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509" r:id="rId2"/>
    <p:sldId id="529" r:id="rId3"/>
    <p:sldId id="581" r:id="rId4"/>
    <p:sldId id="585" r:id="rId5"/>
    <p:sldId id="548" r:id="rId6"/>
    <p:sldId id="582" r:id="rId7"/>
    <p:sldId id="561" r:id="rId8"/>
    <p:sldId id="570" r:id="rId9"/>
    <p:sldId id="568" r:id="rId10"/>
    <p:sldId id="575" r:id="rId11"/>
    <p:sldId id="584" r:id="rId12"/>
    <p:sldId id="587" r:id="rId13"/>
    <p:sldId id="572" r:id="rId14"/>
    <p:sldId id="569" r:id="rId15"/>
    <p:sldId id="577" r:id="rId16"/>
    <p:sldId id="571" r:id="rId17"/>
    <p:sldId id="560" r:id="rId18"/>
    <p:sldId id="574" r:id="rId19"/>
    <p:sldId id="562" r:id="rId20"/>
    <p:sldId id="588" r:id="rId21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orient="horz" pos="3805">
          <p15:clr>
            <a:srgbClr val="A4A3A4"/>
          </p15:clr>
        </p15:guide>
        <p15:guide id="3" orient="horz" pos="2218">
          <p15:clr>
            <a:srgbClr val="A4A3A4"/>
          </p15:clr>
        </p15:guide>
        <p15:guide id="4" orient="horz" pos="1162">
          <p15:clr>
            <a:srgbClr val="A4A3A4"/>
          </p15:clr>
        </p15:guide>
        <p15:guide id="5" pos="490">
          <p15:clr>
            <a:srgbClr val="A4A3A4"/>
          </p15:clr>
        </p15:guide>
        <p15:guide id="6" pos="532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14C38"/>
    <a:srgbClr val="008000"/>
    <a:srgbClr val="336600"/>
    <a:srgbClr val="99CC00"/>
    <a:srgbClr val="014C34"/>
    <a:srgbClr val="EAEAEA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2" autoAdjust="0"/>
    <p:restoredTop sz="89813" autoAdjust="0"/>
  </p:normalViewPr>
  <p:slideViewPr>
    <p:cSldViewPr snapToGrid="0">
      <p:cViewPr varScale="1">
        <p:scale>
          <a:sx n="110" d="100"/>
          <a:sy n="110" d="100"/>
        </p:scale>
        <p:origin x="1650" y="102"/>
      </p:cViewPr>
      <p:guideLst>
        <p:guide orient="horz" pos="742"/>
        <p:guide orient="horz" pos="3805"/>
        <p:guide orient="horz" pos="2218"/>
        <p:guide orient="horz" pos="1162"/>
        <p:guide pos="490"/>
        <p:guide pos="53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3896" cy="4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2" tIns="47286" rIns="94572" bIns="47286" numCol="1" anchor="t" anchorCtr="0" compatLnSpc="1">
            <a:prstTxWarp prst="textNoShape">
              <a:avLst/>
            </a:prstTxWarp>
          </a:bodyPr>
          <a:lstStyle>
            <a:lvl1pPr defTabSz="945462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8052" y="0"/>
            <a:ext cx="3173896" cy="4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2" tIns="47286" rIns="94572" bIns="47286" numCol="1" anchor="t" anchorCtr="0" compatLnSpc="1">
            <a:prstTxWarp prst="textNoShape">
              <a:avLst/>
            </a:prstTxWarp>
          </a:bodyPr>
          <a:lstStyle>
            <a:lvl1pPr algn="r" defTabSz="945462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0779"/>
            <a:ext cx="3173896" cy="47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2" tIns="47286" rIns="94572" bIns="47286" numCol="1" anchor="b" anchorCtr="0" compatLnSpc="1">
            <a:prstTxWarp prst="textNoShape">
              <a:avLst/>
            </a:prstTxWarp>
          </a:bodyPr>
          <a:lstStyle>
            <a:lvl1pPr defTabSz="945462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8052" y="9140779"/>
            <a:ext cx="3173896" cy="47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2" tIns="47286" rIns="94572" bIns="47286" numCol="1" anchor="b" anchorCtr="0" compatLnSpc="1">
            <a:prstTxWarp prst="textNoShape">
              <a:avLst/>
            </a:prstTxWarp>
          </a:bodyPr>
          <a:lstStyle>
            <a:lvl1pPr algn="r" defTabSz="945462">
              <a:defRPr sz="1200">
                <a:latin typeface="Times New Roman" pitchFamily="18" charset="0"/>
              </a:defRPr>
            </a:lvl1pPr>
          </a:lstStyle>
          <a:p>
            <a:fld id="{A80B65BC-1A0F-4855-89A7-7DEE8DE69C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57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927" cy="4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0" rIns="96088" bIns="48040" numCol="1" anchor="t" anchorCtr="0" compatLnSpc="1">
            <a:prstTxWarp prst="textNoShape">
              <a:avLst/>
            </a:prstTxWarp>
          </a:bodyPr>
          <a:lstStyle>
            <a:lvl1pPr defTabSz="96199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275" y="0"/>
            <a:ext cx="3168926" cy="4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0" rIns="96088" bIns="48040" numCol="1" anchor="t" anchorCtr="0" compatLnSpc="1">
            <a:prstTxWarp prst="textNoShape">
              <a:avLst/>
            </a:prstTxWarp>
          </a:bodyPr>
          <a:lstStyle>
            <a:lvl1pPr algn="r" defTabSz="96199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5363" cy="360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2964"/>
            <a:ext cx="5367130" cy="431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0" rIns="96088" bIns="480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626"/>
            <a:ext cx="3168927" cy="4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0" rIns="96088" bIns="48040" numCol="1" anchor="b" anchorCtr="0" compatLnSpc="1">
            <a:prstTxWarp prst="textNoShape">
              <a:avLst/>
            </a:prstTxWarp>
          </a:bodyPr>
          <a:lstStyle>
            <a:lvl1pPr defTabSz="96199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275" y="9122626"/>
            <a:ext cx="3168926" cy="47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088" tIns="48040" rIns="96088" bIns="48040" numCol="1" anchor="b" anchorCtr="0" compatLnSpc="1">
            <a:prstTxWarp prst="textNoShape">
              <a:avLst/>
            </a:prstTxWarp>
          </a:bodyPr>
          <a:lstStyle>
            <a:lvl1pPr algn="r" defTabSz="961991">
              <a:defRPr sz="1200">
                <a:latin typeface="Times New Roman" pitchFamily="18" charset="0"/>
              </a:defRPr>
            </a:lvl1pPr>
          </a:lstStyle>
          <a:p>
            <a:fld id="{BA16A13F-8158-4273-8897-0679A3825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0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387E4-D880-4FF4-AB56-9BB5AFC4BBC3}" type="slidenum">
              <a:rPr lang="en-US"/>
              <a:pPr/>
              <a:t>0</a:t>
            </a:fld>
            <a:endParaRPr lang="en-US"/>
          </a:p>
        </p:txBody>
      </p:sp>
      <p:sp>
        <p:nvSpPr>
          <p:cNvPr id="92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797425" cy="3598862"/>
          </a:xfrm>
          <a:ln/>
        </p:spPr>
      </p:sp>
      <p:sp>
        <p:nvSpPr>
          <p:cNvPr id="92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035" y="4561313"/>
            <a:ext cx="5367130" cy="4320375"/>
          </a:xfrm>
        </p:spPr>
        <p:txBody>
          <a:bodyPr/>
          <a:lstStyle/>
          <a:p>
            <a:pPr marL="238018" indent="-238018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5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Six cases before CPUC: 1999, 2003, 2005, 2005,</a:t>
            </a:r>
            <a:r>
              <a:rPr lang="en-US" baseline="0" dirty="0"/>
              <a:t> 2008, 2013 test year cost of capital applications; hydro valuation application</a:t>
            </a:r>
          </a:p>
          <a:p>
            <a:r>
              <a:rPr lang="en-US" baseline="0" dirty="0"/>
              <a:t>Fourteen FERC applications (one as rebuttal witness re Vernon)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6A13F-8158-4273-8897-0679A3825C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Line 2"/>
          <p:cNvSpPr>
            <a:spLocks noChangeShapeType="1"/>
          </p:cNvSpPr>
          <p:nvPr/>
        </p:nvSpPr>
        <p:spPr bwMode="auto">
          <a:xfrm>
            <a:off x="725488" y="6184900"/>
            <a:ext cx="7694612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dist="17961" dir="2700000" algn="ctr" rotWithShape="0">
              <a:srgbClr val="91919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4339" name="Line 3"/>
          <p:cNvSpPr>
            <a:spLocks noChangeShapeType="1"/>
          </p:cNvSpPr>
          <p:nvPr/>
        </p:nvSpPr>
        <p:spPr bwMode="auto">
          <a:xfrm>
            <a:off x="725488" y="804863"/>
            <a:ext cx="7694612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dist="17961" dir="2700000" algn="ctr" rotWithShape="0">
              <a:srgbClr val="91919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algn="ctr"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04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0"/>
            <a:ext cx="1951038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023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47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0"/>
            <a:ext cx="77724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77925"/>
            <a:ext cx="3810000" cy="491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7925"/>
            <a:ext cx="3810000" cy="491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65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0"/>
            <a:ext cx="77724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77925"/>
            <a:ext cx="7772400" cy="2382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713163"/>
            <a:ext cx="7772400" cy="2382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506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230" y="0"/>
            <a:ext cx="7772400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74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36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77925"/>
            <a:ext cx="3810000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7925"/>
            <a:ext cx="3810000" cy="4918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84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63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36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6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68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54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Line 2"/>
          <p:cNvSpPr>
            <a:spLocks noChangeShapeType="1"/>
          </p:cNvSpPr>
          <p:nvPr/>
        </p:nvSpPr>
        <p:spPr bwMode="auto">
          <a:xfrm>
            <a:off x="725488" y="6174483"/>
            <a:ext cx="7694612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dist="17961" dir="2700000" algn="ctr" rotWithShape="0">
              <a:srgbClr val="91919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3315" name="Line 3"/>
          <p:cNvSpPr>
            <a:spLocks noChangeShapeType="1"/>
          </p:cNvSpPr>
          <p:nvPr/>
        </p:nvSpPr>
        <p:spPr bwMode="auto">
          <a:xfrm>
            <a:off x="725488" y="804863"/>
            <a:ext cx="7694612" cy="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ffectLst>
            <a:outerShdw dist="17961" dir="2700000" algn="ctr" rotWithShape="0">
              <a:srgbClr val="91919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772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77925"/>
            <a:ext cx="7772400" cy="491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7980363" y="6293986"/>
            <a:ext cx="474662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fld id="{B5D2BD14-9A56-44A1-BA11-D98725D2B885}" type="slidenum">
              <a:rPr lang="en-US" sz="1000" b="0" i="1">
                <a:latin typeface="Times New Roman" pitchFamily="18" charset="0"/>
                <a:cs typeface="Times New Roman" pitchFamily="18" charset="0"/>
              </a:rPr>
              <a:pPr algn="ctr"/>
              <a:t>‹#›</a:t>
            </a:fld>
            <a:endParaRPr lang="en-US" sz="1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739775" y="6283325"/>
            <a:ext cx="67008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000" i="1" dirty="0">
                <a:latin typeface="Times New Roman" pitchFamily="18" charset="0"/>
              </a:rPr>
              <a:t>Society of Utility and Regulatory Financial Analysts 54th Financial Forum</a:t>
            </a:r>
          </a:p>
          <a:p>
            <a:r>
              <a:rPr lang="en-US" sz="1000" i="1" dirty="0">
                <a:latin typeface="Times New Roman" pitchFamily="18" charset="0"/>
              </a:rPr>
              <a:t>April 21,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5pPr>
      <a:lvl6pPr marL="457200"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6pPr>
      <a:lvl7pPr marL="914400"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7pPr>
      <a:lvl8pPr marL="1371600"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8pPr>
      <a:lvl9pPr marL="1828800" algn="l" rtl="0" eaLnBrk="0" fontAlgn="base" hangingPunct="0">
        <a:lnSpc>
          <a:spcPct val="85000"/>
        </a:lnSpc>
        <a:spcBef>
          <a:spcPct val="5000"/>
        </a:spcBef>
        <a:spcAft>
          <a:spcPct val="0"/>
        </a:spcAft>
        <a:defRPr sz="2000" b="1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rgbClr val="0070C0"/>
        </a:buClr>
        <a:buSzPct val="150000"/>
        <a:buFont typeface="Times New Roman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100000"/>
        <a:buFont typeface="Times New Roman" pitchFamily="18" charset="0"/>
        <a:buChar char="»"/>
        <a:defRPr sz="1600">
          <a:solidFill>
            <a:schemeClr val="tx1"/>
          </a:solidFill>
          <a:latin typeface="+mn-lt"/>
        </a:defRPr>
      </a:lvl2pPr>
      <a:lvl3pPr marL="685800" indent="-2286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Clr>
          <a:srgbClr val="0070C0"/>
        </a:buClr>
        <a:buSzPct val="100000"/>
        <a:buFont typeface="Times New Roman" pitchFamily="18" charset="0"/>
        <a:buChar char="–"/>
        <a:defRPr sz="1600">
          <a:solidFill>
            <a:schemeClr val="tx1"/>
          </a:solidFill>
          <a:latin typeface="+mn-lt"/>
        </a:defRPr>
      </a:lvl3pPr>
      <a:lvl4pPr marL="914400" indent="-2286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Clr>
          <a:srgbClr val="0070C0"/>
        </a:buClr>
        <a:buSzPct val="10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143000" indent="-228600" algn="l" rtl="0" eaLnBrk="0" fontAlgn="base" hangingPunct="0">
        <a:lnSpc>
          <a:spcPct val="100000"/>
        </a:lnSpc>
        <a:spcBef>
          <a:spcPts val="0"/>
        </a:spcBef>
        <a:spcAft>
          <a:spcPct val="0"/>
        </a:spcAft>
        <a:buClr>
          <a:srgbClr val="0070C0"/>
        </a:buClr>
        <a:buSzPct val="10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19431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EF9100"/>
        </a:buClr>
        <a:buSzPct val="100000"/>
        <a:buChar char="•"/>
        <a:defRPr sz="1400">
          <a:solidFill>
            <a:schemeClr val="tx1"/>
          </a:solidFill>
          <a:latin typeface="+mn-lt"/>
        </a:defRPr>
      </a:lvl6pPr>
      <a:lvl7pPr marL="24003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EF9100"/>
        </a:buClr>
        <a:buSzPct val="100000"/>
        <a:buChar char="•"/>
        <a:defRPr sz="1400">
          <a:solidFill>
            <a:schemeClr val="tx1"/>
          </a:solidFill>
          <a:latin typeface="+mn-lt"/>
        </a:defRPr>
      </a:lvl7pPr>
      <a:lvl8pPr marL="28575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EF9100"/>
        </a:buClr>
        <a:buSzPct val="100000"/>
        <a:buChar char="•"/>
        <a:defRPr sz="1400">
          <a:solidFill>
            <a:schemeClr val="tx1"/>
          </a:solidFill>
          <a:latin typeface="+mn-lt"/>
        </a:defRPr>
      </a:lvl8pPr>
      <a:lvl9pPr marL="3314700" indent="-2286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rgbClr val="EF9100"/>
        </a:buClr>
        <a:buSzPct val="100000"/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01675" y="127635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US" sz="3200" dirty="0"/>
              <a:t>Electric Vehicles:</a:t>
            </a:r>
            <a:br>
              <a:rPr lang="en-US" sz="3200" dirty="0"/>
            </a:br>
            <a:r>
              <a:rPr lang="en-US" sz="3200" dirty="0"/>
              <a:t>The View From California</a:t>
            </a:r>
          </a:p>
        </p:txBody>
      </p:sp>
      <p:sp>
        <p:nvSpPr>
          <p:cNvPr id="928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28725" y="2755899"/>
            <a:ext cx="6696075" cy="3206751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Paul T. Hunt, Jr.</a:t>
            </a:r>
            <a:br>
              <a:rPr lang="en-US" dirty="0"/>
            </a:br>
            <a:r>
              <a:rPr lang="en-US" dirty="0"/>
              <a:t>Consultant*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br>
              <a:rPr lang="en-US" dirty="0"/>
            </a:br>
            <a:r>
              <a:rPr lang="en-US" dirty="0"/>
              <a:t>Society of Utility and Regulatory Financial Analysts</a:t>
            </a:r>
            <a:br>
              <a:rPr lang="en-US" dirty="0"/>
            </a:br>
            <a:r>
              <a:rPr lang="en-US" dirty="0"/>
              <a:t>54th Financial Forum</a:t>
            </a:r>
            <a:br>
              <a:rPr lang="en-US" dirty="0"/>
            </a:br>
            <a:r>
              <a:rPr lang="en-US" dirty="0"/>
              <a:t>Richmond, Virginia, April 21, 2023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br>
              <a:rPr lang="en-US" dirty="0"/>
            </a:br>
            <a:r>
              <a:rPr lang="en-US" sz="1200" dirty="0"/>
              <a:t>* All opinions expressed herein are those of the author and do not necessarily represent </a:t>
            </a:r>
            <a:br>
              <a:rPr lang="en-US" sz="1200" dirty="0"/>
            </a:br>
            <a:r>
              <a:rPr lang="en-US" sz="1200" dirty="0"/>
              <a:t>the views of his current or former employers.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18DA6E-B194-8822-9E29-061BDE63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planning on ZEV policy and investments</a:t>
            </a:r>
          </a:p>
          <a:p>
            <a:r>
              <a:rPr lang="en-US" dirty="0"/>
              <a:t>Electricity rates and cost of fueling</a:t>
            </a:r>
          </a:p>
          <a:p>
            <a:r>
              <a:rPr lang="en-US" dirty="0"/>
              <a:t>Distribution infrastructure and planning to support charging infrastructure</a:t>
            </a:r>
          </a:p>
          <a:p>
            <a:r>
              <a:rPr lang="en-US" dirty="0"/>
              <a:t>Vehicle-grid integration (VGI) policy, pilots, and technology enablement</a:t>
            </a:r>
          </a:p>
          <a:p>
            <a:r>
              <a:rPr lang="en-US" dirty="0"/>
              <a:t>Charging infrastructure deployment and incentives</a:t>
            </a:r>
          </a:p>
          <a:p>
            <a:r>
              <a:rPr lang="en-US" dirty="0"/>
              <a:t>Program evaluation and interagency coordination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FEEA4-6711-56F8-B761-E342FA9B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CPUC Activities and Initiatives</a:t>
            </a:r>
          </a:p>
        </p:txBody>
      </p:sp>
    </p:spTree>
    <p:extLst>
      <p:ext uri="{BB962C8B-B14F-4D97-AF65-F5344CB8AC3E}">
        <p14:creationId xmlns:p14="http://schemas.microsoft.com/office/powerpoint/2010/main" val="2030604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E5ACD-F32F-79A6-4350-5CB5633B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0"/>
            <a:ext cx="7772400" cy="8001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Rates to Encourage Off-Peak EV Charging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E1BF6F-474F-DDE7-33B0-F4339DBBA4B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177925"/>
            <a:ext cx="7772400" cy="4926784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Pacific Gas and Electric, Southern California Edison, and San Diego Gas &amp; Electric all have time-of-use rates that encourage off-peak charging of EVs </a:t>
            </a:r>
          </a:p>
          <a:p>
            <a:r>
              <a:rPr lang="en-US" dirty="0"/>
              <a:t>Illustrative rate structures:</a:t>
            </a:r>
          </a:p>
          <a:p>
            <a:pPr lvl="1"/>
            <a:r>
              <a:rPr lang="en-US" dirty="0"/>
              <a:t>Tiered rate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Time-of-use rate</a:t>
            </a:r>
          </a:p>
          <a:p>
            <a:pPr lvl="2"/>
            <a:endParaRPr lang="en-US" dirty="0"/>
          </a:p>
        </p:txBody>
      </p:sp>
      <p:pic>
        <p:nvPicPr>
          <p:cNvPr id="1026" name="Picture 2" descr="Energy Usage Tier chart: Tier 1 up to baseline allocation = 31 cents per kwh. Tier 2 101-400% of baseline allocation = 40 cents per kwh. High Usage over 400% baseline allocation = 50 cents per kwh.">
            <a:extLst>
              <a:ext uri="{FF2B5EF4-FFF2-40B4-BE49-F238E27FC236}">
                <a16:creationId xmlns:a16="http://schemas.microsoft.com/office/drawing/2014/main" id="{7E7D590D-F3CB-7CC9-CAB0-351EF53DB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2730" y="1771152"/>
            <a:ext cx="3465944" cy="238283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67DEEE-93E6-DFB2-C271-63C2A2A7E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61033"/>
            <a:ext cx="3468925" cy="1627773"/>
          </a:xfrm>
          <a:prstGeom prst="rect">
            <a:avLst/>
          </a:prstGeom>
        </p:spPr>
      </p:pic>
      <p:pic>
        <p:nvPicPr>
          <p:cNvPr id="5" name="Picture 2" descr="Weekend rate has Off-Peak and Mid-Peak pricing. Off-Peak is 24¢ from 8 a.m. to 4 p.m., and 9 p.m. to 8 a.m. Mid-Peak is 37¢ from 4 p.m. to 9 p.m.">
            <a:extLst>
              <a:ext uri="{FF2B5EF4-FFF2-40B4-BE49-F238E27FC236}">
                <a16:creationId xmlns:a16="http://schemas.microsoft.com/office/drawing/2014/main" id="{D74BC753-DCED-E0B0-E437-86174B96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51" y="4260031"/>
            <a:ext cx="34671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96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BAFFB0-A3D1-8135-E36A-A18F0CD1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Submetering and Communication Protocols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AC8033-1584-049C-33B2-3D3FEF0EC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Until recently in California, signing up for a time-of-use rate that encourages off-peak usage meant either taking all service for a household under that rate or installing a separate meter for EV charging only</a:t>
            </a:r>
          </a:p>
          <a:p>
            <a:r>
              <a:rPr lang="en-US" dirty="0"/>
              <a:t>In Decision 22-08-024, the CPUC;</a:t>
            </a:r>
          </a:p>
          <a:p>
            <a:pPr lvl="1"/>
            <a:r>
              <a:rPr lang="en-US" dirty="0"/>
              <a:t>Adopted a plug-in electric vehicle submetering protocol for utilities in its jurisdiction</a:t>
            </a:r>
          </a:p>
          <a:p>
            <a:pPr lvl="2"/>
            <a:r>
              <a:rPr lang="en-US" dirty="0"/>
              <a:t>Allow submetering to measure an EV’s electricity consumption separately from the electricity consumption in the remainder of the household or business</a:t>
            </a:r>
          </a:p>
          <a:p>
            <a:pPr lvl="2"/>
            <a:r>
              <a:rPr lang="en-US" dirty="0"/>
              <a:t>Net energy metering customers are excluded at this time because it is difficult to determine the source of power registered on an EV submeter when solar panels and/or a battery is present. </a:t>
            </a:r>
          </a:p>
          <a:p>
            <a:pPr lvl="2"/>
            <a:r>
              <a:rPr lang="en-US" dirty="0"/>
              <a:t>Submeters should be owned by customers or third parties (not utilities) </a:t>
            </a:r>
          </a:p>
          <a:p>
            <a:pPr lvl="1"/>
            <a:r>
              <a:rPr lang="en-US" dirty="0"/>
              <a:t>Adopted electric vehicle supply equipment (EVSE) communication protocols that apply to EVSE deployed through future transportation electrification efforts (ratepayer-funded or utility-administered programs)</a:t>
            </a:r>
          </a:p>
          <a:p>
            <a:pPr lvl="2"/>
            <a:r>
              <a:rPr lang="en-US"/>
              <a:t>Facilitates </a:t>
            </a:r>
            <a:r>
              <a:rPr lang="en-US" dirty="0"/>
              <a:t>vehicle-grid integration</a:t>
            </a:r>
          </a:p>
        </p:txBody>
      </p:sp>
    </p:spTree>
    <p:extLst>
      <p:ext uri="{BB962C8B-B14F-4D97-AF65-F5344CB8AC3E}">
        <p14:creationId xmlns:p14="http://schemas.microsoft.com/office/powerpoint/2010/main" val="188892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382BA-2606-509D-93BE-C675FCE3A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High-Occupancy Vehicle (HOV) lane exemption (limited term)</a:t>
            </a:r>
          </a:p>
          <a:p>
            <a:r>
              <a:rPr lang="en-US" dirty="0"/>
              <a:t>California Clean Vehicle Rebate Project</a:t>
            </a:r>
          </a:p>
          <a:p>
            <a:pPr lvl="1"/>
            <a:r>
              <a:rPr lang="en-US" dirty="0"/>
              <a:t>Eligibility based on household size and income</a:t>
            </a:r>
          </a:p>
          <a:p>
            <a:r>
              <a:rPr lang="en-US" dirty="0"/>
              <a:t>Clean Vehicle Assistance Program (financing; aimed at less-qualified buyers)</a:t>
            </a:r>
          </a:p>
          <a:p>
            <a:r>
              <a:rPr lang="en-US" dirty="0"/>
              <a:t>Consumer Assistance Program Vehicle Retirement</a:t>
            </a:r>
          </a:p>
          <a:p>
            <a:r>
              <a:rPr lang="en-US" dirty="0"/>
              <a:t>Various Air Quality Management District programs to replace and scrap old gasoline-powered vehicles</a:t>
            </a:r>
          </a:p>
          <a:p>
            <a:r>
              <a:rPr lang="en-US" dirty="0"/>
              <a:t>California PACE (Property Assessed Clean Energy) Loss Reserve Program (covers EV charging infrastructure</a:t>
            </a:r>
          </a:p>
          <a:p>
            <a:r>
              <a:rPr lang="en-US" dirty="0"/>
              <a:t>South Coast Air Quality Management District Resident EV Charging Incentive Pilot Program</a:t>
            </a:r>
          </a:p>
          <a:p>
            <a:r>
              <a:rPr lang="en-US" dirty="0"/>
              <a:t>Rebates for acquiring pre-owned electric vehicles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DB6E5-4115-BE3A-CB35-7312345C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California Incentives to Purchase EVs</a:t>
            </a:r>
          </a:p>
        </p:txBody>
      </p:sp>
    </p:spTree>
    <p:extLst>
      <p:ext uri="{BB962C8B-B14F-4D97-AF65-F5344CB8AC3E}">
        <p14:creationId xmlns:p14="http://schemas.microsoft.com/office/powerpoint/2010/main" val="321667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0272B2-BF79-A9C2-1BB1-65083092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Charger availability as of 2022 fourth quarter</a:t>
            </a:r>
          </a:p>
          <a:p>
            <a:pPr lvl="1"/>
            <a:r>
              <a:rPr lang="en-US" dirty="0"/>
              <a:t>Total public and shared private (voluntary survey of workplace and multifamily residence) electric vehicle chargers – 80,027</a:t>
            </a:r>
          </a:p>
          <a:p>
            <a:pPr lvl="1"/>
            <a:r>
              <a:rPr lang="en-US" dirty="0"/>
              <a:t>DC fast chargers – 8,528</a:t>
            </a:r>
          </a:p>
          <a:p>
            <a:pPr lvl="1"/>
            <a:r>
              <a:rPr lang="en-US" dirty="0"/>
              <a:t>Level 2 chargers – 71,499</a:t>
            </a:r>
          </a:p>
          <a:p>
            <a:r>
              <a:rPr lang="en-US" dirty="0"/>
              <a:t>Projected need</a:t>
            </a:r>
          </a:p>
          <a:p>
            <a:pPr lvl="1"/>
            <a:r>
              <a:rPr lang="en-US" dirty="0"/>
              <a:t>1.2 million public and shared chargers by 2030 (for 7.5 million to 8 million light-duty vehicles)</a:t>
            </a:r>
          </a:p>
          <a:p>
            <a:pPr lvl="1"/>
            <a:r>
              <a:rPr lang="en-US" dirty="0"/>
              <a:t>157,000 chargers for 180,000 medium- and heavy-duty trucks and buses</a:t>
            </a:r>
          </a:p>
          <a:p>
            <a:pPr lvl="1"/>
            <a:r>
              <a:rPr lang="en-US" dirty="0"/>
              <a:t>$2.9 billion committed to install 90,000 chargers (December 2022; Clean Transportation Program)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ED7F8A-E840-A6CD-6CDC-BF02E4C4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All These Vehicles Charged?</a:t>
            </a:r>
          </a:p>
        </p:txBody>
      </p:sp>
    </p:spTree>
    <p:extLst>
      <p:ext uri="{BB962C8B-B14F-4D97-AF65-F5344CB8AC3E}">
        <p14:creationId xmlns:p14="http://schemas.microsoft.com/office/powerpoint/2010/main" val="411947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FEFB3A-0089-982F-D07E-310231AC4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38588"/>
            <a:ext cx="7772400" cy="4918075"/>
          </a:xfrm>
        </p:spPr>
        <p:txBody>
          <a:bodyPr/>
          <a:lstStyle/>
          <a:p>
            <a:r>
              <a:rPr lang="en-US" dirty="0"/>
              <a:t>Continues an earlier rulemaking begun in 2013; key recent decision: Decision 22-11-040 (November 2022)</a:t>
            </a:r>
          </a:p>
          <a:p>
            <a:r>
              <a:rPr lang="en-US" dirty="0"/>
              <a:t>Funding Cycle 0 (Present through 2024)</a:t>
            </a:r>
          </a:p>
          <a:p>
            <a:pPr lvl="1"/>
            <a:r>
              <a:rPr lang="en-US" dirty="0"/>
              <a:t>Continue current portfolio of utility programs; exhaust existing funding authorization</a:t>
            </a:r>
          </a:p>
          <a:p>
            <a:r>
              <a:rPr lang="en-US" dirty="0"/>
              <a:t>Funding Cycle 1 (2025-2029)</a:t>
            </a:r>
          </a:p>
          <a:p>
            <a:pPr lvl="1"/>
            <a:r>
              <a:rPr lang="en-US" dirty="0"/>
              <a:t>Third-party administered light-, medium-, and heavy-duty infrastructure rebate programs and marketing, education, and outreach (ME&amp;O) programs</a:t>
            </a:r>
          </a:p>
          <a:p>
            <a:pPr lvl="1"/>
            <a:r>
              <a:rPr lang="en-US" dirty="0"/>
              <a:t>30% light-duty, 70% medium- and heavy-duty vehicles</a:t>
            </a:r>
          </a:p>
          <a:p>
            <a:pPr lvl="1"/>
            <a:r>
              <a:rPr lang="en-US" dirty="0"/>
              <a:t>65% of FC1 budget for underserved communities</a:t>
            </a:r>
          </a:p>
          <a:p>
            <a:pPr lvl="1"/>
            <a:r>
              <a:rPr lang="en-US" dirty="0"/>
              <a:t>IOU-administered technical assistance</a:t>
            </a:r>
          </a:p>
          <a:p>
            <a:pPr lvl="1"/>
            <a:r>
              <a:rPr lang="en-US" dirty="0"/>
              <a:t>Eliminate IOU ownership of behind-the-meter infrastructure beginning with Funding Cycle 1</a:t>
            </a:r>
          </a:p>
          <a:p>
            <a:r>
              <a:rPr lang="en-US" dirty="0"/>
              <a:t>Funding Cycle 2 (2030+)</a:t>
            </a:r>
          </a:p>
          <a:p>
            <a:pPr lvl="1"/>
            <a:r>
              <a:rPr lang="en-US" dirty="0"/>
              <a:t>Based on analysis during Funding Cycle 1</a:t>
            </a:r>
          </a:p>
          <a:p>
            <a:pPr lvl="1"/>
            <a:r>
              <a:rPr lang="en-US" dirty="0"/>
              <a:t>May include continued ratepayer funding of behind-the-meter investments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0FFED6-4425-EB6D-F000-DC21FFF26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CPUC Infrastructure Funding Cycles (DRIVE Rulemaking, </a:t>
            </a:r>
            <a:br>
              <a:rPr lang="en-US" dirty="0"/>
            </a:br>
            <a:r>
              <a:rPr lang="en-US" dirty="0"/>
              <a:t>R.18-12-006)</a:t>
            </a:r>
          </a:p>
        </p:txBody>
      </p:sp>
    </p:spTree>
    <p:extLst>
      <p:ext uri="{BB962C8B-B14F-4D97-AF65-F5344CB8AC3E}">
        <p14:creationId xmlns:p14="http://schemas.microsoft.com/office/powerpoint/2010/main" val="292654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94105-2487-FECF-D606-9DEC49B04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953" y="898791"/>
            <a:ext cx="4074094" cy="52138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48747D-4D31-4C04-2AAA-A8439DA9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Fuel Corridors (Electric)</a:t>
            </a:r>
          </a:p>
        </p:txBody>
      </p:sp>
    </p:spTree>
    <p:extLst>
      <p:ext uri="{BB962C8B-B14F-4D97-AF65-F5344CB8AC3E}">
        <p14:creationId xmlns:p14="http://schemas.microsoft.com/office/powerpoint/2010/main" val="1724087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Reliability of Public Chargers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1225"/>
            <a:ext cx="7772400" cy="5184775"/>
          </a:xfrm>
        </p:spPr>
        <p:txBody>
          <a:bodyPr/>
          <a:lstStyle/>
          <a:p>
            <a:r>
              <a:rPr lang="en-US" altLang="en-US" dirty="0"/>
              <a:t>Federal requirement for projects funded under the Infrastructure Investment and Jobs Act (November 2021): chargers must be functional 97 percent of the time (23 CFR </a:t>
            </a:r>
            <a:r>
              <a:rPr lang="en-US" dirty="0"/>
              <a:t>§ 680.116</a:t>
            </a:r>
            <a:r>
              <a:rPr lang="en-US" altLang="en-US" dirty="0"/>
              <a:t>)</a:t>
            </a:r>
          </a:p>
          <a:p>
            <a:r>
              <a:rPr lang="en-US" altLang="en-US" dirty="0"/>
              <a:t>2022 study of public DC fast chargers in San Francisco Bay area</a:t>
            </a:r>
          </a:p>
          <a:p>
            <a:pPr lvl="1"/>
            <a:r>
              <a:rPr lang="en-US" altLang="en-US" dirty="0"/>
              <a:t>“Public chargers” exclude Tesla chargers and non-public chargers (paid parking lots, private workplaces, etc.)</a:t>
            </a:r>
          </a:p>
          <a:p>
            <a:pPr lvl="1"/>
            <a:r>
              <a:rPr lang="en-US" altLang="en-US" dirty="0"/>
              <a:t>Sampled 657 EVSEs at 181 charging stations</a:t>
            </a:r>
          </a:p>
          <a:p>
            <a:pPr lvl="1"/>
            <a:r>
              <a:rPr lang="en-US" altLang="en-US" dirty="0"/>
              <a:t>72.5% were “functioning,” 22.7% were “not functioning,” for various reasons, and for 4.9%, the cable was not long enough to reach the charging port of a Chevrolet Bolt</a:t>
            </a:r>
          </a:p>
          <a:p>
            <a:r>
              <a:rPr lang="en-US" altLang="en-US" dirty="0"/>
              <a:t>This study refers to two other surveys:</a:t>
            </a:r>
          </a:p>
          <a:p>
            <a:r>
              <a:rPr lang="en-US" altLang="en-US" dirty="0"/>
              <a:t>In 2022, the California Air Resources Board reported significant barriers associated with membership requirements and the charging station not working</a:t>
            </a:r>
          </a:p>
          <a:p>
            <a:r>
              <a:rPr lang="en-US" altLang="en-US" dirty="0"/>
              <a:t>Similarly, also in 2022, Plug in America reported that the most significant difficulty with public DC fast charging was “Chargers are nonfunctional or broken”</a:t>
            </a:r>
          </a:p>
          <a:p>
            <a:pPr lvl="1"/>
            <a:r>
              <a:rPr lang="en-US" altLang="en-US" dirty="0"/>
              <a:t>Notably, this problem was cited much less often with respect to the Tesla Supercharger network</a:t>
            </a:r>
          </a:p>
        </p:txBody>
      </p:sp>
    </p:spTree>
    <p:extLst>
      <p:ext uri="{BB962C8B-B14F-4D97-AF65-F5344CB8AC3E}">
        <p14:creationId xmlns:p14="http://schemas.microsoft.com/office/powerpoint/2010/main" val="39116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50F056-9342-78B4-3994-526119A4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 Senate Bill 676 (2019) directed the CPUC to establish strategies to maximize cost-effective integration of electric vehicles into the electric grid by 2030</a:t>
            </a:r>
          </a:p>
          <a:p>
            <a:r>
              <a:rPr lang="en-US" dirty="0"/>
              <a:t>Decision 20-12-029 established VGI strategies</a:t>
            </a:r>
          </a:p>
          <a:p>
            <a:pPr lvl="1"/>
            <a:r>
              <a:rPr lang="en-US" dirty="0"/>
              <a:t>Reforming rates and dynamic pricing</a:t>
            </a:r>
          </a:p>
          <a:p>
            <a:pPr lvl="1"/>
            <a:r>
              <a:rPr lang="en-US" dirty="0"/>
              <a:t>Pursuing pilots and demonstration projects</a:t>
            </a:r>
          </a:p>
          <a:p>
            <a:pPr lvl="1"/>
            <a:r>
              <a:rPr lang="en-US" dirty="0"/>
              <a:t>Accelerating the use of EVs for bi-directional non-grid-export power</a:t>
            </a:r>
          </a:p>
          <a:p>
            <a:pPr lvl="1"/>
            <a:r>
              <a:rPr lang="en-US" dirty="0"/>
              <a:t>Reforming interconnection rules for grid-export</a:t>
            </a:r>
          </a:p>
          <a:p>
            <a:r>
              <a:rPr lang="en-US" dirty="0"/>
              <a:t>In May 2022, the CPUC approved three PG&amp;E pilot VGI programs</a:t>
            </a:r>
          </a:p>
          <a:p>
            <a:pPr lvl="1"/>
            <a:r>
              <a:rPr lang="en-US" dirty="0"/>
              <a:t>Residential, commercial, and microgrid (Public Safety Power Shutoff) </a:t>
            </a:r>
          </a:p>
          <a:p>
            <a:r>
              <a:rPr lang="en-US" dirty="0"/>
              <a:t>California utilities now have multiple projects to test VGI</a:t>
            </a:r>
          </a:p>
          <a:p>
            <a:r>
              <a:rPr lang="en-US" dirty="0"/>
              <a:t>A separate proceeding is reviewing electric rate design to advance demand flexibility (Rulemaking 22-07-005)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69845-CA6E-10D5-A667-A3DD54C88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Vehicle-to-Grid Integration (VGI)</a:t>
            </a:r>
          </a:p>
        </p:txBody>
      </p:sp>
    </p:spTree>
    <p:extLst>
      <p:ext uri="{BB962C8B-B14F-4D97-AF65-F5344CB8AC3E}">
        <p14:creationId xmlns:p14="http://schemas.microsoft.com/office/powerpoint/2010/main" val="356022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and Social Justice (ESJ) Considerations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3D3713-B89F-F9BF-401C-7C10C699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 has some of the worst air pollution in the United States</a:t>
            </a:r>
          </a:p>
          <a:p>
            <a:pPr lvl="1"/>
            <a:r>
              <a:rPr lang="en-US" dirty="0"/>
              <a:t>Los Angeles Basin</a:t>
            </a:r>
          </a:p>
          <a:p>
            <a:pPr lvl="1"/>
            <a:r>
              <a:rPr lang="en-US" dirty="0"/>
              <a:t>Central Valley (primarily Bakersfield to Sacramento)</a:t>
            </a:r>
          </a:p>
          <a:p>
            <a:pPr lvl="1"/>
            <a:r>
              <a:rPr lang="en-US" dirty="0"/>
              <a:t>Air pollution tends to be worse in low-income communities because of proximity to stationary pollution sources</a:t>
            </a:r>
          </a:p>
          <a:p>
            <a:pPr lvl="1"/>
            <a:r>
              <a:rPr lang="en-US" dirty="0"/>
              <a:t>To date, EV penetration is minimal in these communities</a:t>
            </a:r>
          </a:p>
          <a:p>
            <a:r>
              <a:rPr lang="en-US" dirty="0"/>
              <a:t>California Energy Commission Clean Transportation Program has a goal of targeting 50% of funding to projects that benefit low-income and disadvantaged communities</a:t>
            </a:r>
          </a:p>
          <a:p>
            <a:r>
              <a:rPr lang="en-US" dirty="0"/>
              <a:t>CPUC Funding Cycle 1 (2025-2029) reserves 65% of funding for underserved communities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46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69962"/>
            <a:ext cx="7772400" cy="4918075"/>
          </a:xfrm>
        </p:spPr>
        <p:txBody>
          <a:bodyPr/>
          <a:lstStyle/>
          <a:p>
            <a:r>
              <a:rPr lang="en-US" dirty="0"/>
              <a:t>Ph.D. in Economics from Stanford University</a:t>
            </a:r>
          </a:p>
          <a:p>
            <a:r>
              <a:rPr lang="en-US" dirty="0"/>
              <a:t>Over 38 years at Southern California Edison Company, retired in 2019; now consultant</a:t>
            </a:r>
          </a:p>
          <a:p>
            <a:r>
              <a:rPr lang="en-US" dirty="0"/>
              <a:t>Cost of capital testimony and case management before California Public Utilities Commission</a:t>
            </a:r>
          </a:p>
          <a:p>
            <a:pPr lvl="1"/>
            <a:r>
              <a:rPr lang="en-US" dirty="0"/>
              <a:t>Generic cases involving more than one utility; outside of General Rate Cases</a:t>
            </a:r>
          </a:p>
          <a:p>
            <a:r>
              <a:rPr lang="en-US" dirty="0"/>
              <a:t>Cost of capital testimony before Federal Energy Regulatory Commission</a:t>
            </a:r>
          </a:p>
          <a:p>
            <a:pPr lvl="1"/>
            <a:r>
              <a:rPr lang="en-US" dirty="0"/>
              <a:t>General Rate Cases</a:t>
            </a:r>
          </a:p>
          <a:p>
            <a:pPr lvl="1"/>
            <a:r>
              <a:rPr lang="en-US" dirty="0"/>
              <a:t>Transmission construction work in progress cases</a:t>
            </a:r>
          </a:p>
          <a:p>
            <a:r>
              <a:rPr lang="en-US" dirty="0"/>
              <a:t>Co-author, "Cost of Capital in Regulated Industries," in </a:t>
            </a:r>
            <a:r>
              <a:rPr lang="en-US" i="1" dirty="0"/>
              <a:t>Cost of Capital in Litigation: Applications and Examples</a:t>
            </a:r>
            <a:r>
              <a:rPr lang="en-US" dirty="0"/>
              <a:t> (John Wiley &amp; Sons, Inc., 2010); revised version appears in </a:t>
            </a:r>
            <a:r>
              <a:rPr lang="en-US" i="1" dirty="0"/>
              <a:t>The Lawyer’s Guide to Cost of Capital: Understanding Risk and Return for Valuing Businesses and Other Investments</a:t>
            </a:r>
            <a:r>
              <a:rPr lang="en-US" dirty="0"/>
              <a:t> (ABA (American Bar Association) Publishing, 2014)</a:t>
            </a:r>
          </a:p>
          <a:p>
            <a:r>
              <a:rPr lang="en-US" dirty="0"/>
              <a:t>Testimony in two CPUC cases on rate of return on capitalized charging station rebates</a:t>
            </a:r>
            <a:br>
              <a:rPr lang="en-US" dirty="0"/>
            </a:br>
            <a:r>
              <a:rPr lang="en-US" dirty="0"/>
              <a:t>(A.14-10-014 and A.17-01-021)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</p:spTree>
    <p:extLst>
      <p:ext uri="{BB962C8B-B14F-4D97-AF65-F5344CB8AC3E}">
        <p14:creationId xmlns:p14="http://schemas.microsoft.com/office/powerpoint/2010/main" val="223774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4050E8-82BE-C896-3CD0-A47C38541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“We can lead the world”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7BDDA7-D374-2F37-1376-C40AC0DE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</a:t>
            </a:r>
          </a:p>
        </p:txBody>
      </p:sp>
    </p:spTree>
    <p:extLst>
      <p:ext uri="{BB962C8B-B14F-4D97-AF65-F5344CB8AC3E}">
        <p14:creationId xmlns:p14="http://schemas.microsoft.com/office/powerpoint/2010/main" val="193865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8A7D1A-1979-DA25-1482-EB1B2253E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91297"/>
            <a:ext cx="7772400" cy="4918075"/>
          </a:xfrm>
        </p:spPr>
        <p:txBody>
          <a:bodyPr/>
          <a:lstStyle/>
          <a:p>
            <a:r>
              <a:rPr lang="en-US" dirty="0"/>
              <a:t>Owner, 2017 Ford C-Max </a:t>
            </a:r>
            <a:r>
              <a:rPr lang="en-US" dirty="0" err="1"/>
              <a:t>Energi</a:t>
            </a:r>
            <a:r>
              <a:rPr lang="en-US" dirty="0"/>
              <a:t> (plugin hybrid electric vehicle)</a:t>
            </a:r>
          </a:p>
          <a:p>
            <a:pPr lvl="1"/>
            <a:r>
              <a:rPr lang="en-US" dirty="0"/>
              <a:t>Range up to 24 miles on electricity, 600 miles on gasoline</a:t>
            </a:r>
          </a:p>
          <a:p>
            <a:pPr lvl="1"/>
            <a:r>
              <a:rPr lang="en-US" dirty="0"/>
              <a:t>About 85% of travel is on electricity only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 Energy Metering customer (NEM 1.0) – substantially reduces the cost of charging at home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E5DE3-CB21-A1BE-1464-FB9482A6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Experience with Electric Vehicles</a:t>
            </a:r>
          </a:p>
        </p:txBody>
      </p:sp>
      <p:pic>
        <p:nvPicPr>
          <p:cNvPr id="5" name="Picture 4" descr="A white car parked in a parking lot&#10;&#10;Description automatically generated">
            <a:extLst>
              <a:ext uri="{FF2B5EF4-FFF2-40B4-BE49-F238E27FC236}">
                <a16:creationId xmlns:a16="http://schemas.microsoft.com/office/drawing/2014/main" id="{D8E93A09-8D61-443F-11E2-114226E34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41" y="2358597"/>
            <a:ext cx="5366918" cy="30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5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EAE97E-D95E-2FB0-1CEF-C54A7CB18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California’s goals and mandates regarding electric vehicles (EVs)</a:t>
            </a:r>
          </a:p>
          <a:p>
            <a:r>
              <a:rPr lang="en-US" dirty="0"/>
              <a:t>Zero-emission vehicle penetration in California</a:t>
            </a:r>
          </a:p>
          <a:p>
            <a:r>
              <a:rPr lang="en-US" dirty="0"/>
              <a:t>California Public Utilities Commission (CPUC) actions and initiatives</a:t>
            </a:r>
          </a:p>
          <a:p>
            <a:pPr lvl="1"/>
            <a:r>
              <a:rPr lang="en-US" dirty="0"/>
              <a:t>Rates to encourage off-peak EV charging</a:t>
            </a:r>
          </a:p>
          <a:p>
            <a:pPr lvl="1"/>
            <a:r>
              <a:rPr lang="en-US" dirty="0"/>
              <a:t>Current and future incentives</a:t>
            </a:r>
          </a:p>
          <a:p>
            <a:r>
              <a:rPr lang="en-US" dirty="0"/>
              <a:t>Can the grid provide sufficient electricity at the time it will be needed?</a:t>
            </a:r>
          </a:p>
          <a:p>
            <a:r>
              <a:rPr lang="en-US" dirty="0"/>
              <a:t>Will residents of multifamily housing be able to find affordable charging?</a:t>
            </a:r>
          </a:p>
          <a:p>
            <a:r>
              <a:rPr lang="en-US" dirty="0"/>
              <a:t>Environmental and social justice considerations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0269C-6CC5-6510-5E9A-F5E2DE32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Cover</a:t>
            </a:r>
          </a:p>
        </p:txBody>
      </p:sp>
    </p:spTree>
    <p:extLst>
      <p:ext uri="{BB962C8B-B14F-4D97-AF65-F5344CB8AC3E}">
        <p14:creationId xmlns:p14="http://schemas.microsoft.com/office/powerpoint/2010/main" val="79079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California’s Goals And Mandates Regarding Zero-Emission Vehicle Sales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1225"/>
            <a:ext cx="7772400" cy="5184775"/>
          </a:xfrm>
        </p:spPr>
        <p:txBody>
          <a:bodyPr/>
          <a:lstStyle/>
          <a:p>
            <a:r>
              <a:rPr lang="en-US" altLang="en-US" dirty="0"/>
              <a:t>2012 – Target of one million zero-emission vehicles (ZEVs) by 2025 (E.O. B-16-12)</a:t>
            </a:r>
          </a:p>
          <a:p>
            <a:r>
              <a:rPr lang="en-US" altLang="en-US" dirty="0"/>
              <a:t>2018 – Target of five million ZEVs by 2030; 250,000 public EV charging stations, 10,000 to be DC fast chargers (E.O. B-48-18)</a:t>
            </a:r>
          </a:p>
          <a:p>
            <a:r>
              <a:rPr lang="en-US" altLang="en-US" dirty="0"/>
              <a:t>2020 – Goal for all in-state sales of passenger vehicles to be zero-emission by 2035; 100% of medium- and heavy-duty vehicles to be zero-emission by 2045 where feasible; plus goals for other types of vehicles (E.O. N-79-20)</a:t>
            </a:r>
          </a:p>
          <a:p>
            <a:r>
              <a:rPr lang="en-US" altLang="en-US" dirty="0"/>
              <a:t>2022 – California Air Resources Board codifies standards for new light-duty vehicle sales: 35% of new vehicles are to be ZEVs in 2026, ramping up each year to 100% in 2035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5BC11-E71A-132A-A1FB-91049BBC4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97" y="3821247"/>
            <a:ext cx="3402805" cy="220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1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810CE7-1C38-7E12-B66A-A94AB07D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Section 177 of the Clean Air Act</a:t>
            </a:r>
          </a:p>
          <a:p>
            <a:pPr lvl="1"/>
            <a:r>
              <a:rPr lang="en-US" altLang="en-US" dirty="0"/>
              <a:t>States may follow Federal standards or stricter California standards</a:t>
            </a:r>
          </a:p>
          <a:p>
            <a:r>
              <a:rPr lang="en-US" altLang="en-US" dirty="0"/>
              <a:t>As of May 2022, Section 177 states adopting CARB’s zero-emission vehicle standards are: Colorado, Connecticut, Maine, Maryland, Massachusetts, Minnesota, New Mexico, New Jersey, Nevada, New York, Oregon, Rhode Island, Vermont, Virginia, Washington (“CARB independent research”)</a:t>
            </a:r>
          </a:p>
          <a:p>
            <a:r>
              <a:rPr lang="en-US" altLang="en-US" dirty="0"/>
              <a:t>These states account for about 36% of new light-duty vehicle sales in the U.S.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E273D-0D9D-D60A-49CB-85B08998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States Follow California Air Resources Board (CARB) Standards</a:t>
            </a:r>
          </a:p>
        </p:txBody>
      </p:sp>
    </p:spTree>
    <p:extLst>
      <p:ext uri="{BB962C8B-B14F-4D97-AF65-F5344CB8AC3E}">
        <p14:creationId xmlns:p14="http://schemas.microsoft.com/office/powerpoint/2010/main" val="349820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Current ZEV Penetration in California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1225"/>
            <a:ext cx="7772400" cy="5184775"/>
          </a:xfrm>
        </p:spPr>
        <p:txBody>
          <a:bodyPr/>
          <a:lstStyle/>
          <a:p>
            <a:r>
              <a:rPr lang="en-US" altLang="en-US" dirty="0"/>
              <a:t>At the end of 2021, light-duty zero-emission vehicle (ZEV) penetration in California:</a:t>
            </a:r>
          </a:p>
          <a:p>
            <a:pPr lvl="1"/>
            <a:r>
              <a:rPr lang="en-US" altLang="en-US" dirty="0"/>
              <a:t>Battery electric – 1.7% (522,445/29,104,630)</a:t>
            </a:r>
          </a:p>
          <a:p>
            <a:pPr lvl="1"/>
            <a:r>
              <a:rPr lang="en-US" altLang="en-US" dirty="0"/>
              <a:t>Plug-in hybrid – 1.0%</a:t>
            </a:r>
          </a:p>
          <a:p>
            <a:pPr lvl="1"/>
            <a:r>
              <a:rPr lang="en-US" altLang="en-US" dirty="0"/>
              <a:t>Fuel cell – 0.03%</a:t>
            </a:r>
          </a:p>
          <a:p>
            <a:r>
              <a:rPr lang="en-US" altLang="en-US" dirty="0"/>
              <a:t>2022 light-duty zero-emission vehicle (ZEV) sales in California:</a:t>
            </a:r>
          </a:p>
          <a:p>
            <a:pPr lvl="1"/>
            <a:r>
              <a:rPr lang="en-US" altLang="en-US" dirty="0"/>
              <a:t>Battery electric – 15.9% (292,496/1,835,429)</a:t>
            </a:r>
          </a:p>
          <a:p>
            <a:pPr lvl="1"/>
            <a:r>
              <a:rPr lang="en-US" altLang="en-US" dirty="0"/>
              <a:t>Plug-in hybrid – 2.8% (50,748/1,835,429)</a:t>
            </a:r>
          </a:p>
          <a:p>
            <a:pPr lvl="1"/>
            <a:r>
              <a:rPr lang="en-US" altLang="en-US" dirty="0"/>
              <a:t>Fuel cell – 0.01% (2,574/1,835,429)</a:t>
            </a:r>
          </a:p>
          <a:p>
            <a:r>
              <a:rPr lang="en-US" altLang="en-US" dirty="0"/>
              <a:t>For 2011 through 2022, California accounts for 40% of all electric vehicles sold in the US</a:t>
            </a:r>
          </a:p>
          <a:p>
            <a:r>
              <a:rPr lang="en-US" altLang="en-US" dirty="0"/>
              <a:t>At the end of 2022 second quarter, medium- and heavy-duty zero-emission vehicles in California – 1,943</a:t>
            </a:r>
          </a:p>
        </p:txBody>
      </p:sp>
    </p:spTree>
    <p:extLst>
      <p:ext uri="{BB962C8B-B14F-4D97-AF65-F5344CB8AC3E}">
        <p14:creationId xmlns:p14="http://schemas.microsoft.com/office/powerpoint/2010/main" val="150789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62660B-068B-970E-BE43-C8BFE13BB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529" y="1043172"/>
            <a:ext cx="5227801" cy="49180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1CF38D-824F-262D-1086-3500257B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State Agencies Involved in Zero-Emission Vehicle Strategy</a:t>
            </a:r>
          </a:p>
        </p:txBody>
      </p:sp>
    </p:spTree>
    <p:extLst>
      <p:ext uri="{BB962C8B-B14F-4D97-AF65-F5344CB8AC3E}">
        <p14:creationId xmlns:p14="http://schemas.microsoft.com/office/powerpoint/2010/main" val="124689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97052B-C3FD-B167-83A9-B740AC763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704451"/>
              </p:ext>
            </p:extLst>
          </p:nvPr>
        </p:nvGraphicFramePr>
        <p:xfrm>
          <a:off x="716232" y="1029879"/>
          <a:ext cx="7772398" cy="4942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886199">
                  <a:extLst>
                    <a:ext uri="{9D8B030D-6E8A-4147-A177-3AD203B41FA5}">
                      <a16:colId xmlns:a16="http://schemas.microsoft.com/office/drawing/2014/main" val="3476339240"/>
                    </a:ext>
                  </a:extLst>
                </a:gridCol>
                <a:gridCol w="3886199">
                  <a:extLst>
                    <a:ext uri="{9D8B030D-6E8A-4147-A177-3AD203B41FA5}">
                      <a16:colId xmlns:a16="http://schemas.microsoft.com/office/drawing/2014/main" val="2689913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518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California Air Resources Board (CARB)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Vehicle pollution standards; zero- emission vehicle (ZEV) mandates; Low Carbon Fuel Standard (LCFS)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44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California Energy Commission (CEC)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Energy regulation; funding for charging infrastructure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75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California Public Utilities Commission (CPUC)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Regulates investor-owned utilities (but not municipal utilities, irrigation districts, or cooperatives); funding for charging infrastructure (IOU programs)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34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California State Transportation Agency (</a:t>
                      </a:r>
                      <a:r>
                        <a:rPr lang="en-US" dirty="0" err="1"/>
                        <a:t>CalSTA</a:t>
                      </a:r>
                      <a:r>
                        <a:rPr lang="en-US" dirty="0"/>
                        <a:t>) / California Department of Transportation (Caltrans)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 for non-vehicle transportation programs; funding for charging infrastructure, particularly along Alternative Fuel Corridors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25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Governor’s Office of Business and Economic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Coordinate California’s strategy to achieve zero-emission vehicle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667618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B6E6E31-0598-63A5-4885-F9CB2FAD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Key State Agencies And What Are Their Roles?</a:t>
            </a:r>
          </a:p>
        </p:txBody>
      </p:sp>
    </p:spTree>
    <p:extLst>
      <p:ext uri="{BB962C8B-B14F-4D97-AF65-F5344CB8AC3E}">
        <p14:creationId xmlns:p14="http://schemas.microsoft.com/office/powerpoint/2010/main" val="1642777452"/>
      </p:ext>
    </p:extLst>
  </p:cSld>
  <p:clrMapOvr>
    <a:masterClrMapping/>
  </p:clrMapOvr>
</p:sld>
</file>

<file path=ppt/theme/theme1.xml><?xml version="1.0" encoding="utf-8"?>
<a:theme xmlns:a="http://schemas.openxmlformats.org/drawingml/2006/main" name="031022_EEI_Scilacci">
  <a:themeElements>
    <a:clrScheme name="031022_EEI_Scilacci 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4C34"/>
      </a:accent1>
      <a:accent2>
        <a:srgbClr val="FFB30D"/>
      </a:accent2>
      <a:accent3>
        <a:srgbClr val="FFFFFF"/>
      </a:accent3>
      <a:accent4>
        <a:srgbClr val="000000"/>
      </a:accent4>
      <a:accent5>
        <a:srgbClr val="AAB2AE"/>
      </a:accent5>
      <a:accent6>
        <a:srgbClr val="E7A20B"/>
      </a:accent6>
      <a:hlink>
        <a:srgbClr val="87EA70"/>
      </a:hlink>
      <a:folHlink>
        <a:srgbClr val="BBE0E3"/>
      </a:folHlink>
    </a:clrScheme>
    <a:fontScheme name="031022_EEI_Scilacc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31022_EEI_Scilacc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022_EEI_Scilacc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022_EEI_Scilacc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022_EEI_Scilacc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022_EEI_Scilac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022_EEI_Scilac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022_EEI_Scilac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022_EEI_Scilacci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14C34"/>
        </a:accent1>
        <a:accent2>
          <a:srgbClr val="FFB30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A20B"/>
        </a:accent6>
        <a:hlink>
          <a:srgbClr val="87EA70"/>
        </a:hlink>
        <a:folHlink>
          <a:srgbClr val="0584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022_EEI_Scilacci 9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14C34"/>
        </a:accent1>
        <a:accent2>
          <a:srgbClr val="FFB30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A20B"/>
        </a:accent6>
        <a:hlink>
          <a:srgbClr val="87EA70"/>
        </a:hlink>
        <a:folHlink>
          <a:srgbClr val="BBE0E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022_EEI_Scilacci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14C34"/>
        </a:accent1>
        <a:accent2>
          <a:srgbClr val="FFB30D"/>
        </a:accent2>
        <a:accent3>
          <a:srgbClr val="FFFFFF"/>
        </a:accent3>
        <a:accent4>
          <a:srgbClr val="000000"/>
        </a:accent4>
        <a:accent5>
          <a:srgbClr val="AAB2AE"/>
        </a:accent5>
        <a:accent6>
          <a:srgbClr val="E7A20B"/>
        </a:accent6>
        <a:hlink>
          <a:srgbClr val="00CC66"/>
        </a:hlink>
        <a:folHlink>
          <a:srgbClr val="BBE0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1835</Words>
  <Application>Microsoft Office PowerPoint</Application>
  <PresentationFormat>Letter Paper (8.5x11 in)</PresentationFormat>
  <Paragraphs>167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Times New Roman</vt:lpstr>
      <vt:lpstr>Wingdings</vt:lpstr>
      <vt:lpstr>031022_EEI_Scilacci</vt:lpstr>
      <vt:lpstr>Electric Vehicles: The View From California</vt:lpstr>
      <vt:lpstr>My Background</vt:lpstr>
      <vt:lpstr>Direct Experience with Electric Vehicles</vt:lpstr>
      <vt:lpstr>Topics to Cover</vt:lpstr>
      <vt:lpstr>California’s Goals And Mandates Regarding Zero-Emission Vehicle Sales</vt:lpstr>
      <vt:lpstr>Other States Follow California Air Resources Board (CARB) Standards</vt:lpstr>
      <vt:lpstr>Current ZEV Penetration in California</vt:lpstr>
      <vt:lpstr>California State Agencies Involved in Zero-Emission Vehicle Strategy</vt:lpstr>
      <vt:lpstr>Who Are the Key State Agencies And What Are Their Roles?</vt:lpstr>
      <vt:lpstr>CPUC Activities and Initiatives</vt:lpstr>
      <vt:lpstr>Rates to Encourage Off-Peak EV Charging</vt:lpstr>
      <vt:lpstr>Submetering and Communication Protocols</vt:lpstr>
      <vt:lpstr>Examples of California Incentives to Purchase EVs</vt:lpstr>
      <vt:lpstr>How Do We Get All These Vehicles Charged?</vt:lpstr>
      <vt:lpstr>CPUC Infrastructure Funding Cycles (DRIVE Rulemaking,  R.18-12-006)</vt:lpstr>
      <vt:lpstr>Alternative Fuel Corridors (Electric)</vt:lpstr>
      <vt:lpstr>Reliability of Public Chargers</vt:lpstr>
      <vt:lpstr>Vehicle-to-Grid Integration (VGI)</vt:lpstr>
      <vt:lpstr>Environmental and Social Justice (ESJ) Considerations</vt:lpstr>
      <vt:lpstr>Final Thought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Vehicles: The View From California</dc:title>
  <dc:creator/>
  <cp:lastModifiedBy/>
  <cp:revision>46</cp:revision>
  <cp:lastPrinted>2002-07-24T17:48:41Z</cp:lastPrinted>
  <dcterms:created xsi:type="dcterms:W3CDTF">2003-10-22T22:08:19Z</dcterms:created>
  <dcterms:modified xsi:type="dcterms:W3CDTF">2023-04-14T19:19:06Z</dcterms:modified>
</cp:coreProperties>
</file>