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theme/themeOverride5.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574" r:id="rId1"/>
  </p:sldMasterIdLst>
  <p:notesMasterIdLst>
    <p:notesMasterId r:id="rId66"/>
  </p:notesMasterIdLst>
  <p:handoutMasterIdLst>
    <p:handoutMasterId r:id="rId67"/>
  </p:handoutMasterIdLst>
  <p:sldIdLst>
    <p:sldId id="587" r:id="rId2"/>
    <p:sldId id="278" r:id="rId3"/>
    <p:sldId id="269" r:id="rId4"/>
    <p:sldId id="300" r:id="rId5"/>
    <p:sldId id="633" r:id="rId6"/>
    <p:sldId id="260" r:id="rId7"/>
    <p:sldId id="262" r:id="rId8"/>
    <p:sldId id="261" r:id="rId9"/>
    <p:sldId id="590" r:id="rId10"/>
    <p:sldId id="271" r:id="rId11"/>
    <p:sldId id="279" r:id="rId12"/>
    <p:sldId id="281" r:id="rId13"/>
    <p:sldId id="282" r:id="rId14"/>
    <p:sldId id="631" r:id="rId15"/>
    <p:sldId id="283" r:id="rId16"/>
    <p:sldId id="612" r:id="rId17"/>
    <p:sldId id="609" r:id="rId18"/>
    <p:sldId id="632" r:id="rId19"/>
    <p:sldId id="613" r:id="rId20"/>
    <p:sldId id="285" r:id="rId21"/>
    <p:sldId id="637" r:id="rId22"/>
    <p:sldId id="286" r:id="rId23"/>
    <p:sldId id="636" r:id="rId24"/>
    <p:sldId id="287" r:id="rId25"/>
    <p:sldId id="291" r:id="rId26"/>
    <p:sldId id="292" r:id="rId27"/>
    <p:sldId id="257" r:id="rId28"/>
    <p:sldId id="265" r:id="rId29"/>
    <p:sldId id="266" r:id="rId30"/>
    <p:sldId id="592" r:id="rId31"/>
    <p:sldId id="275" r:id="rId32"/>
    <p:sldId id="594" r:id="rId33"/>
    <p:sldId id="601" r:id="rId34"/>
    <p:sldId id="303" r:id="rId35"/>
    <p:sldId id="309" r:id="rId36"/>
    <p:sldId id="302" r:id="rId37"/>
    <p:sldId id="304" r:id="rId38"/>
    <p:sldId id="306" r:id="rId39"/>
    <p:sldId id="308" r:id="rId40"/>
    <p:sldId id="307" r:id="rId41"/>
    <p:sldId id="310" r:id="rId42"/>
    <p:sldId id="311" r:id="rId43"/>
    <p:sldId id="605" r:id="rId44"/>
    <p:sldId id="606" r:id="rId45"/>
    <p:sldId id="607" r:id="rId46"/>
    <p:sldId id="608" r:id="rId47"/>
    <p:sldId id="263" r:id="rId48"/>
    <p:sldId id="602" r:id="rId49"/>
    <p:sldId id="622" r:id="rId50"/>
    <p:sldId id="623" r:id="rId51"/>
    <p:sldId id="614" r:id="rId52"/>
    <p:sldId id="615" r:id="rId53"/>
    <p:sldId id="619" r:id="rId54"/>
    <p:sldId id="620" r:id="rId55"/>
    <p:sldId id="621" r:id="rId56"/>
    <p:sldId id="629" r:id="rId57"/>
    <p:sldId id="630" r:id="rId58"/>
    <p:sldId id="616" r:id="rId59"/>
    <p:sldId id="625" r:id="rId60"/>
    <p:sldId id="626" r:id="rId61"/>
    <p:sldId id="618" r:id="rId62"/>
    <p:sldId id="603" r:id="rId63"/>
    <p:sldId id="634" r:id="rId64"/>
    <p:sldId id="277" r:id="rId65"/>
  </p:sldIdLst>
  <p:sldSz cx="9144000" cy="6858000" type="screen4x3"/>
  <p:notesSz cx="7010400" cy="9236075"/>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8">
          <p15:clr>
            <a:srgbClr val="A4A3A4"/>
          </p15:clr>
        </p15:guide>
        <p15:guide id="2" pos="220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300"/>
    <a:srgbClr val="FFC100"/>
    <a:srgbClr val="000000"/>
    <a:srgbClr val="FF3300"/>
    <a:srgbClr val="FFFF00"/>
    <a:srgbClr val="66FF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5270"/>
    <p:restoredTop sz="75714" autoAdjust="0"/>
  </p:normalViewPr>
  <p:slideViewPr>
    <p:cSldViewPr>
      <p:cViewPr varScale="1">
        <p:scale>
          <a:sx n="88" d="100"/>
          <a:sy n="88" d="100"/>
        </p:scale>
        <p:origin x="3520" y="3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p:cViewPr>
        <p:scale>
          <a:sx n="135" d="100"/>
          <a:sy n="135" d="100"/>
        </p:scale>
        <p:origin x="4704" y="144"/>
      </p:cViewPr>
      <p:guideLst>
        <p:guide orient="horz" pos="2908"/>
        <p:guide pos="2207"/>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2" Type="http://schemas.openxmlformats.org/officeDocument/2006/relationships/oleObject" Target="Macintosh%20HD:Users:rogermorin:Documents:123:FUF%202008:Size%20Premium.xls" TargetMode="External"/><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a:t>Equity Risk Premium vs Size</a:t>
            </a:r>
          </a:p>
        </c:rich>
      </c:tx>
      <c:overlay val="0"/>
      <c:spPr>
        <a:noFill/>
        <a:ln w="25400">
          <a:noFill/>
        </a:ln>
      </c:spPr>
    </c:title>
    <c:autoTitleDeleted val="0"/>
    <c:plotArea>
      <c:layout/>
      <c:scatterChart>
        <c:scatterStyle val="lineMarker"/>
        <c:varyColors val="0"/>
        <c:ser>
          <c:idx val="0"/>
          <c:order val="0"/>
          <c:spPr>
            <a:ln w="28575">
              <a:noFill/>
            </a:ln>
          </c:spPr>
          <c:marker>
            <c:spPr>
              <a:solidFill>
                <a:srgbClr val="FFFF66"/>
              </a:solidFill>
            </c:spPr>
          </c:marker>
          <c:trendline>
            <c:spPr>
              <a:ln w="38100" cap="rnd" cmpd="sng" algn="ctr">
                <a:solidFill>
                  <a:srgbClr val="000000"/>
                </a:solidFill>
                <a:prstDash val="solid"/>
                <a:round/>
                <a:headEnd type="none" w="med" len="med"/>
                <a:tailEnd type="none" w="med" len="med"/>
              </a:ln>
            </c:spPr>
            <c:trendlineType val="linear"/>
            <c:dispRSqr val="1"/>
            <c:dispEq val="1"/>
            <c:trendlineLbl>
              <c:layout>
                <c:manualLayout>
                  <c:x val="0.121192251048162"/>
                  <c:y val="-0.356511480645339"/>
                </c:manualLayout>
              </c:layout>
              <c:numFmt formatCode="General" sourceLinked="0"/>
              <c:spPr>
                <a:noFill/>
                <a:ln w="25400">
                  <a:noFill/>
                </a:ln>
              </c:spPr>
            </c:trendlineLbl>
          </c:trendline>
          <c:xVal>
            <c:numRef>
              <c:f>A!$E$10:$E$34</c:f>
              <c:numCache>
                <c:formatCode>0.00</c:formatCode>
                <c:ptCount val="25"/>
                <c:pt idx="0">
                  <c:v>4.8120907593046907</c:v>
                </c:pt>
                <c:pt idx="1">
                  <c:v>4.2055832586407282</c:v>
                </c:pt>
                <c:pt idx="2">
                  <c:v>4.0004774613744551</c:v>
                </c:pt>
                <c:pt idx="3">
                  <c:v>3.870228279011795</c:v>
                </c:pt>
                <c:pt idx="4">
                  <c:v>3.7289216463728598</c:v>
                </c:pt>
                <c:pt idx="5">
                  <c:v>3.6376898191184011</c:v>
                </c:pt>
                <c:pt idx="6">
                  <c:v>3.53655844257153</c:v>
                </c:pt>
                <c:pt idx="7">
                  <c:v>3.4496326504700741</c:v>
                </c:pt>
                <c:pt idx="8">
                  <c:v>3.3953263930693511</c:v>
                </c:pt>
                <c:pt idx="9">
                  <c:v>3.3163897510731948</c:v>
                </c:pt>
                <c:pt idx="10">
                  <c:v>3.238798562713916</c:v>
                </c:pt>
                <c:pt idx="11">
                  <c:v>3.155639633759777</c:v>
                </c:pt>
                <c:pt idx="12">
                  <c:v>3.075546961392531</c:v>
                </c:pt>
                <c:pt idx="13">
                  <c:v>3.0064660422492322</c:v>
                </c:pt>
                <c:pt idx="14">
                  <c:v>2.9420080530223132</c:v>
                </c:pt>
                <c:pt idx="15">
                  <c:v>2.876794976200701</c:v>
                </c:pt>
                <c:pt idx="16">
                  <c:v>2.7895807121644252</c:v>
                </c:pt>
                <c:pt idx="17">
                  <c:v>2.7075701760979372</c:v>
                </c:pt>
                <c:pt idx="18">
                  <c:v>2.6512780139980809</c:v>
                </c:pt>
                <c:pt idx="19">
                  <c:v>2.5865873046717551</c:v>
                </c:pt>
                <c:pt idx="20">
                  <c:v>2.484299839346785</c:v>
                </c:pt>
                <c:pt idx="21">
                  <c:v>2.369215857410143</c:v>
                </c:pt>
                <c:pt idx="22">
                  <c:v>2.252853030979892</c:v>
                </c:pt>
                <c:pt idx="23">
                  <c:v>2.0934216851622351</c:v>
                </c:pt>
                <c:pt idx="24">
                  <c:v>1.643452676486187</c:v>
                </c:pt>
              </c:numCache>
            </c:numRef>
          </c:xVal>
          <c:yVal>
            <c:numRef>
              <c:f>A!$J$10:$J$34</c:f>
              <c:numCache>
                <c:formatCode>0.00%</c:formatCode>
                <c:ptCount val="25"/>
                <c:pt idx="0">
                  <c:v>6.6100000000000006E-2</c:v>
                </c:pt>
                <c:pt idx="1">
                  <c:v>4.9200000000000001E-2</c:v>
                </c:pt>
                <c:pt idx="2">
                  <c:v>4.0800000000000003E-2</c:v>
                </c:pt>
                <c:pt idx="3">
                  <c:v>6.5100000000000005E-2</c:v>
                </c:pt>
                <c:pt idx="4">
                  <c:v>4.9799999999999997E-2</c:v>
                </c:pt>
                <c:pt idx="5">
                  <c:v>6.3299999999999995E-2</c:v>
                </c:pt>
                <c:pt idx="6">
                  <c:v>6.6600000000000006E-2</c:v>
                </c:pt>
                <c:pt idx="7">
                  <c:v>7.2900000000000006E-2</c:v>
                </c:pt>
                <c:pt idx="8">
                  <c:v>6.3899999999999998E-2</c:v>
                </c:pt>
                <c:pt idx="9">
                  <c:v>7.6100000000000001E-2</c:v>
                </c:pt>
                <c:pt idx="10">
                  <c:v>7.9600000000000004E-2</c:v>
                </c:pt>
                <c:pt idx="11">
                  <c:v>8.7900000000000006E-2</c:v>
                </c:pt>
                <c:pt idx="12">
                  <c:v>7.4300000000000005E-2</c:v>
                </c:pt>
                <c:pt idx="13">
                  <c:v>8.6400000000000005E-2</c:v>
                </c:pt>
                <c:pt idx="14">
                  <c:v>8.8200000000000001E-2</c:v>
                </c:pt>
                <c:pt idx="15">
                  <c:v>9.0999999999999998E-2</c:v>
                </c:pt>
                <c:pt idx="16">
                  <c:v>8.2900000000000001E-2</c:v>
                </c:pt>
                <c:pt idx="17">
                  <c:v>9.7900000000000001E-2</c:v>
                </c:pt>
                <c:pt idx="18">
                  <c:v>9.6100000000000005E-2</c:v>
                </c:pt>
                <c:pt idx="19">
                  <c:v>8.8400000000000006E-2</c:v>
                </c:pt>
                <c:pt idx="20">
                  <c:v>0.10639999999999999</c:v>
                </c:pt>
                <c:pt idx="21">
                  <c:v>0.1027</c:v>
                </c:pt>
                <c:pt idx="22">
                  <c:v>0.1176</c:v>
                </c:pt>
                <c:pt idx="23">
                  <c:v>0.1205</c:v>
                </c:pt>
                <c:pt idx="24">
                  <c:v>0.1532</c:v>
                </c:pt>
              </c:numCache>
            </c:numRef>
          </c:yVal>
          <c:smooth val="0"/>
          <c:extLst>
            <c:ext xmlns:c16="http://schemas.microsoft.com/office/drawing/2014/chart" uri="{C3380CC4-5D6E-409C-BE32-E72D297353CC}">
              <c16:uniqueId val="{00000001-42B8-5E48-9F6A-5B1EB29F5F65}"/>
            </c:ext>
          </c:extLst>
        </c:ser>
        <c:dLbls>
          <c:showLegendKey val="0"/>
          <c:showVal val="0"/>
          <c:showCatName val="0"/>
          <c:showSerName val="0"/>
          <c:showPercent val="0"/>
          <c:showBubbleSize val="0"/>
        </c:dLbls>
        <c:axId val="1708568432"/>
        <c:axId val="1708571552"/>
      </c:scatterChart>
      <c:valAx>
        <c:axId val="1708568432"/>
        <c:scaling>
          <c:orientation val="minMax"/>
        </c:scaling>
        <c:delete val="0"/>
        <c:axPos val="b"/>
        <c:title>
          <c:tx>
            <c:rich>
              <a:bodyPr/>
              <a:lstStyle/>
              <a:p>
                <a:pPr>
                  <a:defRPr/>
                </a:pPr>
                <a:r>
                  <a:rPr lang="en-US"/>
                  <a:t>Size (log mkt value)</a:t>
                </a:r>
              </a:p>
            </c:rich>
          </c:tx>
          <c:overlay val="0"/>
          <c:spPr>
            <a:noFill/>
            <a:ln w="25400">
              <a:noFill/>
            </a:ln>
          </c:spPr>
        </c:title>
        <c:numFmt formatCode="0.00" sourceLinked="1"/>
        <c:majorTickMark val="out"/>
        <c:minorTickMark val="none"/>
        <c:tickLblPos val="nextTo"/>
        <c:spPr>
          <a:ln w="3175">
            <a:solidFill>
              <a:srgbClr val="808080"/>
            </a:solidFill>
            <a:prstDash val="solid"/>
          </a:ln>
        </c:spPr>
        <c:txPr>
          <a:bodyPr rot="0" vert="horz"/>
          <a:lstStyle/>
          <a:p>
            <a:pPr>
              <a:defRPr sz="1000" b="0" i="0" u="none" strike="noStrike" baseline="0">
                <a:solidFill>
                  <a:srgbClr val="000000"/>
                </a:solidFill>
                <a:latin typeface="Calibri"/>
                <a:ea typeface="Calibri"/>
                <a:cs typeface="Calibri"/>
              </a:defRPr>
            </a:pPr>
            <a:endParaRPr lang="en-US"/>
          </a:p>
        </c:txPr>
        <c:crossAx val="1708571552"/>
        <c:crosses val="autoZero"/>
        <c:crossBetween val="midCat"/>
      </c:valAx>
      <c:valAx>
        <c:axId val="1708571552"/>
        <c:scaling>
          <c:orientation val="minMax"/>
          <c:min val="0.02"/>
        </c:scaling>
        <c:delete val="0"/>
        <c:axPos val="l"/>
        <c:majorGridlines>
          <c:spPr>
            <a:ln w="3175">
              <a:solidFill>
                <a:srgbClr val="808080"/>
              </a:solidFill>
              <a:prstDash val="solid"/>
            </a:ln>
          </c:spPr>
        </c:majorGridlines>
        <c:title>
          <c:tx>
            <c:rich>
              <a:bodyPr/>
              <a:lstStyle/>
              <a:p>
                <a:pPr>
                  <a:defRPr/>
                </a:pPr>
                <a:r>
                  <a:rPr lang="en-US"/>
                  <a:t>% Equity Risk Premium</a:t>
                </a:r>
              </a:p>
            </c:rich>
          </c:tx>
          <c:overlay val="0"/>
          <c:spPr>
            <a:noFill/>
            <a:ln w="25400">
              <a:noFill/>
            </a:ln>
          </c:spPr>
        </c:title>
        <c:numFmt formatCode="0.0%" sourceLinked="0"/>
        <c:majorTickMark val="out"/>
        <c:minorTickMark val="none"/>
        <c:tickLblPos val="nextTo"/>
        <c:spPr>
          <a:ln w="3175">
            <a:solidFill>
              <a:srgbClr val="808080"/>
            </a:solidFill>
            <a:prstDash val="solid"/>
          </a:ln>
        </c:spPr>
        <c:crossAx val="1708568432"/>
        <c:crosses val="autoZero"/>
        <c:crossBetween val="midCat"/>
      </c:valAx>
      <c:spPr>
        <a:gradFill rotWithShape="1">
          <a:gsLst>
            <a:gs pos="0">
              <a:schemeClr val="accent5">
                <a:tint val="100000"/>
                <a:shade val="100000"/>
                <a:satMod val="130000"/>
              </a:schemeClr>
            </a:gs>
            <a:gs pos="100000">
              <a:schemeClr val="accent5">
                <a:tint val="50000"/>
                <a:shade val="100000"/>
                <a:satMod val="350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c:spPr>
    </c:plotArea>
    <c:plotVisOnly val="1"/>
    <c:dispBlanksAs val="gap"/>
    <c:showDLblsOverMax val="0"/>
  </c:chart>
  <c:spPr>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796172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1T14:59:40.510"/>
    </inkml:context>
    <inkml:brush xml:id="br0">
      <inkml:brushProperty name="width" value="0.1" units="cm"/>
      <inkml:brushProperty name="height" value="0.1" units="cm"/>
      <inkml:brushProperty name="color" value="#AE198D"/>
      <inkml:brushProperty name="inkEffects" value="galaxy"/>
      <inkml:brushProperty name="anchorX" value="-36262.25"/>
      <inkml:brushProperty name="anchorY" value="-1341.10693"/>
      <inkml:brushProperty name="scaleFactor" value="0.5"/>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1588" y="-1588"/>
            <a:ext cx="3038476" cy="461963"/>
          </a:xfrm>
          <a:prstGeom prst="rect">
            <a:avLst/>
          </a:prstGeom>
          <a:noFill/>
          <a:ln w="9525">
            <a:noFill/>
            <a:miter lim="800000"/>
            <a:headEnd/>
            <a:tailEnd/>
          </a:ln>
          <a:effectLst/>
        </p:spPr>
        <p:txBody>
          <a:bodyPr vert="horz" wrap="square" lIns="19372" tIns="0" rIns="19372" bIns="0" numCol="1" anchor="t" anchorCtr="0" compatLnSpc="1">
            <a:prstTxWarp prst="textNoShape">
              <a:avLst/>
            </a:prstTxWarp>
          </a:bodyPr>
          <a:lstStyle>
            <a:lvl1pPr defTabSz="930275">
              <a:defRPr sz="1000" i="1"/>
            </a:lvl1pPr>
          </a:lstStyle>
          <a:p>
            <a:pPr>
              <a:defRPr/>
            </a:pPr>
            <a:endParaRPr lang="en-US" altLang="en-US"/>
          </a:p>
        </p:txBody>
      </p:sp>
      <p:sp>
        <p:nvSpPr>
          <p:cNvPr id="2051" name="Rectangle 3"/>
          <p:cNvSpPr>
            <a:spLocks noGrp="1" noChangeArrowheads="1"/>
          </p:cNvSpPr>
          <p:nvPr>
            <p:ph type="dt" idx="1"/>
          </p:nvPr>
        </p:nvSpPr>
        <p:spPr bwMode="auto">
          <a:xfrm>
            <a:off x="3971925" y="-1588"/>
            <a:ext cx="3038475" cy="461963"/>
          </a:xfrm>
          <a:prstGeom prst="rect">
            <a:avLst/>
          </a:prstGeom>
          <a:noFill/>
          <a:ln w="9525">
            <a:noFill/>
            <a:miter lim="800000"/>
            <a:headEnd/>
            <a:tailEnd/>
          </a:ln>
          <a:effectLst/>
        </p:spPr>
        <p:txBody>
          <a:bodyPr vert="horz" wrap="square" lIns="19372" tIns="0" rIns="19372" bIns="0" numCol="1" anchor="t" anchorCtr="0" compatLnSpc="1">
            <a:prstTxWarp prst="textNoShape">
              <a:avLst/>
            </a:prstTxWarp>
          </a:bodyPr>
          <a:lstStyle>
            <a:lvl1pPr algn="r" defTabSz="930275">
              <a:defRPr sz="1000" i="1"/>
            </a:lvl1pPr>
          </a:lstStyle>
          <a:p>
            <a:pPr>
              <a:defRPr/>
            </a:pPr>
            <a:endParaRPr lang="en-US" altLang="en-US"/>
          </a:p>
        </p:txBody>
      </p:sp>
      <p:sp>
        <p:nvSpPr>
          <p:cNvPr id="28676" name="Rectangle 4"/>
          <p:cNvSpPr>
            <a:spLocks noGrp="1" noRot="1" noChangeAspect="1" noChangeArrowheads="1" noTextEdit="1"/>
          </p:cNvSpPr>
          <p:nvPr>
            <p:ph type="sldImg" idx="2"/>
          </p:nvPr>
        </p:nvSpPr>
        <p:spPr bwMode="auto">
          <a:xfrm>
            <a:off x="1203325" y="698500"/>
            <a:ext cx="4602163" cy="3451225"/>
          </a:xfrm>
          <a:prstGeom prst="rect">
            <a:avLst/>
          </a:prstGeom>
          <a:noFill/>
          <a:ln w="12700">
            <a:solidFill>
              <a:schemeClr val="tx1"/>
            </a:solidFill>
            <a:miter lim="800000"/>
            <a:headEnd/>
            <a:tailEnd/>
          </a:ln>
          <a:extLst>
            <a:ext uri="{909E8E84-426E-40dd-AFC4-6F175D3DCCD1}">
              <a14:hiddenFill xmlns="" xmlns:a14="http://schemas.microsoft.com/office/drawing/2010/main">
                <a:solidFill>
                  <a:srgbClr val="FFFFFF"/>
                </a:solidFill>
              </a14:hiddenFill>
            </a:ext>
          </a:extLst>
        </p:spPr>
      </p:sp>
      <p:sp>
        <p:nvSpPr>
          <p:cNvPr id="2053" name="Rectangle 5"/>
          <p:cNvSpPr>
            <a:spLocks noGrp="1" noChangeArrowheads="1"/>
          </p:cNvSpPr>
          <p:nvPr>
            <p:ph type="body" sz="quarter" idx="3"/>
          </p:nvPr>
        </p:nvSpPr>
        <p:spPr bwMode="auto">
          <a:xfrm>
            <a:off x="933450" y="4387850"/>
            <a:ext cx="5141913" cy="4154488"/>
          </a:xfrm>
          <a:prstGeom prst="rect">
            <a:avLst/>
          </a:prstGeom>
          <a:noFill/>
          <a:ln w="9525">
            <a:noFill/>
            <a:miter lim="800000"/>
            <a:headEnd/>
            <a:tailEnd/>
          </a:ln>
          <a:effectLst/>
        </p:spPr>
        <p:txBody>
          <a:bodyPr vert="horz" wrap="square" lIns="93631" tIns="46816" rIns="93631" bIns="4681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4" name="Rectangle 6"/>
          <p:cNvSpPr>
            <a:spLocks noGrp="1" noChangeArrowheads="1"/>
          </p:cNvSpPr>
          <p:nvPr>
            <p:ph type="ftr" sz="quarter" idx="4"/>
          </p:nvPr>
        </p:nvSpPr>
        <p:spPr bwMode="auto">
          <a:xfrm>
            <a:off x="-1588" y="8774113"/>
            <a:ext cx="3038476" cy="461962"/>
          </a:xfrm>
          <a:prstGeom prst="rect">
            <a:avLst/>
          </a:prstGeom>
          <a:noFill/>
          <a:ln w="9525">
            <a:noFill/>
            <a:miter lim="800000"/>
            <a:headEnd/>
            <a:tailEnd/>
          </a:ln>
          <a:effectLst/>
        </p:spPr>
        <p:txBody>
          <a:bodyPr vert="horz" wrap="square" lIns="19372" tIns="0" rIns="19372" bIns="0" numCol="1" anchor="b" anchorCtr="0" compatLnSpc="1">
            <a:prstTxWarp prst="textNoShape">
              <a:avLst/>
            </a:prstTxWarp>
          </a:bodyPr>
          <a:lstStyle>
            <a:lvl1pPr defTabSz="930275">
              <a:defRPr sz="1000" i="1"/>
            </a:lvl1pPr>
          </a:lstStyle>
          <a:p>
            <a:pPr>
              <a:defRPr/>
            </a:pPr>
            <a:endParaRPr lang="en-US" altLang="en-US"/>
          </a:p>
        </p:txBody>
      </p:sp>
      <p:sp>
        <p:nvSpPr>
          <p:cNvPr id="2055" name="Rectangle 7"/>
          <p:cNvSpPr>
            <a:spLocks noGrp="1" noChangeArrowheads="1"/>
          </p:cNvSpPr>
          <p:nvPr>
            <p:ph type="sldNum" sz="quarter" idx="5"/>
          </p:nvPr>
        </p:nvSpPr>
        <p:spPr bwMode="auto">
          <a:xfrm>
            <a:off x="3971925" y="8774113"/>
            <a:ext cx="3038475" cy="461962"/>
          </a:xfrm>
          <a:prstGeom prst="rect">
            <a:avLst/>
          </a:prstGeom>
          <a:noFill/>
          <a:ln w="9525">
            <a:noFill/>
            <a:miter lim="800000"/>
            <a:headEnd/>
            <a:tailEnd/>
          </a:ln>
          <a:effectLst/>
        </p:spPr>
        <p:txBody>
          <a:bodyPr vert="horz" wrap="square" lIns="19372" tIns="0" rIns="19372" bIns="0" numCol="1" anchor="b" anchorCtr="0" compatLnSpc="1">
            <a:prstTxWarp prst="textNoShape">
              <a:avLst/>
            </a:prstTxWarp>
          </a:bodyPr>
          <a:lstStyle>
            <a:lvl1pPr algn="r" defTabSz="930275">
              <a:defRPr sz="1000" i="1"/>
            </a:lvl1pPr>
          </a:lstStyle>
          <a:p>
            <a:pPr>
              <a:defRPr/>
            </a:pPr>
            <a:fld id="{80EA6D00-D2C5-4478-965C-9BCB383EFC76}" type="slidenum">
              <a:rPr lang="en-US" altLang="en-US"/>
              <a:pPr>
                <a:defRPr/>
              </a:pPr>
              <a:t>‹#›</a:t>
            </a:fld>
            <a:endParaRPr lang="en-US" altLang="en-US"/>
          </a:p>
        </p:txBody>
      </p:sp>
    </p:spTree>
    <p:extLst>
      <p:ext uri="{BB962C8B-B14F-4D97-AF65-F5344CB8AC3E}">
        <p14:creationId xmlns:p14="http://schemas.microsoft.com/office/powerpoint/2010/main" val="2972987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65" charset="0"/>
        <a:ea typeface="MS PGothic" panose="020B0600070205080204" pitchFamily="34"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Times New Roman" pitchFamily="-65"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65"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65"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65" charset="0"/>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dirty="0">
                <a:latin typeface="Times New Roman" panose="02020603050405020304" pitchFamily="18" charset="0"/>
              </a:rPr>
              <a:t>Thanks for opportunity</a:t>
            </a:r>
          </a:p>
          <a:p>
            <a:endParaRPr lang="en-US" altLang="en-US" dirty="0">
              <a:latin typeface="Times New Roman" panose="02020603050405020304" pitchFamily="18" charset="0"/>
            </a:endParaRPr>
          </a:p>
          <a:p>
            <a:r>
              <a:rPr lang="en-US" altLang="en-US" dirty="0">
                <a:solidFill>
                  <a:srgbClr val="FFFF00"/>
                </a:solidFill>
                <a:ea typeface="ＭＳ Ｐゴシック" panose="020B0600070205080204" pitchFamily="34" charset="-128"/>
              </a:rPr>
              <a:t>Reviewing the state of the art of cost of equity estimation; new developments</a:t>
            </a:r>
          </a:p>
          <a:p>
            <a:endParaRPr lang="en-US" altLang="en-US" dirty="0">
              <a:solidFill>
                <a:srgbClr val="FFFF00"/>
              </a:solidFill>
              <a:ea typeface="ＭＳ Ｐゴシック" panose="020B0600070205080204" pitchFamily="34" charset="-128"/>
            </a:endParaRPr>
          </a:p>
          <a:p>
            <a:r>
              <a:rPr lang="en-US" altLang="en-US" dirty="0">
                <a:solidFill>
                  <a:srgbClr val="FFFF00"/>
                </a:solidFill>
                <a:ea typeface="ＭＳ Ｐゴシック" panose="020B0600070205080204" pitchFamily="34" charset="-128"/>
              </a:rPr>
              <a:t>Reflections observations after nearly  half century of regulatory experiences</a:t>
            </a:r>
          </a:p>
          <a:p>
            <a:endParaRPr lang="en-US" altLang="en-US" dirty="0">
              <a:solidFill>
                <a:srgbClr val="FFFF00"/>
              </a:solidFill>
              <a:latin typeface="Times New Roman" panose="02020603050405020304" pitchFamily="18" charset="0"/>
              <a:ea typeface="ＭＳ Ｐゴシック" panose="020B0600070205080204" pitchFamily="34" charset="-128"/>
            </a:endParaRPr>
          </a:p>
          <a:p>
            <a:r>
              <a:rPr lang="en-US" altLang="en-US" dirty="0">
                <a:solidFill>
                  <a:srgbClr val="FFFF00"/>
                </a:solidFill>
                <a:latin typeface="Times New Roman" panose="02020603050405020304" pitchFamily="18" charset="0"/>
                <a:ea typeface="ＭＳ Ｐゴシック" panose="020B0600070205080204" pitchFamily="34" charset="-128"/>
              </a:rPr>
              <a:t>Some Rough Patches along the way.</a:t>
            </a:r>
          </a:p>
          <a:p>
            <a:endParaRPr lang="en-US" altLang="en-US" dirty="0">
              <a:solidFill>
                <a:srgbClr val="FFFF00"/>
              </a:solidFill>
              <a:latin typeface="Times New Roman" panose="02020603050405020304" pitchFamily="18" charset="0"/>
              <a:ea typeface="ＭＳ Ｐゴシック" panose="020B0600070205080204" pitchFamily="34" charset="-128"/>
            </a:endParaRPr>
          </a:p>
          <a:p>
            <a:endParaRPr lang="en-US" altLang="en-US" dirty="0">
              <a:solidFill>
                <a:srgbClr val="FFFF00"/>
              </a:solidFill>
              <a:latin typeface="Times New Roman" panose="02020603050405020304" pitchFamily="18" charset="0"/>
              <a:ea typeface="ＭＳ Ｐゴシック" panose="020B0600070205080204" pitchFamily="34" charset="-128"/>
            </a:endParaRPr>
          </a:p>
          <a:p>
            <a:endParaRPr lang="en-US" altLang="en-US" dirty="0">
              <a:solidFill>
                <a:srgbClr val="FFFF00"/>
              </a:solidFill>
              <a:latin typeface="Times New Roman" panose="02020603050405020304" pitchFamily="18" charset="0"/>
              <a:ea typeface="ＭＳ Ｐゴシック" panose="020B0600070205080204" pitchFamily="34" charset="-128"/>
            </a:endParaRPr>
          </a:p>
          <a:p>
            <a:r>
              <a:rPr lang="en-US" altLang="en-US" dirty="0">
                <a:solidFill>
                  <a:srgbClr val="FFFF00"/>
                </a:solidFill>
                <a:latin typeface="Times New Roman" panose="02020603050405020304" pitchFamily="18" charset="0"/>
                <a:ea typeface="ＭＳ Ｐゴシック" panose="020B0600070205080204" pitchFamily="34" charset="-128"/>
              </a:rPr>
              <a:t>MYTH: Sacred foundational truths ism; sacred cows threatened?</a:t>
            </a:r>
            <a:endParaRPr lang="en-US" altLang="en-US" dirty="0">
              <a:latin typeface="Times New Roman" panose="02020603050405020304" pitchFamily="18" charset="0"/>
            </a:endParaRPr>
          </a:p>
        </p:txBody>
      </p:sp>
      <p:sp>
        <p:nvSpPr>
          <p:cNvPr id="30724"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New Roman" panose="02020603050405020304" pitchFamily="18" charset="0"/>
                <a:ea typeface="MS PGothic" panose="020B0600070205080204" pitchFamily="34" charset="-128"/>
              </a:defRPr>
            </a:lvl1pPr>
            <a:lvl2pPr marL="742950" indent="-285750" defTabSz="930275">
              <a:defRPr sz="2400">
                <a:solidFill>
                  <a:schemeClr val="tx1"/>
                </a:solidFill>
                <a:latin typeface="Times New Roman" panose="02020603050405020304" pitchFamily="18" charset="0"/>
                <a:ea typeface="MS PGothic" panose="020B0600070205080204" pitchFamily="34" charset="-128"/>
              </a:defRPr>
            </a:lvl2pPr>
            <a:lvl3pPr marL="1143000" indent="-228600" defTabSz="930275">
              <a:defRPr sz="2400">
                <a:solidFill>
                  <a:schemeClr val="tx1"/>
                </a:solidFill>
                <a:latin typeface="Times New Roman" panose="02020603050405020304" pitchFamily="18" charset="0"/>
                <a:ea typeface="MS PGothic" panose="020B0600070205080204" pitchFamily="34" charset="-128"/>
              </a:defRPr>
            </a:lvl3pPr>
            <a:lvl4pPr marL="1600200" indent="-228600" defTabSz="930275">
              <a:defRPr sz="2400">
                <a:solidFill>
                  <a:schemeClr val="tx1"/>
                </a:solidFill>
                <a:latin typeface="Times New Roman" panose="02020603050405020304" pitchFamily="18" charset="0"/>
                <a:ea typeface="MS PGothic" panose="020B0600070205080204" pitchFamily="34" charset="-128"/>
              </a:defRPr>
            </a:lvl4pPr>
            <a:lvl5pPr marL="2057400" indent="-228600" defTabSz="930275">
              <a:defRPr sz="2400">
                <a:solidFill>
                  <a:schemeClr val="tx1"/>
                </a:solidFill>
                <a:latin typeface="Times New Roman"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F512A39B-104D-468E-9B3F-791D32038452}" type="slidenum">
              <a:rPr lang="en-US" altLang="en-US" sz="1000" smtClean="0"/>
              <a:pPr/>
              <a:t>1</a:t>
            </a:fld>
            <a:endParaRPr lang="en-US" altLang="en-US" sz="1000"/>
          </a:p>
        </p:txBody>
      </p:sp>
    </p:spTree>
    <p:extLst>
      <p:ext uri="{BB962C8B-B14F-4D97-AF65-F5344CB8AC3E}">
        <p14:creationId xmlns:p14="http://schemas.microsoft.com/office/powerpoint/2010/main" val="812352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FF SUPPLY REQUIRED DATA</a:t>
            </a:r>
          </a:p>
        </p:txBody>
      </p:sp>
      <p:sp>
        <p:nvSpPr>
          <p:cNvPr id="4" name="Date Placeholder 3"/>
          <p:cNvSpPr>
            <a:spLocks noGrp="1"/>
          </p:cNvSpPr>
          <p:nvPr>
            <p:ph type="dt" idx="10"/>
          </p:nvPr>
        </p:nvSpPr>
        <p:spPr/>
        <p:txBody>
          <a:bodyPr/>
          <a:lstStyle/>
          <a:p>
            <a:fld id="{8C8CFC9F-DB23-4395-94A3-B090117BE862}"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11</a:t>
            </a:fld>
            <a:endParaRPr lang="en-US"/>
          </a:p>
        </p:txBody>
      </p:sp>
    </p:spTree>
    <p:extLst>
      <p:ext uri="{BB962C8B-B14F-4D97-AF65-F5344CB8AC3E}">
        <p14:creationId xmlns:p14="http://schemas.microsoft.com/office/powerpoint/2010/main" val="437987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C8CFC9F-DB23-4395-94A3-B090117BE862}"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12</a:t>
            </a:fld>
            <a:endParaRPr lang="en-US"/>
          </a:p>
        </p:txBody>
      </p:sp>
    </p:spTree>
    <p:extLst>
      <p:ext uri="{BB962C8B-B14F-4D97-AF65-F5344CB8AC3E}">
        <p14:creationId xmlns:p14="http://schemas.microsoft.com/office/powerpoint/2010/main" val="2041129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C8CFC9F-DB23-4395-94A3-B090117BE862}"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13</a:t>
            </a:fld>
            <a:endParaRPr lang="en-US"/>
          </a:p>
        </p:txBody>
      </p:sp>
    </p:spTree>
    <p:extLst>
      <p:ext uri="{BB962C8B-B14F-4D97-AF65-F5344CB8AC3E}">
        <p14:creationId xmlns:p14="http://schemas.microsoft.com/office/powerpoint/2010/main" val="174774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 there a better mousetrap?</a:t>
            </a:r>
          </a:p>
        </p:txBody>
      </p:sp>
      <p:sp>
        <p:nvSpPr>
          <p:cNvPr id="4" name="Date Placeholder 3"/>
          <p:cNvSpPr>
            <a:spLocks noGrp="1"/>
          </p:cNvSpPr>
          <p:nvPr>
            <p:ph type="dt" idx="10"/>
          </p:nvPr>
        </p:nvSpPr>
        <p:spPr/>
        <p:txBody>
          <a:bodyPr/>
          <a:lstStyle/>
          <a:p>
            <a:fld id="{8C8CFC9F-DB23-4395-94A3-B090117BE862}"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14</a:t>
            </a:fld>
            <a:endParaRPr lang="en-US"/>
          </a:p>
        </p:txBody>
      </p:sp>
    </p:spTree>
    <p:extLst>
      <p:ext uri="{BB962C8B-B14F-4D97-AF65-F5344CB8AC3E}">
        <p14:creationId xmlns:p14="http://schemas.microsoft.com/office/powerpoint/2010/main" val="1368756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options-pricing models give another (better ?) view of COC</a:t>
            </a:r>
          </a:p>
        </p:txBody>
      </p:sp>
      <p:sp>
        <p:nvSpPr>
          <p:cNvPr id="4" name="Date Placeholder 3"/>
          <p:cNvSpPr>
            <a:spLocks noGrp="1"/>
          </p:cNvSpPr>
          <p:nvPr>
            <p:ph type="dt" idx="10"/>
          </p:nvPr>
        </p:nvSpPr>
        <p:spPr/>
        <p:txBody>
          <a:bodyPr/>
          <a:lstStyle/>
          <a:p>
            <a:fld id="{8C8CFC9F-DB23-4395-94A3-B090117BE862}"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15</a:t>
            </a:fld>
            <a:endParaRPr lang="en-US"/>
          </a:p>
        </p:txBody>
      </p:sp>
    </p:spTree>
    <p:extLst>
      <p:ext uri="{BB962C8B-B14F-4D97-AF65-F5344CB8AC3E}">
        <p14:creationId xmlns:p14="http://schemas.microsoft.com/office/powerpoint/2010/main" val="946414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424242"/>
                </a:solidFill>
                <a:effectLst/>
                <a:latin typeface="DM Sans" pitchFamily="2" charset="77"/>
              </a:rPr>
              <a:t>implied Volatility (IV) is calculated using an iterative process that involves option pricing models and market prices. The most commonly used option pricing model is the Black-Scholes model. </a:t>
            </a:r>
          </a:p>
          <a:p>
            <a:endParaRPr lang="en-US" b="0" i="0" u="none" strike="noStrike" dirty="0">
              <a:solidFill>
                <a:srgbClr val="424242"/>
              </a:solidFill>
              <a:effectLst/>
              <a:latin typeface="DM Sans" pitchFamily="2" charset="77"/>
            </a:endParaRPr>
          </a:p>
          <a:p>
            <a:r>
              <a:rPr lang="en-US" b="0" i="0" u="none" strike="noStrike" dirty="0">
                <a:solidFill>
                  <a:srgbClr val="424242"/>
                </a:solidFill>
                <a:effectLst/>
                <a:latin typeface="DM Sans" pitchFamily="2" charset="77"/>
              </a:rPr>
              <a:t>Derived from the price of options</a:t>
            </a:r>
            <a:endParaRPr lang="en-US" dirty="0"/>
          </a:p>
        </p:txBody>
      </p:sp>
      <p:sp>
        <p:nvSpPr>
          <p:cNvPr id="4" name="Slide Number Placeholder 3"/>
          <p:cNvSpPr>
            <a:spLocks noGrp="1"/>
          </p:cNvSpPr>
          <p:nvPr>
            <p:ph type="sldNum" sz="quarter" idx="5"/>
          </p:nvPr>
        </p:nvSpPr>
        <p:spPr/>
        <p:txBody>
          <a:bodyPr/>
          <a:lstStyle/>
          <a:p>
            <a:pPr>
              <a:defRPr/>
            </a:pPr>
            <a:fld id="{80EA6D00-D2C5-4478-965C-9BCB383EFC76}" type="slidenum">
              <a:rPr lang="en-US" altLang="en-US" smtClean="0"/>
              <a:pPr>
                <a:defRPr/>
              </a:pPr>
              <a:t>16</a:t>
            </a:fld>
            <a:endParaRPr lang="en-US" altLang="en-US"/>
          </a:p>
        </p:txBody>
      </p:sp>
    </p:spTree>
    <p:extLst>
      <p:ext uri="{BB962C8B-B14F-4D97-AF65-F5344CB8AC3E}">
        <p14:creationId xmlns:p14="http://schemas.microsoft.com/office/powerpoint/2010/main" val="1015504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424242"/>
                </a:solidFill>
                <a:effectLst/>
                <a:latin typeface="DM Sans" pitchFamily="2" charset="77"/>
              </a:rPr>
              <a:t>Implied Volatility (IV) is calculated using an iterative process that involves option pricing models and market prices. The most commonly used option pricing model is the Black-Scholes model. </a:t>
            </a:r>
            <a:endParaRPr lang="en-US" dirty="0"/>
          </a:p>
        </p:txBody>
      </p:sp>
      <p:sp>
        <p:nvSpPr>
          <p:cNvPr id="4" name="Slide Number Placeholder 3"/>
          <p:cNvSpPr>
            <a:spLocks noGrp="1"/>
          </p:cNvSpPr>
          <p:nvPr>
            <p:ph type="sldNum" sz="quarter" idx="5"/>
          </p:nvPr>
        </p:nvSpPr>
        <p:spPr/>
        <p:txBody>
          <a:bodyPr/>
          <a:lstStyle/>
          <a:p>
            <a:pPr>
              <a:defRPr/>
            </a:pPr>
            <a:fld id="{80EA6D00-D2C5-4478-965C-9BCB383EFC76}" type="slidenum">
              <a:rPr lang="en-US" altLang="en-US" smtClean="0"/>
              <a:pPr>
                <a:defRPr/>
              </a:pPr>
              <a:t>17</a:t>
            </a:fld>
            <a:endParaRPr lang="en-US" altLang="en-US"/>
          </a:p>
        </p:txBody>
      </p:sp>
    </p:spTree>
    <p:extLst>
      <p:ext uri="{BB962C8B-B14F-4D97-AF65-F5344CB8AC3E}">
        <p14:creationId xmlns:p14="http://schemas.microsoft.com/office/powerpoint/2010/main" val="27049396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7C636-DA95-2A2B-7CCF-108B6464EC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6FF35E-D8E5-E79E-D7CF-42BCD0D401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5F1647-F966-3AF9-81E0-3A39B8DEEDC9}"/>
              </a:ext>
            </a:extLst>
          </p:cNvPr>
          <p:cNvSpPr>
            <a:spLocks noGrp="1"/>
          </p:cNvSpPr>
          <p:nvPr>
            <p:ph type="body" idx="1"/>
          </p:nvPr>
        </p:nvSpPr>
        <p:spPr/>
        <p:txBody>
          <a:bodyPr/>
          <a:lstStyle/>
          <a:p>
            <a:pPr>
              <a:lnSpc>
                <a:spcPts val="3900"/>
              </a:lnSpc>
              <a:spcAft>
                <a:spcPts val="2400"/>
              </a:spcAft>
            </a:pPr>
            <a:r>
              <a:rPr lang="en-US" b="1" i="0" dirty="0">
                <a:solidFill>
                  <a:srgbClr val="242424"/>
                </a:solidFill>
                <a:effectLst/>
                <a:latin typeface="sohne"/>
              </a:rPr>
              <a:t>Implied Volatility: </a:t>
            </a:r>
          </a:p>
          <a:p>
            <a:pPr>
              <a:lnSpc>
                <a:spcPts val="3900"/>
              </a:lnSpc>
              <a:spcAft>
                <a:spcPts val="2400"/>
              </a:spcAft>
            </a:pPr>
            <a:r>
              <a:rPr lang="en-US" b="1" i="0" dirty="0">
                <a:solidFill>
                  <a:srgbClr val="242424"/>
                </a:solidFill>
                <a:effectLst/>
                <a:latin typeface="sohne"/>
              </a:rPr>
              <a:t>Compute the Volatilities Implied by Option Prices Observed in the Market using the SciPy Library</a:t>
            </a:r>
          </a:p>
          <a:p>
            <a:r>
              <a:rPr lang="en-US" b="0" i="0" u="none" strike="noStrike" dirty="0">
                <a:solidFill>
                  <a:srgbClr val="424242"/>
                </a:solidFill>
                <a:effectLst/>
                <a:latin typeface="DM Sans" panose="020F0502020204030204" pitchFamily="34" charset="0"/>
              </a:rPr>
              <a:t>Implied volatility is a forward-looking measure that is not based on historical price movements but is instead derived from the prices of options.</a:t>
            </a:r>
            <a:br>
              <a:rPr lang="en-US" dirty="0">
                <a:effectLst/>
              </a:rPr>
            </a:br>
            <a:endParaRPr lang="en-US" dirty="0">
              <a:effectLst/>
            </a:endParaRPr>
          </a:p>
          <a:p>
            <a:endParaRPr lang="en-US" dirty="0"/>
          </a:p>
        </p:txBody>
      </p:sp>
      <p:sp>
        <p:nvSpPr>
          <p:cNvPr id="4" name="Slide Number Placeholder 3">
            <a:extLst>
              <a:ext uri="{FF2B5EF4-FFF2-40B4-BE49-F238E27FC236}">
                <a16:creationId xmlns:a16="http://schemas.microsoft.com/office/drawing/2014/main" id="{EFC62CD0-EFE9-9CBA-307D-D92B41210A74}"/>
              </a:ext>
            </a:extLst>
          </p:cNvPr>
          <p:cNvSpPr>
            <a:spLocks noGrp="1"/>
          </p:cNvSpPr>
          <p:nvPr>
            <p:ph type="sldNum" sz="quarter" idx="5"/>
          </p:nvPr>
        </p:nvSpPr>
        <p:spPr/>
        <p:txBody>
          <a:bodyPr/>
          <a:lstStyle/>
          <a:p>
            <a:pPr>
              <a:defRPr/>
            </a:pPr>
            <a:fld id="{80EA6D00-D2C5-4478-965C-9BCB383EFC76}" type="slidenum">
              <a:rPr lang="en-US" altLang="en-US" smtClean="0"/>
              <a:pPr>
                <a:defRPr/>
              </a:pPr>
              <a:t>19</a:t>
            </a:fld>
            <a:endParaRPr lang="en-US" altLang="en-US"/>
          </a:p>
        </p:txBody>
      </p:sp>
    </p:spTree>
    <p:extLst>
      <p:ext uri="{BB962C8B-B14F-4D97-AF65-F5344CB8AC3E}">
        <p14:creationId xmlns:p14="http://schemas.microsoft.com/office/powerpoint/2010/main" val="529121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C8CFC9F-DB23-4395-94A3-B090117BE862}"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20</a:t>
            </a:fld>
            <a:endParaRPr lang="en-US"/>
          </a:p>
        </p:txBody>
      </p:sp>
    </p:spTree>
    <p:extLst>
      <p:ext uri="{BB962C8B-B14F-4D97-AF65-F5344CB8AC3E}">
        <p14:creationId xmlns:p14="http://schemas.microsoft.com/office/powerpoint/2010/main" val="2261892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C8CFC9F-DB23-4395-94A3-B090117BE862}"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21</a:t>
            </a:fld>
            <a:endParaRPr lang="en-US"/>
          </a:p>
        </p:txBody>
      </p:sp>
    </p:spTree>
    <p:extLst>
      <p:ext uri="{BB962C8B-B14F-4D97-AF65-F5344CB8AC3E}">
        <p14:creationId xmlns:p14="http://schemas.microsoft.com/office/powerpoint/2010/main" val="2820553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Times New Roman" panose="02020603050405020304" pitchFamily="18" charset="0"/>
                <a:ea typeface="MS PGothic" panose="020B0600070205080204" pitchFamily="34" charset="-128"/>
              </a:defRPr>
            </a:lvl1pPr>
            <a:lvl2pPr marL="742950" indent="-285750" defTabSz="930275">
              <a:spcBef>
                <a:spcPct val="30000"/>
              </a:spcBef>
              <a:defRPr sz="1200">
                <a:solidFill>
                  <a:schemeClr val="tx1"/>
                </a:solidFill>
                <a:latin typeface="Times New Roman" panose="02020603050405020304" pitchFamily="18" charset="0"/>
                <a:ea typeface="MS PGothic" panose="020B0600070205080204" pitchFamily="34" charset="-128"/>
              </a:defRPr>
            </a:lvl2pPr>
            <a:lvl3pPr marL="1143000" indent="-228600" defTabSz="930275">
              <a:spcBef>
                <a:spcPct val="30000"/>
              </a:spcBef>
              <a:defRPr sz="1200">
                <a:solidFill>
                  <a:schemeClr val="tx1"/>
                </a:solidFill>
                <a:latin typeface="Times New Roman" panose="02020603050405020304" pitchFamily="18" charset="0"/>
                <a:ea typeface="MS PGothic" panose="020B0600070205080204" pitchFamily="34" charset="-128"/>
              </a:defRPr>
            </a:lvl3pPr>
            <a:lvl4pPr marL="1600200" indent="-228600" defTabSz="930275">
              <a:spcBef>
                <a:spcPct val="30000"/>
              </a:spcBef>
              <a:defRPr sz="1200">
                <a:solidFill>
                  <a:schemeClr val="tx1"/>
                </a:solidFill>
                <a:latin typeface="Times New Roman" panose="02020603050405020304" pitchFamily="18" charset="0"/>
                <a:ea typeface="MS PGothic" panose="020B0600070205080204" pitchFamily="34" charset="-128"/>
              </a:defRPr>
            </a:lvl4pPr>
            <a:lvl5pPr marL="2057400" indent="-228600" defTabSz="930275">
              <a:spcBef>
                <a:spcPct val="30000"/>
              </a:spcBef>
              <a:defRPr sz="1200">
                <a:solidFill>
                  <a:schemeClr val="tx1"/>
                </a:solidFill>
                <a:latin typeface="Times New Roman" panose="02020603050405020304" pitchFamily="18" charset="0"/>
                <a:ea typeface="MS PGothic" panose="020B0600070205080204" pitchFamily="34" charset="-128"/>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9pPr>
          </a:lstStyle>
          <a:p>
            <a:pPr>
              <a:spcBef>
                <a:spcPct val="0"/>
              </a:spcBef>
            </a:pPr>
            <a:fld id="{285994A5-D7C5-4A02-8FF7-32BF83666036}" type="slidenum">
              <a:rPr lang="en-US" altLang="en-US" sz="1000" smtClean="0"/>
              <a:pPr>
                <a:spcBef>
                  <a:spcPct val="0"/>
                </a:spcBef>
              </a:pPr>
              <a:t>2</a:t>
            </a:fld>
            <a:endParaRPr lang="en-US" altLang="en-US" sz="1000"/>
          </a:p>
        </p:txBody>
      </p:sp>
      <p:sp>
        <p:nvSpPr>
          <p:cNvPr id="69635" name="Rectangle 2"/>
          <p:cNvSpPr>
            <a:spLocks noGrp="1" noRot="1" noChangeAspect="1" noChangeArrowheads="1" noTextEdit="1"/>
          </p:cNvSpPr>
          <p:nvPr>
            <p:ph type="sldImg"/>
          </p:nvPr>
        </p:nvSpPr>
        <p:spPr>
          <a:ln cap="flat"/>
        </p:spPr>
      </p:sp>
      <p:sp>
        <p:nvSpPr>
          <p:cNvPr id="6963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New Roman" panose="02020603050405020304" pitchFamily="18" charset="0"/>
              </a:rPr>
              <a:t>COE Past, present, future</a:t>
            </a:r>
          </a:p>
          <a:p>
            <a:pPr eaLnBrk="1" hangingPunct="1"/>
            <a:endParaRPr lang="en-US" altLang="en-US" dirty="0">
              <a:latin typeface="Times New Roman" panose="02020603050405020304" pitchFamily="18" charset="0"/>
            </a:endParaRPr>
          </a:p>
        </p:txBody>
      </p:sp>
    </p:spTree>
    <p:extLst>
      <p:ext uri="{BB962C8B-B14F-4D97-AF65-F5344CB8AC3E}">
        <p14:creationId xmlns:p14="http://schemas.microsoft.com/office/powerpoint/2010/main" val="22430338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Forward-looking</a:t>
            </a:r>
          </a:p>
        </p:txBody>
      </p:sp>
      <p:sp>
        <p:nvSpPr>
          <p:cNvPr id="4" name="Date Placeholder 3"/>
          <p:cNvSpPr>
            <a:spLocks noGrp="1"/>
          </p:cNvSpPr>
          <p:nvPr>
            <p:ph type="dt" idx="10"/>
          </p:nvPr>
        </p:nvSpPr>
        <p:spPr/>
        <p:txBody>
          <a:bodyPr/>
          <a:lstStyle/>
          <a:p>
            <a:fld id="{8C8CFC9F-DB23-4395-94A3-B090117BE862}"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22</a:t>
            </a:fld>
            <a:endParaRPr lang="en-US"/>
          </a:p>
        </p:txBody>
      </p:sp>
    </p:spTree>
    <p:extLst>
      <p:ext uri="{BB962C8B-B14F-4D97-AF65-F5344CB8AC3E}">
        <p14:creationId xmlns:p14="http://schemas.microsoft.com/office/powerpoint/2010/main" val="487004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anticipate, I believe it will!</a:t>
            </a:r>
          </a:p>
        </p:txBody>
      </p:sp>
      <p:sp>
        <p:nvSpPr>
          <p:cNvPr id="4" name="Date Placeholder 3"/>
          <p:cNvSpPr>
            <a:spLocks noGrp="1"/>
          </p:cNvSpPr>
          <p:nvPr>
            <p:ph type="dt" idx="10"/>
          </p:nvPr>
        </p:nvSpPr>
        <p:spPr/>
        <p:txBody>
          <a:bodyPr/>
          <a:lstStyle/>
          <a:p>
            <a:fld id="{8C8CFC9F-DB23-4395-94A3-B090117BE862}"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24</a:t>
            </a:fld>
            <a:endParaRPr lang="en-US"/>
          </a:p>
        </p:txBody>
      </p:sp>
    </p:spTree>
    <p:extLst>
      <p:ext uri="{BB962C8B-B14F-4D97-AF65-F5344CB8AC3E}">
        <p14:creationId xmlns:p14="http://schemas.microsoft.com/office/powerpoint/2010/main" val="9175394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fld id="{51AABEE4-3EE0-5444-9151-93AF8CFA18F2}" type="slidenum">
              <a:rPr lang="en-US" altLang="en-US" sz="1200"/>
              <a:pPr/>
              <a:t>25</a:t>
            </a:fld>
            <a:endParaRPr lang="en-US" altLang="en-US" sz="1200"/>
          </a:p>
        </p:txBody>
      </p:sp>
      <p:sp>
        <p:nvSpPr>
          <p:cNvPr id="67586" name="Rectangle 2"/>
          <p:cNvSpPr>
            <a:spLocks noGrp="1" noRot="1" noChangeAspect="1" noChangeArrowheads="1" noTextEdit="1"/>
          </p:cNvSpPr>
          <p:nvPr>
            <p:ph type="sldImg"/>
          </p:nvPr>
        </p:nvSpPr>
        <p:spPr>
          <a:xfrm>
            <a:off x="1158875" y="690563"/>
            <a:ext cx="4540250" cy="3405187"/>
          </a:xfrm>
          <a:ln/>
        </p:spPr>
      </p:sp>
      <p:sp>
        <p:nvSpPr>
          <p:cNvPr id="675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New Roman" charset="0"/>
                <a:ea typeface="ＭＳ Ｐゴシック" charset="-128"/>
              </a:rPr>
              <a:t>Auto Regressive Conditional </a:t>
            </a:r>
            <a:r>
              <a:rPr lang="en-US" altLang="en-US" dirty="0" err="1">
                <a:latin typeface="Times New Roman" charset="0"/>
                <a:ea typeface="ＭＳ Ｐゴシック" charset="-128"/>
              </a:rPr>
              <a:t>Heteroschedascity</a:t>
            </a:r>
            <a:r>
              <a:rPr lang="en-US" altLang="en-US" dirty="0">
                <a:latin typeface="Times New Roman" charset="0"/>
                <a:ea typeface="ＭＳ Ｐゴシック" charset="-128"/>
              </a:rPr>
              <a:t>:   Auto: not independent period to period; some history</a:t>
            </a:r>
          </a:p>
          <a:p>
            <a:pPr eaLnBrk="1" hangingPunct="1"/>
            <a:r>
              <a:rPr lang="en-US" altLang="en-US" dirty="0">
                <a:latin typeface="Times New Roman" charset="0"/>
                <a:ea typeface="ＭＳ Ｐゴシック" charset="-128"/>
              </a:rPr>
              <a:t>Heteroskedasticity: variance is related to the independent variable</a:t>
            </a:r>
          </a:p>
          <a:p>
            <a:pPr eaLnBrk="1" hangingPunct="1"/>
            <a:endParaRPr lang="en-US" altLang="en-US" dirty="0">
              <a:latin typeface="Times New Roman" charset="0"/>
              <a:ea typeface="ＭＳ Ｐゴシック" charset="-128"/>
            </a:endParaRPr>
          </a:p>
          <a:p>
            <a:pPr eaLnBrk="1" hangingPunct="1"/>
            <a:r>
              <a:rPr lang="en-US" altLang="en-US" dirty="0">
                <a:latin typeface="Times New Roman" charset="0"/>
                <a:ea typeface="ＭＳ Ｐゴシック" charset="-128"/>
              </a:rPr>
              <a:t>Nobel Prize in Economics awarded in 2003 to Robert F. Engle "for methods of analyzing economic time series with time-varying volatility (ARCH). </a:t>
            </a:r>
          </a:p>
          <a:p>
            <a:pPr eaLnBrk="1" hangingPunct="1"/>
            <a:endParaRPr lang="en-US" altLang="en-US" dirty="0">
              <a:latin typeface="Times New Roman" charset="0"/>
              <a:ea typeface="ＭＳ Ｐゴシック" charset="-128"/>
            </a:endParaRPr>
          </a:p>
          <a:p>
            <a:pPr eaLnBrk="1" hangingPunct="1"/>
            <a:r>
              <a:rPr lang="en-US" altLang="en-US" dirty="0">
                <a:latin typeface="Times New Roman" charset="0"/>
                <a:ea typeface="ＭＳ Ｐゴシック" charset="-128"/>
              </a:rPr>
              <a:t>• “A New Approach for Estimating the Equity Risk Premium for Public Utilities”, Pauline M. Ahern, Frank J. Hanley &amp; Richard A. </a:t>
            </a:r>
            <a:r>
              <a:rPr lang="en-US" altLang="en-US" dirty="0" err="1">
                <a:latin typeface="Times New Roman" charset="0"/>
                <a:ea typeface="ＭＳ Ｐゴシック" charset="-128"/>
              </a:rPr>
              <a:t>Michelfelder</a:t>
            </a:r>
            <a:r>
              <a:rPr lang="en-US" altLang="en-US" dirty="0">
                <a:latin typeface="Times New Roman" charset="0"/>
                <a:ea typeface="ＭＳ Ｐゴシック" charset="-128"/>
              </a:rPr>
              <a:t>, PH.D. The Journal of Regulatory Economics, 12/2011</a:t>
            </a:r>
          </a:p>
          <a:p>
            <a:pPr eaLnBrk="1" hangingPunct="1"/>
            <a:endParaRPr lang="en-US" altLang="en-US" dirty="0">
              <a:latin typeface="Times New Roman" charset="0"/>
              <a:ea typeface="ＭＳ Ｐゴシック" charset="-128"/>
            </a:endParaRPr>
          </a:p>
          <a:p>
            <a:pPr eaLnBrk="1" hangingPunct="1"/>
            <a:endParaRPr lang="en-US" altLang="en-US" dirty="0">
              <a:latin typeface="Times New Roman" charset="0"/>
              <a:ea typeface="ＭＳ Ｐゴシック" charset="-128"/>
            </a:endParaRPr>
          </a:p>
          <a:p>
            <a:pPr eaLnBrk="1" hangingPunct="1"/>
            <a:r>
              <a:rPr lang="en-US" altLang="en-US" dirty="0">
                <a:latin typeface="Times New Roman" charset="0"/>
                <a:ea typeface="ＭＳ Ｐゴシック" charset="-128"/>
              </a:rPr>
              <a:t>• Conclusion: a generalized version to estimate the ERP equity risk premium for any firm, including public utilities</a:t>
            </a:r>
          </a:p>
          <a:p>
            <a:pPr eaLnBrk="1" hangingPunct="1"/>
            <a:endParaRPr lang="en-US" altLang="en-US" dirty="0">
              <a:latin typeface="Times New Roman" charset="0"/>
              <a:ea typeface="ＭＳ Ｐゴシック" charset="-128"/>
            </a:endParaRPr>
          </a:p>
          <a:p>
            <a:pPr eaLnBrk="1" hangingPunct="1"/>
            <a:endParaRPr lang="en-US" altLang="en-US" dirty="0">
              <a:latin typeface="Times New Roman" charset="0"/>
              <a:ea typeface="ＭＳ Ｐゴシック" charset="-128"/>
            </a:endParaRPr>
          </a:p>
          <a:p>
            <a:pPr eaLnBrk="1" hangingPunct="1"/>
            <a:r>
              <a:rPr lang="en-US" altLang="en-US" dirty="0">
                <a:latin typeface="Times New Roman" charset="0"/>
                <a:ea typeface="ＭＳ Ｐゴシック" charset="-128"/>
              </a:rPr>
              <a:t>deals with non-linearity of historical data!  AI Anyone??</a:t>
            </a:r>
          </a:p>
        </p:txBody>
      </p:sp>
    </p:spTree>
    <p:extLst>
      <p:ext uri="{BB962C8B-B14F-4D97-AF65-F5344CB8AC3E}">
        <p14:creationId xmlns:p14="http://schemas.microsoft.com/office/powerpoint/2010/main" val="21961333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fld id="{01B3AAC1-ADCF-F14B-A470-6AA1076DEB09}" type="slidenum">
              <a:rPr lang="en-US" altLang="en-US" sz="1200"/>
              <a:pPr/>
              <a:t>26</a:t>
            </a:fld>
            <a:endParaRPr lang="en-US" altLang="en-US" sz="1200"/>
          </a:p>
        </p:txBody>
      </p:sp>
      <p:sp>
        <p:nvSpPr>
          <p:cNvPr id="69634" name="Rectangle 2"/>
          <p:cNvSpPr>
            <a:spLocks noGrp="1" noRot="1" noChangeAspect="1" noChangeArrowheads="1" noTextEdit="1"/>
          </p:cNvSpPr>
          <p:nvPr>
            <p:ph type="sldImg"/>
          </p:nvPr>
        </p:nvSpPr>
        <p:spPr>
          <a:xfrm>
            <a:off x="1158875" y="690563"/>
            <a:ext cx="4540250" cy="3405187"/>
          </a:xfrm>
          <a:ln/>
        </p:spPr>
      </p:sp>
      <p:sp>
        <p:nvSpPr>
          <p:cNvPr id="696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New Roman" charset="0"/>
                <a:ea typeface="ＭＳ Ｐゴシック" charset="-128"/>
              </a:rPr>
              <a:t>Auto: not independent period to period; some history</a:t>
            </a:r>
          </a:p>
          <a:p>
            <a:pPr eaLnBrk="1" hangingPunct="1"/>
            <a:r>
              <a:rPr lang="en-US" altLang="en-US" dirty="0">
                <a:latin typeface="Times New Roman" charset="0"/>
                <a:ea typeface="ＭＳ Ｐゴシック" charset="-128"/>
              </a:rPr>
              <a:t>Heteroskedasticity: variance is related to the independent variable</a:t>
            </a:r>
          </a:p>
          <a:p>
            <a:pPr eaLnBrk="1" hangingPunct="1"/>
            <a:endParaRPr lang="en-US" altLang="en-US" dirty="0">
              <a:latin typeface="Times New Roman" charset="0"/>
              <a:ea typeface="ＭＳ Ｐゴシック" charset="-128"/>
            </a:endParaRPr>
          </a:p>
          <a:p>
            <a:pPr eaLnBrk="1" hangingPunct="1"/>
            <a:r>
              <a:rPr lang="en-US" altLang="en-US" dirty="0">
                <a:latin typeface="Times New Roman" charset="0"/>
                <a:ea typeface="ＭＳ Ｐゴシック" charset="-128"/>
              </a:rPr>
              <a:t>i.e. develops a return/risk ratio transformed into an equity risk premium</a:t>
            </a:r>
          </a:p>
          <a:p>
            <a:pPr eaLnBrk="1" hangingPunct="1"/>
            <a:endParaRPr lang="en-US" altLang="en-US" dirty="0">
              <a:latin typeface="Times New Roman" charset="0"/>
              <a:ea typeface="ＭＳ Ｐゴシック" charset="-128"/>
            </a:endParaRPr>
          </a:p>
          <a:p>
            <a:pPr eaLnBrk="1" hangingPunct="1"/>
            <a:r>
              <a:rPr lang="en-US" altLang="en-US" dirty="0">
                <a:latin typeface="Times New Roman" charset="0"/>
                <a:ea typeface="ＭＳ Ｐゴシック" charset="-128"/>
              </a:rPr>
              <a:t>Could also estimate the MRP with the PRPM</a:t>
            </a:r>
          </a:p>
        </p:txBody>
      </p:sp>
    </p:spTree>
    <p:extLst>
      <p:ext uri="{BB962C8B-B14F-4D97-AF65-F5344CB8AC3E}">
        <p14:creationId xmlns:p14="http://schemas.microsoft.com/office/powerpoint/2010/main" val="41093627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EDCA9FD5-4BFF-D941-A254-88E38642DF7D}" type="slidenum">
              <a:rPr lang="en-US" altLang="en-US" sz="1200"/>
              <a:pPr/>
              <a:t>27</a:t>
            </a:fld>
            <a:endParaRPr lang="en-US" altLang="en-US" sz="1200"/>
          </a:p>
        </p:txBody>
      </p:sp>
      <p:sp>
        <p:nvSpPr>
          <p:cNvPr id="18434" name="Rectangle 2"/>
          <p:cNvSpPr>
            <a:spLocks noGrp="1" noRot="1" noChangeAspect="1" noChangeArrowheads="1" noTextEdit="1"/>
          </p:cNvSpPr>
          <p:nvPr>
            <p:ph type="sldImg"/>
          </p:nvPr>
        </p:nvSpPr>
        <p:spPr>
          <a:xfrm>
            <a:off x="1152525" y="692150"/>
            <a:ext cx="4554538" cy="3416300"/>
          </a:xfrm>
          <a:ln cap="flat">
            <a:solidFill>
              <a:schemeClr val="tx1"/>
            </a:solidFill>
          </a:ln>
        </p:spPr>
      </p:sp>
      <p:sp>
        <p:nvSpPr>
          <p:cNvPr id="18435" name="Rectangle 3"/>
          <p:cNvSpPr>
            <a:spLocks noGrp="1" noChangeArrowheads="1"/>
          </p:cNvSpPr>
          <p:nvPr>
            <p:ph type="body" idx="1"/>
          </p:nvPr>
        </p:nvSpPr>
        <p:spPr>
          <a:xfrm>
            <a:off x="912813" y="4343400"/>
            <a:ext cx="5030787" cy="41132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2217" tIns="46109" rIns="92217" bIns="46109"/>
          <a:lstStyle/>
          <a:p>
            <a:pPr eaLnBrk="1" hangingPunct="1"/>
            <a:r>
              <a:rPr lang="en-US" altLang="en-US" dirty="0">
                <a:latin typeface="Times New Roman" charset="0"/>
                <a:ea typeface="ＭＳ Ｐゴシック" charset="-128"/>
              </a:rPr>
              <a:t>proliferation of PBRs</a:t>
            </a:r>
          </a:p>
        </p:txBody>
      </p:sp>
    </p:spTree>
    <p:extLst>
      <p:ext uri="{BB962C8B-B14F-4D97-AF65-F5344CB8AC3E}">
        <p14:creationId xmlns:p14="http://schemas.microsoft.com/office/powerpoint/2010/main" val="850006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FDBB5D71-7BC5-E64A-BE50-0C3C3342851A}" type="slidenum">
              <a:rPr lang="en-US" altLang="en-US" sz="1200"/>
              <a:pPr/>
              <a:t>28</a:t>
            </a:fld>
            <a:endParaRPr lang="en-US" altLang="en-US" sz="1200"/>
          </a:p>
        </p:txBody>
      </p:sp>
      <p:sp>
        <p:nvSpPr>
          <p:cNvPr id="34818"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New Roman" charset="0"/>
                <a:ea typeface="ＭＳ Ｐゴシック" charset="-128"/>
              </a:rPr>
              <a:t>-  RITUALISTIC, GAMING, INTRUSIVE , same Rules of Evidence as in a murder trial</a:t>
            </a:r>
          </a:p>
          <a:p>
            <a:pPr eaLnBrk="1" hangingPunct="1"/>
            <a:r>
              <a:rPr lang="en-US" altLang="en-US" dirty="0">
                <a:latin typeface="Times New Roman" charset="0"/>
                <a:ea typeface="ＭＳ Ｐゴシック" charset="-128"/>
              </a:rPr>
              <a:t>-  HEARINGS</a:t>
            </a:r>
          </a:p>
          <a:p>
            <a:pPr marL="171450" indent="-171450" eaLnBrk="1" hangingPunct="1">
              <a:buFontTx/>
              <a:buChar char="-"/>
            </a:pPr>
            <a:r>
              <a:rPr lang="en-US" altLang="en-US" dirty="0">
                <a:latin typeface="Times New Roman" charset="0"/>
                <a:ea typeface="ＭＳ Ｐゴシック" charset="-128"/>
              </a:rPr>
              <a:t>DEADWEIGHT LOSSES</a:t>
            </a:r>
          </a:p>
          <a:p>
            <a:pPr marL="171450" indent="-171450" eaLnBrk="1" hangingPunct="1">
              <a:buFontTx/>
              <a:buChar char="-"/>
            </a:pPr>
            <a:r>
              <a:rPr lang="en-US" altLang="en-US" dirty="0">
                <a:latin typeface="Times New Roman" charset="0"/>
                <a:ea typeface="ＭＳ Ｐゴシック" charset="-128"/>
              </a:rPr>
              <a:t>Multiple set of </a:t>
            </a:r>
            <a:r>
              <a:rPr lang="en-US" altLang="en-US" dirty="0" err="1">
                <a:latin typeface="Times New Roman" charset="0"/>
                <a:ea typeface="ＭＳ Ｐゴシック" charset="-128"/>
              </a:rPr>
              <a:t>acctg</a:t>
            </a:r>
            <a:r>
              <a:rPr lang="en-US" altLang="en-US" dirty="0">
                <a:latin typeface="Times New Roman" charset="0"/>
                <a:ea typeface="ＭＳ Ｐゴシック" charset="-128"/>
              </a:rPr>
              <a:t> books</a:t>
            </a:r>
          </a:p>
          <a:p>
            <a:pPr marL="171450" indent="-171450" eaLnBrk="1" hangingPunct="1">
              <a:buFontTx/>
              <a:buChar char="-"/>
            </a:pPr>
            <a:endParaRPr lang="en-US" altLang="en-US" dirty="0">
              <a:latin typeface="Times New Roman" charset="0"/>
              <a:ea typeface="ＭＳ Ｐゴシック" charset="-128"/>
            </a:endParaRPr>
          </a:p>
        </p:txBody>
      </p:sp>
      <p:sp>
        <p:nvSpPr>
          <p:cNvPr id="34819" name="Rectangle 3"/>
          <p:cNvSpPr>
            <a:spLocks noGrp="1" noRot="1" noChangeAspect="1" noChangeArrowheads="1" noTextEdit="1"/>
          </p:cNvSpPr>
          <p:nvPr>
            <p:ph type="sldImg"/>
          </p:nvPr>
        </p:nvSpPr>
        <p:spPr>
          <a:xfrm>
            <a:off x="1144588" y="382588"/>
            <a:ext cx="4568825" cy="3425825"/>
          </a:xfrm>
          <a:ln cap="flat">
            <a:solidFill>
              <a:schemeClr val="tx1"/>
            </a:solidFill>
          </a:ln>
        </p:spPr>
      </p:sp>
    </p:spTree>
    <p:extLst>
      <p:ext uri="{BB962C8B-B14F-4D97-AF65-F5344CB8AC3E}">
        <p14:creationId xmlns:p14="http://schemas.microsoft.com/office/powerpoint/2010/main" val="16853676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A8170ACC-EEDE-C444-856C-0C5DAF97BE19}" type="slidenum">
              <a:rPr lang="en-US" altLang="en-US" sz="1200"/>
              <a:pPr/>
              <a:t>29</a:t>
            </a:fld>
            <a:endParaRPr lang="en-US" altLang="en-US" sz="1200"/>
          </a:p>
        </p:txBody>
      </p:sp>
      <p:sp>
        <p:nvSpPr>
          <p:cNvPr id="36866"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000" dirty="0">
                <a:latin typeface="Times New Roman" charset="0"/>
                <a:ea typeface="ＭＳ Ｐゴシック" charset="-128"/>
              </a:rPr>
              <a:t>LACK OF INCENTIVES</a:t>
            </a:r>
          </a:p>
          <a:p>
            <a:pPr eaLnBrk="1" hangingPunct="1"/>
            <a:r>
              <a:rPr lang="en-US" altLang="en-US" sz="1000" dirty="0">
                <a:latin typeface="Times New Roman" charset="0"/>
                <a:ea typeface="ＭＳ Ｐゴシック" charset="-128"/>
              </a:rPr>
              <a:t>- AJ EFFECT; RATE BASE PADDING; INV</a:t>
            </a:r>
            <a:r>
              <a:rPr lang="ja-JP" altLang="en-US" sz="1000" dirty="0">
                <a:latin typeface="Times New Roman" charset="0"/>
                <a:ea typeface="ＭＳ Ｐゴシック" charset="-128"/>
              </a:rPr>
              <a:t>’</a:t>
            </a:r>
            <a:r>
              <a:rPr lang="en-US" altLang="ja-JP" sz="1000" dirty="0">
                <a:latin typeface="Times New Roman" charset="0"/>
                <a:ea typeface="ＭＳ Ｐゴシック" charset="-128"/>
              </a:rPr>
              <a:t>T</a:t>
            </a:r>
          </a:p>
          <a:p>
            <a:pPr eaLnBrk="1" hangingPunct="1"/>
            <a:r>
              <a:rPr lang="en-US" altLang="en-US" sz="1000" dirty="0">
                <a:latin typeface="Times New Roman" charset="0"/>
                <a:ea typeface="ＭＳ Ｐゴシック" charset="-128"/>
              </a:rPr>
              <a:t>  DECISIONS NOT GUIDED BY FREE MARKET</a:t>
            </a:r>
          </a:p>
          <a:p>
            <a:pPr eaLnBrk="1" hangingPunct="1"/>
            <a:endParaRPr lang="en-US" altLang="en-US" sz="1000" dirty="0">
              <a:latin typeface="Times New Roman" charset="0"/>
              <a:ea typeface="ＭＳ Ｐゴシック" charset="-128"/>
            </a:endParaRPr>
          </a:p>
          <a:p>
            <a:pPr eaLnBrk="1" hangingPunct="1"/>
            <a:r>
              <a:rPr lang="en-US" altLang="en-US" sz="1000" dirty="0">
                <a:latin typeface="Times New Roman" charset="0"/>
                <a:ea typeface="ＭＳ Ｐゴシック" charset="-128"/>
              </a:rPr>
              <a:t>- COST PLUS MENTALITY; SPUR, SPIRIT OF</a:t>
            </a:r>
          </a:p>
          <a:p>
            <a:pPr eaLnBrk="1" hangingPunct="1"/>
            <a:r>
              <a:rPr lang="en-US" altLang="en-US" sz="1000" dirty="0">
                <a:latin typeface="Times New Roman" charset="0"/>
                <a:ea typeface="ＭＳ Ｐゴシック" charset="-128"/>
              </a:rPr>
              <a:t>  COMP</a:t>
            </a:r>
            <a:r>
              <a:rPr lang="ja-JP" altLang="en-US" sz="1000" dirty="0">
                <a:latin typeface="Times New Roman" charset="0"/>
                <a:ea typeface="ＭＳ Ｐゴシック" charset="-128"/>
              </a:rPr>
              <a:t>’</a:t>
            </a:r>
            <a:r>
              <a:rPr lang="en-US" altLang="ja-JP" sz="1000" dirty="0">
                <a:latin typeface="Times New Roman" charset="0"/>
                <a:ea typeface="ＭＳ Ｐゴシック" charset="-128"/>
              </a:rPr>
              <a:t>N GONE</a:t>
            </a:r>
          </a:p>
          <a:p>
            <a:pPr eaLnBrk="1" hangingPunct="1"/>
            <a:endParaRPr lang="en-US" altLang="ja-JP" sz="1000" dirty="0">
              <a:latin typeface="Times New Roman" charset="0"/>
              <a:ea typeface="ＭＳ Ｐゴシック" charset="-128"/>
            </a:endParaRPr>
          </a:p>
          <a:p>
            <a:pPr eaLnBrk="1" hangingPunct="1"/>
            <a:r>
              <a:rPr lang="en-US" altLang="en-US" sz="1000" dirty="0">
                <a:latin typeface="Times New Roman" charset="0"/>
                <a:ea typeface="ＭＳ Ｐゴシック" charset="-128"/>
              </a:rPr>
              <a:t>- RL: INCENT TO DECR COSTS! ENOUGH?  RISKS?</a:t>
            </a:r>
          </a:p>
          <a:p>
            <a:pPr eaLnBrk="1" hangingPunct="1"/>
            <a:endParaRPr lang="en-US" altLang="en-US" sz="1000" dirty="0">
              <a:latin typeface="Times New Roman" charset="0"/>
              <a:ea typeface="ＭＳ Ｐゴシック" charset="-128"/>
            </a:endParaRPr>
          </a:p>
          <a:p>
            <a:pPr eaLnBrk="1" hangingPunct="1"/>
            <a:r>
              <a:rPr lang="en-US" altLang="en-US" sz="1000" dirty="0">
                <a:latin typeface="Times New Roman" charset="0"/>
                <a:ea typeface="ＭＳ Ｐゴシック" charset="-128"/>
              </a:rPr>
              <a:t>- CROSS-SUBSID &amp; COST SHIFTING:</a:t>
            </a:r>
          </a:p>
          <a:p>
            <a:pPr eaLnBrk="1" hangingPunct="1"/>
            <a:r>
              <a:rPr lang="en-US" altLang="en-US" sz="1000" dirty="0">
                <a:latin typeface="Times New Roman" charset="0"/>
                <a:ea typeface="ＭＳ Ｐゴシック" charset="-128"/>
              </a:rPr>
              <a:t>     DIVERSIF --&gt; COST SHIFTING; REG VS COMP</a:t>
            </a:r>
          </a:p>
          <a:p>
            <a:pPr eaLnBrk="1" hangingPunct="1"/>
            <a:r>
              <a:rPr lang="en-US" altLang="en-US" sz="1000" dirty="0">
                <a:latin typeface="Times New Roman" charset="0"/>
                <a:ea typeface="ＭＳ Ｐゴシック" charset="-128"/>
              </a:rPr>
              <a:t>     PREDATORY PRICING (ACCTG, STRUCT SEP.</a:t>
            </a:r>
            <a:r>
              <a:rPr lang="ja-JP" altLang="en-US" sz="1000" dirty="0">
                <a:latin typeface="Times New Roman" charset="0"/>
                <a:ea typeface="ＭＳ Ｐゴシック" charset="-128"/>
              </a:rPr>
              <a:t>’</a:t>
            </a:r>
            <a:r>
              <a:rPr lang="en-US" altLang="ja-JP" sz="1000" dirty="0">
                <a:latin typeface="Times New Roman" charset="0"/>
                <a:ea typeface="ＭＳ Ｐゴシック" charset="-128"/>
              </a:rPr>
              <a:t>N </a:t>
            </a:r>
          </a:p>
          <a:p>
            <a:pPr eaLnBrk="1" hangingPunct="1"/>
            <a:r>
              <a:rPr lang="en-US" altLang="en-US" sz="1000" dirty="0">
                <a:latin typeface="Times New Roman" charset="0"/>
                <a:ea typeface="ＭＳ Ｐゴシック" charset="-128"/>
              </a:rPr>
              <a:t>     COSTLY) </a:t>
            </a:r>
          </a:p>
          <a:p>
            <a:pPr eaLnBrk="1" hangingPunct="1"/>
            <a:endParaRPr lang="en-US" altLang="en-US" sz="1000" dirty="0">
              <a:latin typeface="Times New Roman" charset="0"/>
              <a:ea typeface="ＭＳ Ｐゴシック" charset="-128"/>
            </a:endParaRPr>
          </a:p>
          <a:p>
            <a:pPr eaLnBrk="1" hangingPunct="1"/>
            <a:r>
              <a:rPr lang="en-US" altLang="en-US" sz="1000" dirty="0">
                <a:latin typeface="Times New Roman" charset="0"/>
                <a:ea typeface="ＭＳ Ｐゴシック" charset="-128"/>
              </a:rPr>
              <a:t>- ASYMMETRY: </a:t>
            </a:r>
            <a:r>
              <a:rPr lang="ja-JP" altLang="en-US" sz="1000" dirty="0">
                <a:latin typeface="Times New Roman" charset="0"/>
                <a:ea typeface="ＭＳ Ｐゴシック" charset="-128"/>
              </a:rPr>
              <a:t>“</a:t>
            </a:r>
            <a:r>
              <a:rPr lang="en-US" altLang="ja-JP" sz="1000" dirty="0">
                <a:latin typeface="Times New Roman" charset="0"/>
                <a:ea typeface="ＭＳ Ｐゴシック" charset="-128"/>
              </a:rPr>
              <a:t>TAILS, I WIN, HEADS YOU LOSE</a:t>
            </a:r>
            <a:r>
              <a:rPr lang="ja-JP" altLang="en-US" sz="1000" dirty="0">
                <a:latin typeface="Times New Roman" charset="0"/>
                <a:ea typeface="ＭＳ Ｐゴシック" charset="-128"/>
              </a:rPr>
              <a:t>”</a:t>
            </a:r>
            <a:r>
              <a:rPr lang="en-US" altLang="ja-JP" sz="1000" dirty="0">
                <a:latin typeface="Times New Roman" charset="0"/>
                <a:ea typeface="ＭＳ Ｐゴシック" charset="-128"/>
              </a:rPr>
              <a:t>    </a:t>
            </a:r>
          </a:p>
          <a:p>
            <a:pPr eaLnBrk="1" hangingPunct="1"/>
            <a:endParaRPr lang="en-US" altLang="en-US" sz="1000" dirty="0">
              <a:latin typeface="Times New Roman" charset="0"/>
              <a:ea typeface="ＭＳ Ｐゴシック" charset="-128"/>
            </a:endParaRPr>
          </a:p>
          <a:p>
            <a:pPr eaLnBrk="1" hangingPunct="1"/>
            <a:r>
              <a:rPr lang="en-US" altLang="en-US" sz="1000" dirty="0">
                <a:latin typeface="Times New Roman" charset="0"/>
                <a:ea typeface="ＭＳ Ｐゴシック" charset="-128"/>
              </a:rPr>
              <a:t>- FALSE SIGNALS (FDC vs MC pricing)</a:t>
            </a:r>
          </a:p>
          <a:p>
            <a:pPr eaLnBrk="1" hangingPunct="1"/>
            <a:endParaRPr lang="en-US" altLang="en-US" sz="1000" dirty="0">
              <a:latin typeface="Times New Roman" charset="0"/>
              <a:ea typeface="ＭＳ Ｐゴシック" charset="-128"/>
            </a:endParaRPr>
          </a:p>
          <a:p>
            <a:pPr eaLnBrk="1" hangingPunct="1"/>
            <a:r>
              <a:rPr lang="en-US" altLang="en-US" sz="1000" dirty="0">
                <a:latin typeface="Times New Roman" charset="0"/>
                <a:ea typeface="ＭＳ Ｐゴシック" charset="-128"/>
              </a:rPr>
              <a:t>- NON-PRICE DIMENSIONS? (QUAL, RELIAB,</a:t>
            </a:r>
          </a:p>
          <a:p>
            <a:pPr eaLnBrk="1" hangingPunct="1"/>
            <a:r>
              <a:rPr lang="en-US" altLang="en-US" sz="1000" dirty="0">
                <a:latin typeface="Times New Roman" charset="0"/>
                <a:ea typeface="ＭＳ Ｐゴシック" charset="-128"/>
              </a:rPr>
              <a:t>  SAFETY)</a:t>
            </a:r>
          </a:p>
          <a:p>
            <a:pPr eaLnBrk="1" hangingPunct="1"/>
            <a:endParaRPr lang="en-US" altLang="en-US" sz="1000" dirty="0">
              <a:latin typeface="Times New Roman" charset="0"/>
              <a:ea typeface="ＭＳ Ｐゴシック" charset="-128"/>
            </a:endParaRPr>
          </a:p>
          <a:p>
            <a:pPr eaLnBrk="1" hangingPunct="1"/>
            <a:r>
              <a:rPr lang="en-US" altLang="en-US" sz="1000" dirty="0">
                <a:latin typeface="Times New Roman" charset="0"/>
                <a:ea typeface="ＭＳ Ｐゴシック" charset="-128"/>
              </a:rPr>
              <a:t>         EX. RATE BASE PADDING TO IMPROVE SERVICE</a:t>
            </a:r>
          </a:p>
        </p:txBody>
      </p:sp>
      <p:sp>
        <p:nvSpPr>
          <p:cNvPr id="36867" name="Rectangle 3"/>
          <p:cNvSpPr>
            <a:spLocks noGrp="1" noRot="1" noChangeAspect="1" noChangeArrowheads="1" noTextEdit="1"/>
          </p:cNvSpPr>
          <p:nvPr>
            <p:ph type="sldImg"/>
          </p:nvPr>
        </p:nvSpPr>
        <p:spPr>
          <a:xfrm>
            <a:off x="1144588" y="382588"/>
            <a:ext cx="4568825" cy="3425825"/>
          </a:xfrm>
          <a:ln cap="flat">
            <a:solidFill>
              <a:schemeClr val="tx1"/>
            </a:solidFill>
          </a:ln>
        </p:spPr>
      </p:sp>
    </p:spTree>
    <p:extLst>
      <p:ext uri="{BB962C8B-B14F-4D97-AF65-F5344CB8AC3E}">
        <p14:creationId xmlns:p14="http://schemas.microsoft.com/office/powerpoint/2010/main" val="18926969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a:xfrm>
            <a:off x="1149350" y="688975"/>
            <a:ext cx="4565650" cy="3424238"/>
          </a:xfrm>
          <a:ln/>
        </p:spPr>
      </p:sp>
      <p:sp>
        <p:nvSpPr>
          <p:cNvPr id="46082" name="Rectangle 3"/>
          <p:cNvSpPr>
            <a:spLocks noGrp="1" noChangeArrowheads="1"/>
          </p:cNvSpPr>
          <p:nvPr>
            <p:ph type="body" idx="1"/>
          </p:nvPr>
        </p:nvSpPr>
        <p:spPr>
          <a:xfrm>
            <a:off x="912813" y="4344988"/>
            <a:ext cx="5032375" cy="41100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altLang="en-US" dirty="0">
                <a:latin typeface="Times New Roman" charset="0"/>
                <a:ea typeface="ＭＳ Ｐゴシック" charset="-128"/>
              </a:rPr>
              <a:t>Fortunately, response from regulators has been and continues to be constructive</a:t>
            </a:r>
          </a:p>
        </p:txBody>
      </p:sp>
    </p:spTree>
    <p:extLst>
      <p:ext uri="{BB962C8B-B14F-4D97-AF65-F5344CB8AC3E}">
        <p14:creationId xmlns:p14="http://schemas.microsoft.com/office/powerpoint/2010/main" val="358121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D7BCE7FD-FE94-574D-8556-47818D7BEC76}" type="slidenum">
              <a:rPr lang="en-US" altLang="en-US" sz="1200"/>
              <a:pPr/>
              <a:t>31</a:t>
            </a:fld>
            <a:endParaRPr lang="en-US" altLang="en-US" sz="1200"/>
          </a:p>
        </p:txBody>
      </p:sp>
      <p:sp>
        <p:nvSpPr>
          <p:cNvPr id="52226"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800" dirty="0">
                <a:latin typeface="Times New Roman" charset="0"/>
                <a:ea typeface="ＭＳ Ｐゴシック" charset="-128"/>
              </a:rPr>
              <a:t>Eclectic nature of PBRs</a:t>
            </a:r>
          </a:p>
          <a:p>
            <a:pPr eaLnBrk="1" hangingPunct="1"/>
            <a:endParaRPr lang="en-US" altLang="en-US" sz="1800" dirty="0">
              <a:latin typeface="Times New Roman" charset="0"/>
              <a:ea typeface="ＭＳ Ｐゴシック" charset="-128"/>
            </a:endParaRPr>
          </a:p>
          <a:p>
            <a:pPr eaLnBrk="1" hangingPunct="1"/>
            <a:r>
              <a:rPr lang="en-US" altLang="en-US" sz="1800" dirty="0">
                <a:latin typeface="Times New Roman" charset="0"/>
                <a:ea typeface="ＭＳ Ｐゴシック" charset="-128"/>
              </a:rPr>
              <a:t>No one dominant stand-alone model</a:t>
            </a:r>
          </a:p>
          <a:p>
            <a:pPr eaLnBrk="1" hangingPunct="1"/>
            <a:endParaRPr lang="en-US" altLang="en-US" sz="1800" dirty="0">
              <a:latin typeface="Times New Roman" charset="0"/>
              <a:ea typeface="ＭＳ Ｐゴシック" charset="-128"/>
            </a:endParaRPr>
          </a:p>
          <a:p>
            <a:pPr eaLnBrk="1" hangingPunct="1"/>
            <a:r>
              <a:rPr lang="en-US" altLang="en-US" sz="1800" dirty="0">
                <a:latin typeface="Times New Roman" charset="0"/>
                <a:ea typeface="ＭＳ Ｐゴシック" charset="-128"/>
              </a:rPr>
              <a:t>Most ARFs are combinations, </a:t>
            </a:r>
          </a:p>
          <a:p>
            <a:pPr eaLnBrk="1" hangingPunct="1"/>
            <a:endParaRPr lang="en-US" altLang="en-US" sz="1800" dirty="0">
              <a:latin typeface="Times New Roman" charset="0"/>
              <a:ea typeface="ＭＳ Ｐゴシック" charset="-128"/>
            </a:endParaRPr>
          </a:p>
          <a:p>
            <a:pPr eaLnBrk="1" hangingPunct="1"/>
            <a:r>
              <a:rPr lang="en-US" altLang="en-US" sz="1800" dirty="0">
                <a:latin typeface="Times New Roman" charset="0"/>
                <a:ea typeface="ＭＳ Ｐゴシック" charset="-128"/>
              </a:rPr>
              <a:t>Lego set analogy</a:t>
            </a:r>
          </a:p>
        </p:txBody>
      </p:sp>
      <p:sp>
        <p:nvSpPr>
          <p:cNvPr id="52227" name="Rectangle 3"/>
          <p:cNvSpPr>
            <a:spLocks noGrp="1" noRot="1" noChangeAspect="1" noChangeArrowheads="1" noTextEdit="1"/>
          </p:cNvSpPr>
          <p:nvPr>
            <p:ph type="sldImg"/>
          </p:nvPr>
        </p:nvSpPr>
        <p:spPr>
          <a:xfrm>
            <a:off x="1144588" y="382588"/>
            <a:ext cx="4568825" cy="3425825"/>
          </a:xfrm>
          <a:ln cap="flat">
            <a:solidFill>
              <a:schemeClr val="tx1"/>
            </a:solidFill>
          </a:ln>
        </p:spPr>
      </p:sp>
    </p:spTree>
    <p:extLst>
      <p:ext uri="{BB962C8B-B14F-4D97-AF65-F5344CB8AC3E}">
        <p14:creationId xmlns:p14="http://schemas.microsoft.com/office/powerpoint/2010/main" val="2910605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DD036510-F0E0-994C-87EB-2136F759EF67}" type="slidenum">
              <a:rPr lang="en-US" altLang="en-US" sz="1200"/>
              <a:pPr/>
              <a:t>32</a:t>
            </a:fld>
            <a:endParaRPr lang="en-US" altLang="en-US" sz="1200"/>
          </a:p>
        </p:txBody>
      </p:sp>
      <p:sp>
        <p:nvSpPr>
          <p:cNvPr id="60418" name="Rectangle 2"/>
          <p:cNvSpPr>
            <a:spLocks noGrp="1" noChangeArrowheads="1"/>
          </p:cNvSpPr>
          <p:nvPr>
            <p:ph type="body" idx="1"/>
          </p:nvPr>
        </p:nvSpPr>
        <p:spPr>
          <a:xfrm>
            <a:off x="685799" y="4343400"/>
            <a:ext cx="6042991" cy="450242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buFontTx/>
              <a:buChar char="-"/>
            </a:pPr>
            <a:r>
              <a:rPr lang="en-US" altLang="en-US" sz="2000" dirty="0">
                <a:latin typeface="Times New Roman" charset="0"/>
                <a:ea typeface="ＭＳ Ｐゴシック" charset="-128"/>
              </a:rPr>
              <a:t>popular in high inflation</a:t>
            </a:r>
          </a:p>
          <a:p>
            <a:pPr marL="342900" indent="-342900" eaLnBrk="1" hangingPunct="1">
              <a:buFontTx/>
              <a:buChar char="-"/>
            </a:pPr>
            <a:endParaRPr lang="en-US" altLang="en-US" sz="2000" dirty="0">
              <a:latin typeface="Times New Roman" charset="0"/>
              <a:ea typeface="ＭＳ Ｐゴシック" charset="-128"/>
            </a:endParaRPr>
          </a:p>
          <a:p>
            <a:pPr marL="342900" indent="-342900" eaLnBrk="1" hangingPunct="1">
              <a:buFontTx/>
              <a:buChar char="-"/>
            </a:pPr>
            <a:r>
              <a:rPr lang="en-US" altLang="en-US" sz="2000" dirty="0">
                <a:latin typeface="Times New Roman" charset="0"/>
                <a:ea typeface="ＭＳ Ｐゴシック" charset="-128"/>
              </a:rPr>
              <a:t>adjustments applied to major exogenous  cost</a:t>
            </a:r>
          </a:p>
          <a:p>
            <a:pPr marL="342900" indent="-342900" eaLnBrk="1" hangingPunct="1">
              <a:buFontTx/>
              <a:buChar char="-"/>
            </a:pPr>
            <a:endParaRPr lang="en-US" altLang="en-US" sz="2000" dirty="0">
              <a:latin typeface="Times New Roman" charset="0"/>
              <a:ea typeface="ＭＳ Ｐゴシック" charset="-128"/>
            </a:endParaRPr>
          </a:p>
          <a:p>
            <a:pPr marL="342900" indent="-342900" eaLnBrk="1" hangingPunct="1">
              <a:buFontTx/>
              <a:buChar char="-"/>
            </a:pPr>
            <a:r>
              <a:rPr lang="en-US" altLang="en-US" sz="2000" dirty="0">
                <a:latin typeface="Times New Roman" charset="0"/>
                <a:ea typeface="ＭＳ Ｐゴシック" charset="-128"/>
              </a:rPr>
              <a:t>RSE: when ROE&lt;band, qtly adjustment of bills</a:t>
            </a:r>
          </a:p>
          <a:p>
            <a:pPr marL="342900" indent="-342900" eaLnBrk="1" hangingPunct="1">
              <a:buFontTx/>
              <a:buChar char="-"/>
            </a:pPr>
            <a:endParaRPr lang="en-US" altLang="en-US" sz="2000" dirty="0">
              <a:latin typeface="Times New Roman" charset="0"/>
              <a:ea typeface="ＭＳ Ｐゴシック" charset="-128"/>
            </a:endParaRPr>
          </a:p>
          <a:p>
            <a:pPr marL="342900" indent="-342900" eaLnBrk="1" hangingPunct="1">
              <a:buFontTx/>
              <a:buChar char="-"/>
            </a:pPr>
            <a:r>
              <a:rPr lang="en-US" altLang="en-US" sz="2000" dirty="0">
                <a:latin typeface="Times New Roman" charset="0"/>
                <a:ea typeface="ＭＳ Ｐゴシック" charset="-128"/>
              </a:rPr>
              <a:t>RSE: avoid large rate increase</a:t>
            </a:r>
          </a:p>
          <a:p>
            <a:pPr marL="342900" indent="-342900" eaLnBrk="1" hangingPunct="1">
              <a:buFontTx/>
              <a:buChar char="-"/>
            </a:pPr>
            <a:endParaRPr lang="en-US" altLang="en-US" sz="2000" dirty="0">
              <a:latin typeface="Times New Roman" charset="0"/>
              <a:ea typeface="ＭＳ Ｐゴシック" charset="-128"/>
            </a:endParaRPr>
          </a:p>
          <a:p>
            <a:pPr marL="342900" indent="-342900" eaLnBrk="1" hangingPunct="1">
              <a:buFontTx/>
              <a:buChar char="-"/>
            </a:pPr>
            <a:r>
              <a:rPr lang="en-US" altLang="en-US" sz="2000" dirty="0">
                <a:latin typeface="Times New Roman" charset="0"/>
                <a:ea typeface="ＭＳ Ｐゴシック" charset="-128"/>
              </a:rPr>
              <a:t>ROE benchmarks, i.e., generic ROR</a:t>
            </a:r>
          </a:p>
          <a:p>
            <a:pPr eaLnBrk="1" hangingPunct="1"/>
            <a:r>
              <a:rPr lang="en-US" altLang="en-US" sz="2000" dirty="0">
                <a:latin typeface="Times New Roman" charset="0"/>
                <a:ea typeface="ＭＳ Ｐゴシック" charset="-128"/>
              </a:rPr>
              <a:t>	ex. FERC benchmark</a:t>
            </a:r>
          </a:p>
          <a:p>
            <a:pPr eaLnBrk="1" hangingPunct="1"/>
            <a:endParaRPr lang="en-US" altLang="en-US" sz="2000" dirty="0">
              <a:latin typeface="Times New Roman" charset="0"/>
              <a:ea typeface="ＭＳ Ｐゴシック" charset="-128"/>
            </a:endParaRPr>
          </a:p>
          <a:p>
            <a:pPr eaLnBrk="1" hangingPunct="1"/>
            <a:r>
              <a:rPr lang="en-US" altLang="en-US" sz="2000" dirty="0">
                <a:latin typeface="Times New Roman" charset="0"/>
                <a:ea typeface="ＭＳ Ｐゴシック" charset="-128"/>
              </a:rPr>
              <a:t>-      DSM: decoupling of profits from revenues:</a:t>
            </a:r>
          </a:p>
          <a:p>
            <a:pPr eaLnBrk="1" hangingPunct="1"/>
            <a:r>
              <a:rPr lang="en-US" altLang="en-US" sz="2000" dirty="0">
                <a:latin typeface="Times New Roman" charset="0"/>
                <a:ea typeface="ＭＳ Ｐゴシック" charset="-128"/>
              </a:rPr>
              <a:t>       customer bills adjusted thru volume true-ups to </a:t>
            </a:r>
          </a:p>
          <a:p>
            <a:pPr eaLnBrk="1" hangingPunct="1"/>
            <a:r>
              <a:rPr lang="en-US" altLang="en-US" sz="2000" dirty="0">
                <a:latin typeface="Times New Roman" charset="0"/>
                <a:ea typeface="ＭＳ Ｐゴシック" charset="-128"/>
              </a:rPr>
              <a:t>        offset lost revenue from conservation</a:t>
            </a:r>
          </a:p>
          <a:p>
            <a:pPr eaLnBrk="1" hangingPunct="1"/>
            <a:r>
              <a:rPr lang="en-US" altLang="en-US" sz="2000" dirty="0">
                <a:latin typeface="Times New Roman" charset="0"/>
                <a:ea typeface="ＭＳ Ｐゴシック" charset="-128"/>
              </a:rPr>
              <a:t> </a:t>
            </a:r>
          </a:p>
        </p:txBody>
      </p:sp>
      <p:sp>
        <p:nvSpPr>
          <p:cNvPr id="60419" name="Rectangle 3"/>
          <p:cNvSpPr>
            <a:spLocks noGrp="1" noRot="1" noChangeAspect="1" noChangeArrowheads="1" noTextEdit="1"/>
          </p:cNvSpPr>
          <p:nvPr>
            <p:ph type="sldImg"/>
          </p:nvPr>
        </p:nvSpPr>
        <p:spPr>
          <a:xfrm>
            <a:off x="1144588" y="382588"/>
            <a:ext cx="4568825" cy="3425825"/>
          </a:xfrm>
          <a:ln cap="flat">
            <a:solidFill>
              <a:schemeClr val="tx1"/>
            </a:solidFill>
          </a:ln>
        </p:spPr>
      </p:sp>
    </p:spTree>
    <p:extLst>
      <p:ext uri="{BB962C8B-B14F-4D97-AF65-F5344CB8AC3E}">
        <p14:creationId xmlns:p14="http://schemas.microsoft.com/office/powerpoint/2010/main" val="268605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02A91964-1C61-FE45-83A5-A65475FA4BD0}" type="slidenum">
              <a:rPr lang="en-US">
                <a:ea typeface="ＭＳ Ｐゴシック" pitchFamily="-65" charset="-128"/>
                <a:cs typeface="ＭＳ Ｐゴシック" pitchFamily="-65" charset="-128"/>
              </a:rPr>
              <a:pPr/>
              <a:t>3</a:t>
            </a:fld>
            <a:endParaRPr lang="en-US">
              <a:ea typeface="ＭＳ Ｐゴシック" pitchFamily="-65" charset="-128"/>
              <a:cs typeface="ＭＳ Ｐゴシック" pitchFamily="-65" charset="-128"/>
            </a:endParaRPr>
          </a:p>
        </p:txBody>
      </p:sp>
      <p:sp>
        <p:nvSpPr>
          <p:cNvPr id="51203" name="Rectangle 2"/>
          <p:cNvSpPr>
            <a:spLocks noChangeArrowheads="1"/>
          </p:cNvSpPr>
          <p:nvPr/>
        </p:nvSpPr>
        <p:spPr bwMode="auto">
          <a:xfrm>
            <a:off x="3884613" y="0"/>
            <a:ext cx="2973387" cy="455613"/>
          </a:xfrm>
          <a:prstGeom prst="rect">
            <a:avLst/>
          </a:prstGeom>
          <a:noFill/>
          <a:ln w="9525">
            <a:noFill/>
            <a:miter lim="800000"/>
            <a:headEnd/>
            <a:tailEnd/>
          </a:ln>
        </p:spPr>
        <p:txBody>
          <a:bodyPr wrap="none" anchor="ctr">
            <a:prstTxWarp prst="textNoShape">
              <a:avLst/>
            </a:prstTxWarp>
          </a:bodyPr>
          <a:lstStyle/>
          <a:p>
            <a:endParaRPr lang="en-US"/>
          </a:p>
        </p:txBody>
      </p:sp>
      <p:sp>
        <p:nvSpPr>
          <p:cNvPr id="51204" name="Rectangle 3"/>
          <p:cNvSpPr>
            <a:spLocks noChangeArrowheads="1"/>
          </p:cNvSpPr>
          <p:nvPr/>
        </p:nvSpPr>
        <p:spPr bwMode="auto">
          <a:xfrm>
            <a:off x="3884613" y="8685213"/>
            <a:ext cx="2973387" cy="458787"/>
          </a:xfrm>
          <a:prstGeom prst="rect">
            <a:avLst/>
          </a:prstGeom>
          <a:noFill/>
          <a:ln w="9525">
            <a:noFill/>
            <a:miter lim="800000"/>
            <a:headEnd/>
            <a:tailEnd/>
          </a:ln>
        </p:spPr>
        <p:txBody>
          <a:bodyPr lIns="18699" tIns="0" rIns="18699" bIns="0" anchor="b">
            <a:prstTxWarp prst="textNoShape">
              <a:avLst/>
            </a:prstTxWarp>
          </a:bodyPr>
          <a:lstStyle/>
          <a:p>
            <a:pPr algn="r" eaLnBrk="0" hangingPunct="0"/>
            <a:r>
              <a:rPr lang="en-US" sz="1000" i="1"/>
              <a:t>78</a:t>
            </a:r>
          </a:p>
        </p:txBody>
      </p:sp>
      <p:sp>
        <p:nvSpPr>
          <p:cNvPr id="51205" name="Rectangle 4"/>
          <p:cNvSpPr>
            <a:spLocks noChangeArrowheads="1"/>
          </p:cNvSpPr>
          <p:nvPr/>
        </p:nvSpPr>
        <p:spPr bwMode="auto">
          <a:xfrm>
            <a:off x="-1588" y="8685213"/>
            <a:ext cx="2971801" cy="458787"/>
          </a:xfrm>
          <a:prstGeom prst="rect">
            <a:avLst/>
          </a:prstGeom>
          <a:noFill/>
          <a:ln w="9525">
            <a:noFill/>
            <a:miter lim="800000"/>
            <a:headEnd/>
            <a:tailEnd/>
          </a:ln>
        </p:spPr>
        <p:txBody>
          <a:bodyPr wrap="none" anchor="ctr">
            <a:prstTxWarp prst="textNoShape">
              <a:avLst/>
            </a:prstTxWarp>
          </a:bodyPr>
          <a:lstStyle/>
          <a:p>
            <a:endParaRPr lang="en-US"/>
          </a:p>
        </p:txBody>
      </p:sp>
      <p:sp>
        <p:nvSpPr>
          <p:cNvPr id="51206" name="Rectangle 5"/>
          <p:cNvSpPr>
            <a:spLocks noChangeArrowheads="1"/>
          </p:cNvSpPr>
          <p:nvPr/>
        </p:nvSpPr>
        <p:spPr bwMode="auto">
          <a:xfrm>
            <a:off x="-1588" y="0"/>
            <a:ext cx="2971801" cy="455613"/>
          </a:xfrm>
          <a:prstGeom prst="rect">
            <a:avLst/>
          </a:prstGeom>
          <a:noFill/>
          <a:ln w="9525">
            <a:noFill/>
            <a:miter lim="800000"/>
            <a:headEnd/>
            <a:tailEnd/>
          </a:ln>
        </p:spPr>
        <p:txBody>
          <a:bodyPr wrap="none" anchor="ctr">
            <a:prstTxWarp prst="textNoShape">
              <a:avLst/>
            </a:prstTxWarp>
          </a:bodyPr>
          <a:lstStyle/>
          <a:p>
            <a:endParaRPr lang="en-US"/>
          </a:p>
        </p:txBody>
      </p:sp>
      <p:sp>
        <p:nvSpPr>
          <p:cNvPr id="51207" name="Rectangle 6"/>
          <p:cNvSpPr>
            <a:spLocks noGrp="1" noRot="1" noChangeAspect="1" noChangeArrowheads="1" noTextEdit="1"/>
          </p:cNvSpPr>
          <p:nvPr>
            <p:ph type="sldImg"/>
          </p:nvPr>
        </p:nvSpPr>
        <p:spPr>
          <a:xfrm>
            <a:off x="1152525" y="692150"/>
            <a:ext cx="4554538" cy="3416300"/>
          </a:xfrm>
          <a:ln cap="flat">
            <a:solidFill>
              <a:schemeClr val="tx1"/>
            </a:solidFill>
          </a:ln>
        </p:spPr>
      </p:sp>
      <p:sp>
        <p:nvSpPr>
          <p:cNvPr id="51208" name="Rectangle 7"/>
          <p:cNvSpPr>
            <a:spLocks noGrp="1" noChangeArrowheads="1"/>
          </p:cNvSpPr>
          <p:nvPr>
            <p:ph type="body" idx="1"/>
          </p:nvPr>
        </p:nvSpPr>
        <p:spPr>
          <a:xfrm>
            <a:off x="912813" y="4341813"/>
            <a:ext cx="5029200" cy="4114800"/>
          </a:xfrm>
          <a:noFill/>
          <a:ln/>
        </p:spPr>
        <p:txBody>
          <a:bodyPr lIns="91940" tIns="46749" rIns="91940" bIns="46749"/>
          <a:lstStyle/>
          <a:p>
            <a:pPr eaLnBrk="1" hangingPunct="1"/>
            <a:r>
              <a:rPr lang="en-US" dirty="0"/>
              <a:t>Arsenal of techniques, models, theories, </a:t>
            </a:r>
          </a:p>
          <a:p>
            <a:pPr eaLnBrk="1" hangingPunct="1"/>
            <a:endParaRPr lang="en-US" dirty="0"/>
          </a:p>
          <a:p>
            <a:pPr eaLnBrk="1" hangingPunct="1"/>
            <a:r>
              <a:rPr lang="en-US" dirty="0"/>
              <a:t>3 pillars;  are they under attack from </a:t>
            </a:r>
            <a:r>
              <a:rPr lang="en-US"/>
              <a:t>new myths??</a:t>
            </a:r>
            <a:endParaRPr lang="en-US" dirty="0"/>
          </a:p>
          <a:p>
            <a:pPr eaLnBrk="1" hangingPunct="1"/>
            <a:endParaRPr lang="en-US" dirty="0"/>
          </a:p>
          <a:p>
            <a:pPr eaLnBrk="1" hangingPunct="1"/>
            <a:r>
              <a:rPr lang="en-US" dirty="0"/>
              <a:t>What does future have in store?  Are there better mousetraps?</a:t>
            </a:r>
          </a:p>
          <a:p>
            <a:pPr eaLnBrk="1" hangingPunct="1"/>
            <a:endParaRPr lang="en-US" dirty="0"/>
          </a:p>
          <a:p>
            <a:pPr eaLnBrk="1" hangingPunct="1"/>
            <a:r>
              <a:rPr lang="en-US" dirty="0"/>
              <a:t>Models are abstractions; implementations are agenda driven</a:t>
            </a:r>
          </a:p>
        </p:txBody>
      </p:sp>
    </p:spTree>
    <p:extLst>
      <p:ext uri="{BB962C8B-B14F-4D97-AF65-F5344CB8AC3E}">
        <p14:creationId xmlns:p14="http://schemas.microsoft.com/office/powerpoint/2010/main" val="13165159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8CB51269-323B-7E4B-A868-9E31B041F77E}" type="slidenum">
              <a:rPr lang="en-US" altLang="en-US" sz="1200"/>
              <a:pPr/>
              <a:t>33</a:t>
            </a:fld>
            <a:endParaRPr lang="en-US" altLang="en-US" sz="1200"/>
          </a:p>
        </p:txBody>
      </p:sp>
      <p:sp>
        <p:nvSpPr>
          <p:cNvPr id="105474"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charset="0"/>
                <a:ea typeface="ＭＳ Ｐゴシック" charset="-128"/>
              </a:rPr>
              <a:t>- Two particular PBRs are representative of creative responses of regulators</a:t>
            </a:r>
          </a:p>
          <a:p>
            <a:r>
              <a:rPr lang="en-US" altLang="en-US" dirty="0">
                <a:latin typeface="Times New Roman" charset="0"/>
                <a:ea typeface="ＭＳ Ｐゴシック" charset="-128"/>
              </a:rPr>
              <a:t>- RSE + one step</a:t>
            </a:r>
          </a:p>
          <a:p>
            <a:r>
              <a:rPr lang="en-US" altLang="en-US" dirty="0">
                <a:latin typeface="Times New Roman" charset="0"/>
                <a:ea typeface="ＭＳ Ｐゴシック" charset="-128"/>
              </a:rPr>
              <a:t>- Alabama RSE:  little pricing </a:t>
            </a:r>
            <a:r>
              <a:rPr lang="en-US" altLang="en-US" dirty="0" err="1">
                <a:latin typeface="Times New Roman" charset="0"/>
                <a:ea typeface="ＭＳ Ｐゴシック" charset="-128"/>
              </a:rPr>
              <a:t>flexib</a:t>
            </a:r>
            <a:endParaRPr lang="en-US" altLang="en-US" dirty="0">
              <a:latin typeface="Times New Roman" charset="0"/>
              <a:ea typeface="ＭＳ Ｐゴシック" charset="-128"/>
            </a:endParaRPr>
          </a:p>
          <a:p>
            <a:r>
              <a:rPr lang="en-US" altLang="en-US" dirty="0">
                <a:latin typeface="Times New Roman" charset="0"/>
                <a:ea typeface="ＭＳ Ｐゴシック" charset="-128"/>
              </a:rPr>
              <a:t>		limited options</a:t>
            </a:r>
          </a:p>
          <a:p>
            <a:r>
              <a:rPr lang="en-US" altLang="en-US" dirty="0">
                <a:latin typeface="Times New Roman" charset="0"/>
                <a:ea typeface="ＭＳ Ｐゴシック" charset="-128"/>
              </a:rPr>
              <a:t>		limited incentives</a:t>
            </a:r>
          </a:p>
          <a:p>
            <a:r>
              <a:rPr lang="en-US" altLang="en-US" sz="900" dirty="0">
                <a:latin typeface="Times New Roman" charset="0"/>
                <a:ea typeface="ＭＳ Ｐゴシック" charset="-128"/>
              </a:rPr>
              <a:t>                               (approach top of band, increase costs)</a:t>
            </a:r>
            <a:endParaRPr lang="en-US" altLang="en-US" dirty="0">
              <a:latin typeface="Times New Roman" charset="0"/>
              <a:ea typeface="ＭＳ Ｐゴシック" charset="-128"/>
            </a:endParaRPr>
          </a:p>
          <a:p>
            <a:r>
              <a:rPr lang="en-US" altLang="en-US" dirty="0">
                <a:latin typeface="Times New Roman" charset="0"/>
                <a:ea typeface="ＭＳ Ｐゴシック" charset="-128"/>
              </a:rPr>
              <a:t>- PEP: a formal comprehensive integrated</a:t>
            </a:r>
          </a:p>
          <a:p>
            <a:r>
              <a:rPr lang="en-US" altLang="en-US" dirty="0">
                <a:latin typeface="Times New Roman" charset="0"/>
                <a:ea typeface="ＭＳ Ｐゴシック" charset="-128"/>
              </a:rPr>
              <a:t>        in contrast to piecemeal focused plans</a:t>
            </a:r>
          </a:p>
          <a:p>
            <a:endParaRPr lang="en-US" altLang="en-US" dirty="0">
              <a:latin typeface="Times New Roman" charset="0"/>
              <a:ea typeface="ＭＳ Ｐゴシック" charset="-128"/>
            </a:endParaRPr>
          </a:p>
        </p:txBody>
      </p:sp>
      <p:sp>
        <p:nvSpPr>
          <p:cNvPr id="105475" name="Rectangle 3"/>
          <p:cNvSpPr>
            <a:spLocks noGrp="1" noRot="1" noChangeAspect="1" noChangeArrowheads="1" noTextEdit="1"/>
          </p:cNvSpPr>
          <p:nvPr>
            <p:ph type="sldImg"/>
          </p:nvPr>
        </p:nvSpPr>
        <p:spPr>
          <a:xfrm>
            <a:off x="1144588" y="382588"/>
            <a:ext cx="4568825" cy="3425825"/>
          </a:xfrm>
          <a:ln cap="flat">
            <a:solidFill>
              <a:schemeClr val="tx1"/>
            </a:solidFill>
          </a:ln>
        </p:spPr>
      </p:sp>
    </p:spTree>
    <p:extLst>
      <p:ext uri="{BB962C8B-B14F-4D97-AF65-F5344CB8AC3E}">
        <p14:creationId xmlns:p14="http://schemas.microsoft.com/office/powerpoint/2010/main" val="9659277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9D4FA26-07D4-45ED-B657-95D5CBBB80C9}"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34</a:t>
            </a:fld>
            <a:endParaRPr lang="en-US"/>
          </a:p>
        </p:txBody>
      </p:sp>
    </p:spTree>
    <p:extLst>
      <p:ext uri="{BB962C8B-B14F-4D97-AF65-F5344CB8AC3E}">
        <p14:creationId xmlns:p14="http://schemas.microsoft.com/office/powerpoint/2010/main" val="9151630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9D4FA26-07D4-45ED-B657-95D5CBBB80C9}"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35</a:t>
            </a:fld>
            <a:endParaRPr lang="en-US"/>
          </a:p>
        </p:txBody>
      </p:sp>
    </p:spTree>
    <p:extLst>
      <p:ext uri="{BB962C8B-B14F-4D97-AF65-F5344CB8AC3E}">
        <p14:creationId xmlns:p14="http://schemas.microsoft.com/office/powerpoint/2010/main" val="5166408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BA5EA5C9-F581-D547-9710-C5CB7A6275E0}" type="slidenum">
              <a:rPr lang="en-US" altLang="en-US" sz="1200"/>
              <a:pPr/>
              <a:t>36</a:t>
            </a:fld>
            <a:endParaRPr lang="en-US" altLang="en-US" sz="1200"/>
          </a:p>
        </p:txBody>
      </p:sp>
      <p:sp>
        <p:nvSpPr>
          <p:cNvPr id="107522"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a typeface="ＭＳ Ｐゴシック" charset="-128"/>
            </a:endParaRPr>
          </a:p>
        </p:txBody>
      </p:sp>
      <p:sp>
        <p:nvSpPr>
          <p:cNvPr id="107523" name="Rectangle 3"/>
          <p:cNvSpPr>
            <a:spLocks noGrp="1" noRot="1" noChangeAspect="1" noChangeArrowheads="1" noTextEdit="1"/>
          </p:cNvSpPr>
          <p:nvPr>
            <p:ph type="sldImg"/>
          </p:nvPr>
        </p:nvSpPr>
        <p:spPr>
          <a:xfrm>
            <a:off x="1144588" y="382588"/>
            <a:ext cx="4568825" cy="3425825"/>
          </a:xfrm>
          <a:ln cap="flat">
            <a:solidFill>
              <a:schemeClr val="tx1"/>
            </a:solidFill>
          </a:ln>
        </p:spPr>
      </p:sp>
    </p:spTree>
    <p:extLst>
      <p:ext uri="{BB962C8B-B14F-4D97-AF65-F5344CB8AC3E}">
        <p14:creationId xmlns:p14="http://schemas.microsoft.com/office/powerpoint/2010/main" val="34162001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0E311EF-7CF6-E744-9CB6-A400CBFA7A7A}" type="slidenum">
              <a:rPr lang="en-US" altLang="en-US" sz="1200"/>
              <a:pPr/>
              <a:t>37</a:t>
            </a:fld>
            <a:endParaRPr lang="en-US" altLang="en-US" sz="1200"/>
          </a:p>
        </p:txBody>
      </p:sp>
      <p:sp>
        <p:nvSpPr>
          <p:cNvPr id="109570"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charset="0"/>
                <a:ea typeface="ＭＳ Ｐゴシック" charset="-128"/>
              </a:rPr>
              <a:t>- Limits: max 2% per quarter</a:t>
            </a:r>
          </a:p>
          <a:p>
            <a:r>
              <a:rPr lang="en-US" altLang="en-US">
                <a:latin typeface="Times New Roman" charset="0"/>
                <a:ea typeface="ＭＳ Ｐゴシック" charset="-128"/>
              </a:rPr>
              <a:t>               max 4% per year</a:t>
            </a:r>
          </a:p>
        </p:txBody>
      </p:sp>
      <p:sp>
        <p:nvSpPr>
          <p:cNvPr id="109571" name="Rectangle 3"/>
          <p:cNvSpPr>
            <a:spLocks noGrp="1" noRot="1" noChangeAspect="1" noChangeArrowheads="1" noTextEdit="1"/>
          </p:cNvSpPr>
          <p:nvPr>
            <p:ph type="sldImg"/>
          </p:nvPr>
        </p:nvSpPr>
        <p:spPr>
          <a:xfrm>
            <a:off x="1144588" y="382588"/>
            <a:ext cx="4568825" cy="3425825"/>
          </a:xfrm>
          <a:ln cap="flat">
            <a:solidFill>
              <a:schemeClr val="tx1"/>
            </a:solidFill>
          </a:ln>
        </p:spPr>
      </p:sp>
      <p:sp>
        <p:nvSpPr>
          <p:cNvPr id="109572" name="Line 4"/>
          <p:cNvSpPr>
            <a:spLocks noChangeShapeType="1"/>
          </p:cNvSpPr>
          <p:nvPr/>
        </p:nvSpPr>
        <p:spPr bwMode="auto">
          <a:xfrm>
            <a:off x="3810000" y="4419600"/>
            <a:ext cx="0" cy="914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9687917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D84E0988-D41D-D242-AE2D-CCF70021E6A7}" type="slidenum">
              <a:rPr lang="en-US" altLang="en-US" sz="1200"/>
              <a:pPr/>
              <a:t>38</a:t>
            </a:fld>
            <a:endParaRPr lang="en-US" altLang="en-US" sz="1200"/>
          </a:p>
        </p:txBody>
      </p:sp>
      <p:sp>
        <p:nvSpPr>
          <p:cNvPr id="113666"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charset="0"/>
                <a:ea typeface="ＭＳ Ｐゴシック" charset="-128"/>
              </a:rPr>
              <a:t>Limits: max 2% per quarter</a:t>
            </a:r>
          </a:p>
          <a:p>
            <a:r>
              <a:rPr lang="en-US" altLang="en-US">
                <a:latin typeface="Times New Roman" charset="0"/>
                <a:ea typeface="ＭＳ Ｐゴシック" charset="-128"/>
              </a:rPr>
              <a:t>             max 4% per year</a:t>
            </a:r>
          </a:p>
        </p:txBody>
      </p:sp>
      <p:sp>
        <p:nvSpPr>
          <p:cNvPr id="113667" name="Rectangle 3"/>
          <p:cNvSpPr>
            <a:spLocks noGrp="1" noRot="1" noChangeAspect="1" noChangeArrowheads="1" noTextEdit="1"/>
          </p:cNvSpPr>
          <p:nvPr>
            <p:ph type="sldImg"/>
          </p:nvPr>
        </p:nvSpPr>
        <p:spPr>
          <a:xfrm>
            <a:off x="1144588" y="382588"/>
            <a:ext cx="4568825" cy="3425825"/>
          </a:xfrm>
          <a:ln cap="flat">
            <a:solidFill>
              <a:schemeClr val="tx1"/>
            </a:solidFill>
          </a:ln>
        </p:spPr>
      </p:sp>
    </p:spTree>
    <p:extLst>
      <p:ext uri="{BB962C8B-B14F-4D97-AF65-F5344CB8AC3E}">
        <p14:creationId xmlns:p14="http://schemas.microsoft.com/office/powerpoint/2010/main" val="21525652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9D4FA26-07D4-45ED-B657-95D5CBBB80C9}"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39</a:t>
            </a:fld>
            <a:endParaRPr lang="en-US"/>
          </a:p>
        </p:txBody>
      </p:sp>
    </p:spTree>
    <p:extLst>
      <p:ext uri="{BB962C8B-B14F-4D97-AF65-F5344CB8AC3E}">
        <p14:creationId xmlns:p14="http://schemas.microsoft.com/office/powerpoint/2010/main" val="1064939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Actually based on ROI, not ROE</a:t>
            </a:r>
          </a:p>
        </p:txBody>
      </p:sp>
      <p:sp>
        <p:nvSpPr>
          <p:cNvPr id="4" name="Date Placeholder 3"/>
          <p:cNvSpPr>
            <a:spLocks noGrp="1"/>
          </p:cNvSpPr>
          <p:nvPr>
            <p:ph type="dt" idx="10"/>
          </p:nvPr>
        </p:nvSpPr>
        <p:spPr/>
        <p:txBody>
          <a:bodyPr/>
          <a:lstStyle/>
          <a:p>
            <a:fld id="{89D4FA26-07D4-45ED-B657-95D5CBBB80C9}"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40</a:t>
            </a:fld>
            <a:endParaRPr lang="en-US"/>
          </a:p>
        </p:txBody>
      </p:sp>
    </p:spTree>
    <p:extLst>
      <p:ext uri="{BB962C8B-B14F-4D97-AF65-F5344CB8AC3E}">
        <p14:creationId xmlns:p14="http://schemas.microsoft.com/office/powerpoint/2010/main" val="20340487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60726FF1-83FD-0D44-A5F6-209053B32FDA}" type="slidenum">
              <a:rPr lang="en-US" altLang="en-US" sz="1200"/>
              <a:pPr/>
              <a:t>41</a:t>
            </a:fld>
            <a:endParaRPr lang="en-US" altLang="en-US" sz="1200"/>
          </a:p>
        </p:txBody>
      </p:sp>
      <p:sp>
        <p:nvSpPr>
          <p:cNvPr id="119810"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a typeface="ＭＳ Ｐゴシック" charset="-128"/>
            </a:endParaRPr>
          </a:p>
        </p:txBody>
      </p:sp>
      <p:sp>
        <p:nvSpPr>
          <p:cNvPr id="119811" name="Rectangle 3"/>
          <p:cNvSpPr>
            <a:spLocks noGrp="1" noRot="1" noChangeAspect="1" noChangeArrowheads="1" noTextEdit="1"/>
          </p:cNvSpPr>
          <p:nvPr>
            <p:ph type="sldImg"/>
          </p:nvPr>
        </p:nvSpPr>
        <p:spPr>
          <a:xfrm>
            <a:off x="1144588" y="382588"/>
            <a:ext cx="4568825" cy="3425825"/>
          </a:xfrm>
          <a:ln cap="flat">
            <a:solidFill>
              <a:schemeClr val="tx1"/>
            </a:solidFill>
          </a:ln>
        </p:spPr>
      </p:sp>
    </p:spTree>
    <p:extLst>
      <p:ext uri="{BB962C8B-B14F-4D97-AF65-F5344CB8AC3E}">
        <p14:creationId xmlns:p14="http://schemas.microsoft.com/office/powerpoint/2010/main" val="35027304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C770DDD-E226-5F4B-BF95-2213F07A404E}" type="slidenum">
              <a:rPr lang="en-US" altLang="en-US" sz="1200"/>
              <a:pPr/>
              <a:t>42</a:t>
            </a:fld>
            <a:endParaRPr lang="en-US" altLang="en-US" sz="1200"/>
          </a:p>
        </p:txBody>
      </p:sp>
      <p:sp>
        <p:nvSpPr>
          <p:cNvPr id="121858" name="Rectangle 2"/>
          <p:cNvSpPr>
            <a:spLocks noGrp="1" noRot="1" noChangeAspect="1" noChangeArrowheads="1" noTextEdit="1"/>
          </p:cNvSpPr>
          <p:nvPr>
            <p:ph type="sldImg"/>
          </p:nvPr>
        </p:nvSpPr>
        <p:spPr>
          <a:xfrm>
            <a:off x="1144588" y="382588"/>
            <a:ext cx="4568825" cy="3425825"/>
          </a:xfrm>
          <a:ln cap="flat">
            <a:solidFill>
              <a:schemeClr val="tx1"/>
            </a:solidFill>
          </a:ln>
        </p:spPr>
      </p:sp>
      <p:sp>
        <p:nvSpPr>
          <p:cNvPr id="1218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a typeface="ＭＳ Ｐゴシック" charset="-128"/>
            </a:endParaRPr>
          </a:p>
        </p:txBody>
      </p:sp>
    </p:spTree>
    <p:extLst>
      <p:ext uri="{BB962C8B-B14F-4D97-AF65-F5344CB8AC3E}">
        <p14:creationId xmlns:p14="http://schemas.microsoft.com/office/powerpoint/2010/main" val="3165364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historical risk premium graph on Excel</a:t>
            </a:r>
          </a:p>
          <a:p>
            <a:endParaRPr lang="en-US" dirty="0"/>
          </a:p>
          <a:p>
            <a:r>
              <a:rPr lang="en-US" dirty="0"/>
              <a:t>later AI on historical series</a:t>
            </a:r>
          </a:p>
          <a:p>
            <a:endParaRPr lang="en-US" dirty="0"/>
          </a:p>
          <a:p>
            <a:r>
              <a:rPr lang="en-US" dirty="0"/>
              <a:t>Circularity issue</a:t>
            </a:r>
          </a:p>
          <a:p>
            <a:endParaRPr lang="en-US" dirty="0"/>
          </a:p>
          <a:p>
            <a:r>
              <a:rPr lang="en-US" dirty="0"/>
              <a:t>Credit spread to deal with force majeure situations.    3-Mile Island, AT&amp;T, CA Wild fires, Hurricane, acts of God, general rule</a:t>
            </a:r>
          </a:p>
          <a:p>
            <a:endParaRPr lang="en-US" dirty="0"/>
          </a:p>
        </p:txBody>
      </p:sp>
      <p:sp>
        <p:nvSpPr>
          <p:cNvPr id="4" name="Slide Number Placeholder 3"/>
          <p:cNvSpPr>
            <a:spLocks noGrp="1"/>
          </p:cNvSpPr>
          <p:nvPr>
            <p:ph type="sldNum" sz="quarter" idx="10"/>
          </p:nvPr>
        </p:nvSpPr>
        <p:spPr/>
        <p:txBody>
          <a:bodyPr/>
          <a:lstStyle/>
          <a:p>
            <a:pPr>
              <a:defRPr/>
            </a:pPr>
            <a:fld id="{0826E583-A409-204B-86EF-7188A67D9145}" type="slidenum">
              <a:rPr lang="en-US" smtClean="0"/>
              <a:pPr>
                <a:defRPr/>
              </a:pPr>
              <a:t>4</a:t>
            </a:fld>
            <a:endParaRPr lang="en-US"/>
          </a:p>
        </p:txBody>
      </p:sp>
    </p:spTree>
    <p:extLst>
      <p:ext uri="{BB962C8B-B14F-4D97-AF65-F5344CB8AC3E}">
        <p14:creationId xmlns:p14="http://schemas.microsoft.com/office/powerpoint/2010/main" val="31445304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BA64CADD-0C43-4CD4-B39E-F74D4D957C66}"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43</a:t>
            </a:fld>
            <a:endParaRPr lang="en-US"/>
          </a:p>
        </p:txBody>
      </p:sp>
    </p:spTree>
    <p:extLst>
      <p:ext uri="{BB962C8B-B14F-4D97-AF65-F5344CB8AC3E}">
        <p14:creationId xmlns:p14="http://schemas.microsoft.com/office/powerpoint/2010/main" val="3263509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BA64CADD-0C43-4CD4-B39E-F74D4D957C66}"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44</a:t>
            </a:fld>
            <a:endParaRPr lang="en-US"/>
          </a:p>
        </p:txBody>
      </p:sp>
    </p:spTree>
    <p:extLst>
      <p:ext uri="{BB962C8B-B14F-4D97-AF65-F5344CB8AC3E}">
        <p14:creationId xmlns:p14="http://schemas.microsoft.com/office/powerpoint/2010/main" val="11201566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BA64CADD-0C43-4CD4-B39E-F74D4D957C66}"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45</a:t>
            </a:fld>
            <a:endParaRPr lang="en-US"/>
          </a:p>
        </p:txBody>
      </p:sp>
    </p:spTree>
    <p:extLst>
      <p:ext uri="{BB962C8B-B14F-4D97-AF65-F5344CB8AC3E}">
        <p14:creationId xmlns:p14="http://schemas.microsoft.com/office/powerpoint/2010/main" val="17874088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BA64CADD-0C43-4CD4-B39E-F74D4D957C66}"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46</a:t>
            </a:fld>
            <a:endParaRPr lang="en-US"/>
          </a:p>
        </p:txBody>
      </p:sp>
    </p:spTree>
    <p:extLst>
      <p:ext uri="{BB962C8B-B14F-4D97-AF65-F5344CB8AC3E}">
        <p14:creationId xmlns:p14="http://schemas.microsoft.com/office/powerpoint/2010/main" val="19318676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2"/>
          <p:cNvSpPr>
            <a:spLocks noGrp="1" noRot="1" noChangeAspect="1" noChangeArrowheads="1" noTextEdit="1"/>
          </p:cNvSpPr>
          <p:nvPr>
            <p:ph type="sldImg"/>
          </p:nvPr>
        </p:nvSpPr>
        <p:spPr>
          <a:xfrm>
            <a:off x="1150938" y="690563"/>
            <a:ext cx="4554537" cy="3416300"/>
          </a:xfrm>
          <a:ln/>
        </p:spPr>
      </p:sp>
      <p:sp>
        <p:nvSpPr>
          <p:cNvPr id="151554" name="Rectangle 3"/>
          <p:cNvSpPr>
            <a:spLocks noGrp="1" noChangeArrowheads="1"/>
          </p:cNvSpPr>
          <p:nvPr>
            <p:ph type="body" idx="1"/>
          </p:nvPr>
        </p:nvSpPr>
        <p:spPr>
          <a:xfrm>
            <a:off x="912813" y="4343400"/>
            <a:ext cx="5030787" cy="4114800"/>
          </a:xfrm>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a:latin typeface="Times New Roman" charset="0"/>
                <a:ea typeface="ＭＳ Ｐゴシック" charset="0"/>
                <a:cs typeface="ＭＳ Ｐゴシック" charset="0"/>
              </a:rPr>
              <a:t>responses</a:t>
            </a:r>
          </a:p>
        </p:txBody>
      </p:sp>
    </p:spTree>
    <p:extLst>
      <p:ext uri="{BB962C8B-B14F-4D97-AF65-F5344CB8AC3E}">
        <p14:creationId xmlns:p14="http://schemas.microsoft.com/office/powerpoint/2010/main" val="1998970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A56EFE4D-F89F-F648-A415-50D7FD29F09E}" type="slidenum">
              <a:rPr lang="en-US" sz="1200"/>
              <a:pPr/>
              <a:t>48</a:t>
            </a:fld>
            <a:endParaRPr lang="en-US" sz="1200"/>
          </a:p>
        </p:txBody>
      </p:sp>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en-US" dirty="0">
                <a:latin typeface="Times New Roman" charset="0"/>
                <a:ea typeface="ＭＳ Ｐゴシック" charset="0"/>
                <a:cs typeface="ＭＳ Ｐゴシック" charset="0"/>
              </a:rPr>
              <a:t>Block rate adjustments (declining, flattening, inverted, block restructuring)</a:t>
            </a:r>
          </a:p>
          <a:p>
            <a:pPr eaLnBrk="1" hangingPunct="1">
              <a:spcBef>
                <a:spcPct val="0"/>
              </a:spcBef>
            </a:pPr>
            <a:r>
              <a:rPr lang="en-US" dirty="0">
                <a:latin typeface="Times New Roman" charset="0"/>
                <a:ea typeface="ＭＳ Ｐゴシック" charset="0"/>
                <a:cs typeface="ＭＳ Ｐゴシック" charset="0"/>
              </a:rPr>
              <a:t>Other mechanisms:  low income rate structure, budget billing programs</a:t>
            </a:r>
          </a:p>
          <a:p>
            <a:pPr eaLnBrk="1" hangingPunct="1">
              <a:spcBef>
                <a:spcPct val="0"/>
              </a:spcBef>
            </a:pPr>
            <a:r>
              <a:rPr lang="en-US" dirty="0">
                <a:latin typeface="Times New Roman" charset="0"/>
                <a:ea typeface="ＭＳ Ｐゴシック" charset="0"/>
                <a:cs typeface="ＭＳ Ｐゴシック" charset="0"/>
              </a:rPr>
              <a:t>Depreciation trackers</a:t>
            </a:r>
          </a:p>
          <a:p>
            <a:pPr eaLnBrk="1" hangingPunct="1">
              <a:spcBef>
                <a:spcPct val="0"/>
              </a:spcBef>
            </a:pPr>
            <a:r>
              <a:rPr lang="en-US" dirty="0">
                <a:latin typeface="Times New Roman" charset="0"/>
                <a:ea typeface="ＭＳ Ｐゴシック" charset="0"/>
                <a:cs typeface="ＭＳ Ｐゴシック" charset="0"/>
              </a:rPr>
              <a:t>“The Birds”</a:t>
            </a:r>
          </a:p>
          <a:p>
            <a:pPr eaLnBrk="1" hangingPunct="1">
              <a:spcBef>
                <a:spcPct val="0"/>
              </a:spcBef>
            </a:pPr>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38186557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Ubiquitous juggernaut Behemoth in all aspects of life, finance no exception.  Ongoing revolution in all facets of finance, including COC</a:t>
            </a:r>
          </a:p>
          <a:p>
            <a:endParaRPr lang="en-US" dirty="0"/>
          </a:p>
          <a:p>
            <a:r>
              <a:rPr lang="en-US" dirty="0"/>
              <a:t>ChatGPT, </a:t>
            </a:r>
            <a:r>
              <a:rPr lang="en-US" dirty="0" err="1"/>
              <a:t>ClaudeAI</a:t>
            </a:r>
            <a:r>
              <a:rPr lang="en-US" dirty="0"/>
              <a:t> from </a:t>
            </a:r>
            <a:r>
              <a:rPr lang="en-US" dirty="0" err="1"/>
              <a:t>Anthropics</a:t>
            </a:r>
            <a:endParaRPr lang="en-US" dirty="0"/>
          </a:p>
        </p:txBody>
      </p:sp>
      <p:sp>
        <p:nvSpPr>
          <p:cNvPr id="4" name="Slide Number Placeholder 3"/>
          <p:cNvSpPr>
            <a:spLocks noGrp="1"/>
          </p:cNvSpPr>
          <p:nvPr>
            <p:ph type="sldNum" sz="quarter" idx="5"/>
          </p:nvPr>
        </p:nvSpPr>
        <p:spPr/>
        <p:txBody>
          <a:bodyPr/>
          <a:lstStyle/>
          <a:p>
            <a:pPr>
              <a:defRPr/>
            </a:pPr>
            <a:fld id="{80EA6D00-D2C5-4478-965C-9BCB383EFC76}" type="slidenum">
              <a:rPr lang="en-US" altLang="en-US" smtClean="0"/>
              <a:pPr>
                <a:defRPr/>
              </a:pPr>
              <a:t>49</a:t>
            </a:fld>
            <a:endParaRPr lang="en-US" altLang="en-US"/>
          </a:p>
        </p:txBody>
      </p:sp>
    </p:spTree>
    <p:extLst>
      <p:ext uri="{BB962C8B-B14F-4D97-AF65-F5344CB8AC3E}">
        <p14:creationId xmlns:p14="http://schemas.microsoft.com/office/powerpoint/2010/main" val="3977730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0EA6D00-D2C5-4478-965C-9BCB383EFC76}" type="slidenum">
              <a:rPr lang="en-US" altLang="en-US" smtClean="0"/>
              <a:pPr>
                <a:defRPr/>
              </a:pPr>
              <a:t>50</a:t>
            </a:fld>
            <a:endParaRPr lang="en-US" altLang="en-US"/>
          </a:p>
        </p:txBody>
      </p:sp>
    </p:spTree>
    <p:extLst>
      <p:ext uri="{BB962C8B-B14F-4D97-AF65-F5344CB8AC3E}">
        <p14:creationId xmlns:p14="http://schemas.microsoft.com/office/powerpoint/2010/main" val="30615498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65" charset="0"/>
                <a:ea typeface="MS PGothic" panose="020B0600070205080204" pitchFamily="34" charset="-128"/>
                <a:cs typeface="ＭＳ Ｐゴシック" pitchFamily="-65" charset="-128"/>
              </a:rPr>
              <a:t>1. Al methods using (LSTM) neural networks, improve the accuracy of COE estimates by over 60% compared to traditional CAPM estimates</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65" charset="0"/>
                <a:ea typeface="MS PGothic" panose="020B0600070205080204" pitchFamily="34" charset="-128"/>
                <a:cs typeface="ＭＳ Ｐゴシック" pitchFamily="-65" charset="-128"/>
              </a:rPr>
              <a:t>2. Al can process sequential non-linear data to better forecast future stock performance and risk.</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Times New Roman" pitchFamily="-65" charset="0"/>
              <a:ea typeface="MS PGothic" panose="020B0600070205080204" pitchFamily="34" charset="-128"/>
              <a:cs typeface="ＭＳ Ｐゴシック" pitchFamily="-65"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65" charset="0"/>
                <a:ea typeface="MS PGothic" panose="020B0600070205080204" pitchFamily="34" charset="-128"/>
                <a:cs typeface="ＭＳ Ｐゴシック" pitchFamily="-65" charset="-128"/>
              </a:rPr>
              <a:t>3. Al can estimate COE instantly, enabling CFOs to optimize their capital structure and financial decision-making in real-time.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Times New Roman" pitchFamily="-65" charset="0"/>
              <a:ea typeface="MS PGothic" panose="020B0600070205080204" pitchFamily="34" charset="-128"/>
              <a:cs typeface="ＭＳ Ｐゴシック" pitchFamily="-65"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65" charset="0"/>
                <a:ea typeface="MS PGothic" panose="020B0600070205080204" pitchFamily="34" charset="-128"/>
                <a:cs typeface="ＭＳ Ｐゴシック" pitchFamily="-65" charset="-128"/>
              </a:rPr>
              <a:t>4. Traditional risk metrics like "Beta" are becoming obsolete because Al can more reliably predict future returns, necessitating new parameters for defining risk.</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Times New Roman" pitchFamily="-65" charset="0"/>
              <a:ea typeface="MS PGothic" panose="020B0600070205080204" pitchFamily="34" charset="-128"/>
              <a:cs typeface="ＭＳ Ｐゴシック" pitchFamily="-65"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65" charset="0"/>
                <a:ea typeface="MS PGothic" panose="020B0600070205080204" pitchFamily="34" charset="-128"/>
                <a:cs typeface="ＭＳ Ｐゴシック" pitchFamily="-65" charset="-128"/>
              </a:rPr>
              <a:t>5. "black box" issue, making it difficult to interpret how a specific COE figure was derived without using Explainable Al (</a:t>
            </a:r>
            <a:r>
              <a:rPr lang="en-US" sz="1200" kern="1200" dirty="0" err="1">
                <a:solidFill>
                  <a:schemeClr val="tx1"/>
                </a:solidFill>
                <a:effectLst/>
                <a:latin typeface="Times New Roman" pitchFamily="-65" charset="0"/>
                <a:ea typeface="MS PGothic" panose="020B0600070205080204" pitchFamily="34" charset="-128"/>
                <a:cs typeface="ＭＳ Ｐゴシック" pitchFamily="-65" charset="-128"/>
              </a:rPr>
              <a:t>XAl</a:t>
            </a:r>
            <a:r>
              <a:rPr lang="en-US" sz="1200" kern="1200" dirty="0">
                <a:solidFill>
                  <a:schemeClr val="tx1"/>
                </a:solidFill>
                <a:effectLst/>
                <a:latin typeface="Times New Roman" pitchFamily="-65" charset="0"/>
                <a:ea typeface="MS PGothic" panose="020B0600070205080204" pitchFamily="34" charset="-128"/>
                <a:cs typeface="ＭＳ Ｐゴシック" pitchFamily="-65" charset="-128"/>
              </a:rPr>
              <a:t>). methods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Times New Roman" pitchFamily="-65" charset="0"/>
              <a:ea typeface="MS PGothic" panose="020B0600070205080204" pitchFamily="34" charset="-128"/>
              <a:cs typeface="ＭＳ Ｐゴシック" pitchFamily="-65" charset="-128"/>
            </a:endParaRPr>
          </a:p>
          <a:p>
            <a:endParaRPr lang="en-US" dirty="0"/>
          </a:p>
        </p:txBody>
      </p:sp>
      <p:sp>
        <p:nvSpPr>
          <p:cNvPr id="4" name="Slide Number Placeholder 3"/>
          <p:cNvSpPr>
            <a:spLocks noGrp="1"/>
          </p:cNvSpPr>
          <p:nvPr>
            <p:ph type="sldNum" sz="quarter" idx="5"/>
          </p:nvPr>
        </p:nvSpPr>
        <p:spPr/>
        <p:txBody>
          <a:bodyPr/>
          <a:lstStyle/>
          <a:p>
            <a:pPr>
              <a:defRPr/>
            </a:pPr>
            <a:fld id="{80EA6D00-D2C5-4478-965C-9BCB383EFC76}" type="slidenum">
              <a:rPr lang="en-US" altLang="en-US" smtClean="0"/>
              <a:pPr>
                <a:defRPr/>
              </a:pPr>
              <a:t>56</a:t>
            </a:fld>
            <a:endParaRPr lang="en-US" altLang="en-US"/>
          </a:p>
        </p:txBody>
      </p:sp>
    </p:spTree>
    <p:extLst>
      <p:ext uri="{BB962C8B-B14F-4D97-AF65-F5344CB8AC3E}">
        <p14:creationId xmlns:p14="http://schemas.microsoft.com/office/powerpoint/2010/main" val="17379590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u="none" strike="noStrike" dirty="0">
                <a:solidFill>
                  <a:srgbClr val="000000"/>
                </a:solidFill>
                <a:effectLst/>
              </a:rPr>
              <a:t>Free on-line AI-powered tools enable fast, automated estimation Cost of Equity (CAPM) and WACC</a:t>
            </a:r>
          </a:p>
          <a:p>
            <a:endParaRPr lang="en-US" dirty="0"/>
          </a:p>
          <a:p>
            <a:pPr algn="l">
              <a:buNone/>
            </a:pPr>
            <a:r>
              <a:rPr lang="en-US" b="1" i="0" u="none" strike="noStrike" dirty="0">
                <a:solidFill>
                  <a:srgbClr val="000000"/>
                </a:solidFill>
                <a:effectLst/>
              </a:rPr>
              <a:t>Key Takeaway</a:t>
            </a:r>
            <a:endParaRPr lang="en-US" b="0" i="0" u="none" strike="noStrike" dirty="0">
              <a:solidFill>
                <a:srgbClr val="000000"/>
              </a:solidFill>
              <a:effectLst/>
            </a:endParaRPr>
          </a:p>
          <a:p>
            <a:pPr algn="l">
              <a:buFont typeface="Arial" panose="020B0604020202020204" pitchFamily="34" charset="0"/>
              <a:buChar char="•"/>
            </a:pPr>
            <a:r>
              <a:rPr lang="en-US" b="0" i="0" u="none" strike="noStrike" dirty="0">
                <a:solidFill>
                  <a:srgbClr val="000000"/>
                </a:solidFill>
                <a:effectLst/>
              </a:rPr>
              <a:t>AI tools make cost of capital estimation faster, more accessible, and data-driven</a:t>
            </a:r>
          </a:p>
          <a:p>
            <a:endParaRPr lang="en-US" dirty="0"/>
          </a:p>
        </p:txBody>
      </p:sp>
      <p:sp>
        <p:nvSpPr>
          <p:cNvPr id="4" name="Slide Number Placeholder 3"/>
          <p:cNvSpPr>
            <a:spLocks noGrp="1"/>
          </p:cNvSpPr>
          <p:nvPr>
            <p:ph type="sldNum" sz="quarter" idx="5"/>
          </p:nvPr>
        </p:nvSpPr>
        <p:spPr/>
        <p:txBody>
          <a:bodyPr/>
          <a:lstStyle/>
          <a:p>
            <a:pPr>
              <a:defRPr/>
            </a:pPr>
            <a:fld id="{80EA6D00-D2C5-4478-965C-9BCB383EFC76}" type="slidenum">
              <a:rPr lang="en-US" altLang="en-US" smtClean="0"/>
              <a:pPr>
                <a:defRPr/>
              </a:pPr>
              <a:t>57</a:t>
            </a:fld>
            <a:endParaRPr lang="en-US" altLang="en-US"/>
          </a:p>
        </p:txBody>
      </p:sp>
    </p:spTree>
    <p:extLst>
      <p:ext uri="{BB962C8B-B14F-4D97-AF65-F5344CB8AC3E}">
        <p14:creationId xmlns:p14="http://schemas.microsoft.com/office/powerpoint/2010/main" val="603388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C8CFC9F-DB23-4395-94A3-B090117BE862}"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6</a:t>
            </a:fld>
            <a:endParaRPr lang="en-US"/>
          </a:p>
        </p:txBody>
      </p:sp>
    </p:spTree>
    <p:extLst>
      <p:ext uri="{BB962C8B-B14F-4D97-AF65-F5344CB8AC3E}">
        <p14:creationId xmlns:p14="http://schemas.microsoft.com/office/powerpoint/2010/main" val="1880560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HAS THE GREAT “SERM” BUBBLE BEEN SHATTERED?  Is BETA on life support, or is it too early to bring the </a:t>
            </a:r>
            <a:r>
              <a:rPr lang="en-US" dirty="0" err="1"/>
              <a:t>ressuccitator</a:t>
            </a:r>
            <a:r>
              <a:rPr lang="en-US" dirty="0"/>
              <a:t>?</a:t>
            </a:r>
          </a:p>
          <a:p>
            <a:endParaRPr lang="en-US" dirty="0"/>
          </a:p>
          <a:p>
            <a:r>
              <a:rPr lang="en-US" dirty="0"/>
              <a:t>CAPM LIVES IN A NARROW WORLD OF LINEARITY AND NORMALITY!  THE DAM HAS SPRUNG SOME LEAKS!</a:t>
            </a:r>
          </a:p>
          <a:p>
            <a:endParaRPr lang="en-US" dirty="0"/>
          </a:p>
          <a:p>
            <a:r>
              <a:rPr lang="en-US" dirty="0"/>
              <a:t>CAN WE ESCAPE FROM THIS NARROW LINEAR WORLD?</a:t>
            </a:r>
          </a:p>
          <a:p>
            <a:r>
              <a:rPr lang="en-US" dirty="0"/>
              <a:t> AI SAYS YES WE CAN;  remember PRPM?</a:t>
            </a:r>
          </a:p>
        </p:txBody>
      </p:sp>
      <p:sp>
        <p:nvSpPr>
          <p:cNvPr id="4" name="Slide Number Placeholder 3"/>
          <p:cNvSpPr>
            <a:spLocks noGrp="1"/>
          </p:cNvSpPr>
          <p:nvPr>
            <p:ph type="sldNum" sz="quarter" idx="5"/>
          </p:nvPr>
        </p:nvSpPr>
        <p:spPr/>
        <p:txBody>
          <a:bodyPr/>
          <a:lstStyle/>
          <a:p>
            <a:pPr>
              <a:defRPr/>
            </a:pPr>
            <a:fld id="{80EA6D00-D2C5-4478-965C-9BCB383EFC76}" type="slidenum">
              <a:rPr lang="en-US" altLang="en-US" smtClean="0"/>
              <a:pPr>
                <a:defRPr/>
              </a:pPr>
              <a:t>59</a:t>
            </a:fld>
            <a:endParaRPr lang="en-US" altLang="en-US"/>
          </a:p>
        </p:txBody>
      </p:sp>
    </p:spTree>
    <p:extLst>
      <p:ext uri="{BB962C8B-B14F-4D97-AF65-F5344CB8AC3E}">
        <p14:creationId xmlns:p14="http://schemas.microsoft.com/office/powerpoint/2010/main" val="12193591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DAM HAS SPRUNG LEAK</a:t>
            </a:r>
          </a:p>
          <a:p>
            <a:r>
              <a:rPr lang="en-US" dirty="0"/>
              <a:t>WHEELS COME OFF THE BICYCLE</a:t>
            </a:r>
          </a:p>
          <a:p>
            <a:endParaRPr lang="en-US" dirty="0"/>
          </a:p>
          <a:p>
            <a:r>
              <a:rPr lang="en-US" dirty="0"/>
              <a:t>Cigarette butts in the ashtray.</a:t>
            </a:r>
          </a:p>
        </p:txBody>
      </p:sp>
      <p:sp>
        <p:nvSpPr>
          <p:cNvPr id="4" name="Slide Number Placeholder 3"/>
          <p:cNvSpPr>
            <a:spLocks noGrp="1"/>
          </p:cNvSpPr>
          <p:nvPr>
            <p:ph type="sldNum" sz="quarter" idx="5"/>
          </p:nvPr>
        </p:nvSpPr>
        <p:spPr/>
        <p:txBody>
          <a:bodyPr/>
          <a:lstStyle/>
          <a:p>
            <a:pPr>
              <a:defRPr/>
            </a:pPr>
            <a:fld id="{80EA6D00-D2C5-4478-965C-9BCB383EFC76}" type="slidenum">
              <a:rPr lang="en-US" altLang="en-US" smtClean="0"/>
              <a:pPr>
                <a:defRPr/>
              </a:pPr>
              <a:t>60</a:t>
            </a:fld>
            <a:endParaRPr lang="en-US" altLang="en-US"/>
          </a:p>
        </p:txBody>
      </p:sp>
    </p:spTree>
    <p:extLst>
      <p:ext uri="{BB962C8B-B14F-4D97-AF65-F5344CB8AC3E}">
        <p14:creationId xmlns:p14="http://schemas.microsoft.com/office/powerpoint/2010/main" val="10740068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OPTIMAL BOND RATING SIMULATION</a:t>
            </a:r>
          </a:p>
          <a:p>
            <a:endParaRPr lang="en-US" dirty="0"/>
          </a:p>
          <a:p>
            <a:r>
              <a:rPr lang="en-US" dirty="0"/>
              <a:t>Sam </a:t>
            </a:r>
            <a:r>
              <a:rPr lang="en-US" dirty="0" err="1"/>
              <a:t>Hadaway</a:t>
            </a:r>
            <a:r>
              <a:rPr lang="en-US" dirty="0"/>
              <a:t> study of residential rates vs bond rating</a:t>
            </a:r>
          </a:p>
          <a:p>
            <a:endParaRPr lang="en-US" dirty="0"/>
          </a:p>
          <a:p>
            <a:r>
              <a:rPr lang="en-US" dirty="0"/>
              <a:t>NJ Reform New Utility Business Model: Performance-based ratemaking, multiyear rate plans and lower utility returns are all options the NJBU plans to consider.</a:t>
            </a:r>
          </a:p>
        </p:txBody>
      </p:sp>
      <p:sp>
        <p:nvSpPr>
          <p:cNvPr id="4" name="Date Placeholder 3"/>
          <p:cNvSpPr>
            <a:spLocks noGrp="1"/>
          </p:cNvSpPr>
          <p:nvPr>
            <p:ph type="dt" idx="10"/>
          </p:nvPr>
        </p:nvSpPr>
        <p:spPr/>
        <p:txBody>
          <a:bodyPr/>
          <a:lstStyle/>
          <a:p>
            <a:fld id="{0216D187-5F7A-4D9F-B5EC-83CD12F72197}"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62</a:t>
            </a:fld>
            <a:endParaRPr lang="en-US"/>
          </a:p>
        </p:txBody>
      </p:sp>
    </p:spTree>
    <p:extLst>
      <p:ext uri="{BB962C8B-B14F-4D97-AF65-F5344CB8AC3E}">
        <p14:creationId xmlns:p14="http://schemas.microsoft.com/office/powerpoint/2010/main" val="12740676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562267-5761-6C47-BB12-F9CF58C0523B}" type="slidenum">
              <a:rPr lang="en-US"/>
              <a:pPr/>
              <a:t>64</a:t>
            </a:fld>
            <a:endParaRPr lang="en-US"/>
          </a:p>
        </p:txBody>
      </p:sp>
      <p:sp>
        <p:nvSpPr>
          <p:cNvPr id="378882" name="Rectangle 2"/>
          <p:cNvSpPr>
            <a:spLocks noGrp="1" noRot="1" noChangeAspect="1" noChangeArrowheads="1" noTextEdit="1"/>
          </p:cNvSpPr>
          <p:nvPr>
            <p:ph type="sldImg"/>
          </p:nvPr>
        </p:nvSpPr>
        <p:spPr>
          <a:ln/>
        </p:spPr>
      </p:sp>
      <p:sp>
        <p:nvSpPr>
          <p:cNvPr id="378883" name="Rectangle 3"/>
          <p:cNvSpPr>
            <a:spLocks noGrp="1" noChangeArrowheads="1"/>
          </p:cNvSpPr>
          <p:nvPr>
            <p:ph type="body" idx="1"/>
          </p:nvPr>
        </p:nvSpPr>
        <p:spPr/>
        <p:txBody>
          <a:bodyPr/>
          <a:lstStyle/>
          <a:p>
            <a:r>
              <a:rPr lang="en-US" sz="2000" dirty="0"/>
              <a:t>Duke Energy $100M.  $1T.   SO $90M</a:t>
            </a:r>
          </a:p>
          <a:p>
            <a:r>
              <a:rPr lang="en-US" sz="2000" dirty="0"/>
              <a:t>Aging infrastructure. AI centers energy requirement Data Center Boom</a:t>
            </a:r>
          </a:p>
          <a:p>
            <a:r>
              <a:rPr lang="en-US" sz="2000" dirty="0"/>
              <a:t>Focus on system reliability</a:t>
            </a:r>
          </a:p>
          <a:p>
            <a:r>
              <a:rPr lang="en-US" sz="2000" dirty="0"/>
              <a:t>Prices &amp; Volatility increasing</a:t>
            </a:r>
          </a:p>
          <a:p>
            <a:r>
              <a:rPr lang="en-US" sz="2000" dirty="0"/>
              <a:t>Perfect Storm</a:t>
            </a:r>
          </a:p>
          <a:p>
            <a:endParaRPr lang="en-US" sz="2000" dirty="0"/>
          </a:p>
          <a:p>
            <a:r>
              <a:rPr lang="en-US" sz="2000" dirty="0"/>
              <a:t>AI is outpacing America’s power grid. Nuclear must become a national priority.</a:t>
            </a:r>
          </a:p>
          <a:p>
            <a:endParaRPr lang="en-US" sz="2000" dirty="0"/>
          </a:p>
          <a:p>
            <a:r>
              <a:rPr lang="en-US" sz="2000" dirty="0"/>
              <a:t>Utilities face cost-recovery risk as infrastructure costs, demand rise:</a:t>
            </a:r>
          </a:p>
          <a:p>
            <a:endParaRPr lang="en-US" sz="2000" dirty="0"/>
          </a:p>
          <a:p>
            <a:r>
              <a:rPr lang="en-US" sz="2000" dirty="0"/>
              <a:t>affordability: cake already baked?</a:t>
            </a:r>
          </a:p>
        </p:txBody>
      </p:sp>
    </p:spTree>
    <p:extLst>
      <p:ext uri="{BB962C8B-B14F-4D97-AF65-F5344CB8AC3E}">
        <p14:creationId xmlns:p14="http://schemas.microsoft.com/office/powerpoint/2010/main" val="1655723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fld id="{F6AEC69D-00DC-AF43-AD47-128602644608}" type="slidenum">
              <a:rPr lang="en-US" altLang="en-US" sz="1200"/>
              <a:pPr/>
              <a:t>7</a:t>
            </a:fld>
            <a:endParaRPr lang="en-US" altLang="en-US" sz="1200"/>
          </a:p>
        </p:txBody>
      </p:sp>
      <p:sp>
        <p:nvSpPr>
          <p:cNvPr id="29698" name="Rectangle 2"/>
          <p:cNvSpPr>
            <a:spLocks noChangeArrowheads="1"/>
          </p:cNvSpPr>
          <p:nvPr/>
        </p:nvSpPr>
        <p:spPr bwMode="auto">
          <a:xfrm>
            <a:off x="3884613" y="0"/>
            <a:ext cx="29733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29699" name="Rectangle 3"/>
          <p:cNvSpPr>
            <a:spLocks noChangeArrowheads="1"/>
          </p:cNvSpPr>
          <p:nvPr/>
        </p:nvSpPr>
        <p:spPr bwMode="auto">
          <a:xfrm>
            <a:off x="3884613" y="8659813"/>
            <a:ext cx="2973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699" tIns="0" rIns="18699" bIns="0" anchor="b"/>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algn="r"/>
            <a:r>
              <a:rPr lang="en-US" altLang="en-US" sz="1000" i="1"/>
              <a:t>86</a:t>
            </a:r>
          </a:p>
        </p:txBody>
      </p:sp>
      <p:sp>
        <p:nvSpPr>
          <p:cNvPr id="29700" name="Rectangle 4"/>
          <p:cNvSpPr>
            <a:spLocks noChangeArrowheads="1"/>
          </p:cNvSpPr>
          <p:nvPr/>
        </p:nvSpPr>
        <p:spPr bwMode="auto">
          <a:xfrm>
            <a:off x="-1588" y="8659813"/>
            <a:ext cx="2971801"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29701" name="Rectangle 5"/>
          <p:cNvSpPr>
            <a:spLocks noChangeArrowheads="1"/>
          </p:cNvSpPr>
          <p:nvPr/>
        </p:nvSpPr>
        <p:spPr bwMode="auto">
          <a:xfrm>
            <a:off x="-1588" y="0"/>
            <a:ext cx="2971801"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29702" name="Rectangle 6"/>
          <p:cNvSpPr>
            <a:spLocks noGrp="1" noRot="1" noChangeAspect="1" noChangeArrowheads="1" noTextEdit="1"/>
          </p:cNvSpPr>
          <p:nvPr>
            <p:ph type="sldImg"/>
          </p:nvPr>
        </p:nvSpPr>
        <p:spPr>
          <a:xfrm>
            <a:off x="1158875" y="690563"/>
            <a:ext cx="4540250" cy="3405187"/>
          </a:xfrm>
          <a:ln cap="flat">
            <a:solidFill>
              <a:schemeClr val="tx1"/>
            </a:solidFill>
          </a:ln>
        </p:spPr>
      </p:sp>
      <p:sp>
        <p:nvSpPr>
          <p:cNvPr id="29703" name="Rectangle 7"/>
          <p:cNvSpPr>
            <a:spLocks noGrp="1" noChangeArrowheads="1"/>
          </p:cNvSpPr>
          <p:nvPr>
            <p:ph type="body" idx="1"/>
          </p:nvPr>
        </p:nvSpPr>
        <p:spPr>
          <a:xfrm>
            <a:off x="912813" y="4329113"/>
            <a:ext cx="5029200" cy="410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91940" tIns="46749" rIns="91940" bIns="46749"/>
          <a:lstStyle/>
          <a:p>
            <a:pPr eaLnBrk="1" hangingPunct="1"/>
            <a:endParaRPr lang="en-US" altLang="en-US">
              <a:latin typeface="Times New Roman" charset="0"/>
              <a:ea typeface="ＭＳ Ｐゴシック" charset="-128"/>
            </a:endParaRPr>
          </a:p>
        </p:txBody>
      </p:sp>
    </p:spTree>
    <p:extLst>
      <p:ext uri="{BB962C8B-B14F-4D97-AF65-F5344CB8AC3E}">
        <p14:creationId xmlns:p14="http://schemas.microsoft.com/office/powerpoint/2010/main" val="2646157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fld id="{063ABBCB-0BC3-584F-9C1C-6E58ECB3A12D}" type="slidenum">
              <a:rPr lang="en-US" altLang="en-US" sz="1200"/>
              <a:pPr/>
              <a:t>8</a:t>
            </a:fld>
            <a:endParaRPr lang="en-US" altLang="en-US" sz="1200"/>
          </a:p>
        </p:txBody>
      </p:sp>
      <p:sp>
        <p:nvSpPr>
          <p:cNvPr id="27650" name="Rectangle 2"/>
          <p:cNvSpPr>
            <a:spLocks noGrp="1" noRot="1" noChangeAspect="1" noChangeArrowheads="1" noTextEdit="1"/>
          </p:cNvSpPr>
          <p:nvPr>
            <p:ph type="sldImg"/>
          </p:nvPr>
        </p:nvSpPr>
        <p:spPr>
          <a:xfrm>
            <a:off x="1158875" y="690563"/>
            <a:ext cx="4538663" cy="3403600"/>
          </a:xfrm>
          <a:ln cap="flat">
            <a:solidFill>
              <a:schemeClr val="tx1"/>
            </a:solidFill>
          </a:ln>
        </p:spPr>
      </p:sp>
      <p:sp>
        <p:nvSpPr>
          <p:cNvPr id="27651" name="Rectangle 3"/>
          <p:cNvSpPr>
            <a:spLocks noGrp="1" noChangeArrowheads="1"/>
          </p:cNvSpPr>
          <p:nvPr>
            <p:ph type="body" idx="1"/>
          </p:nvPr>
        </p:nvSpPr>
        <p:spPr>
          <a:xfrm>
            <a:off x="912813" y="4330700"/>
            <a:ext cx="5030787" cy="41005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91940" tIns="46749" rIns="91940" bIns="46749"/>
          <a:lstStyle/>
          <a:p>
            <a:pPr eaLnBrk="1" latinLnBrk="1" hangingPunct="1"/>
            <a:r>
              <a:rPr lang="en-US" altLang="en-US" dirty="0">
                <a:latin typeface="Times New Roman" charset="0"/>
                <a:ea typeface="ＭＳ Ｐゴシック" charset="-128"/>
              </a:rPr>
              <a:t>2 variables macroeconomic</a:t>
            </a:r>
          </a:p>
          <a:p>
            <a:pPr eaLnBrk="1" latinLnBrk="1" hangingPunct="1"/>
            <a:r>
              <a:rPr lang="en-US" altLang="en-US" dirty="0">
                <a:latin typeface="Times New Roman" charset="0"/>
                <a:ea typeface="ＭＳ Ｐゴシック" charset="-128"/>
              </a:rPr>
              <a:t>1 variable company-specific</a:t>
            </a:r>
          </a:p>
        </p:txBody>
      </p:sp>
    </p:spTree>
    <p:extLst>
      <p:ext uri="{BB962C8B-B14F-4D97-AF65-F5344CB8AC3E}">
        <p14:creationId xmlns:p14="http://schemas.microsoft.com/office/powerpoint/2010/main" val="2956399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fld id="{8C2A139A-D70A-3748-9306-7141242D3839}" type="slidenum">
              <a:rPr lang="en-US" altLang="en-US" sz="1200"/>
              <a:pPr/>
              <a:t>9</a:t>
            </a:fld>
            <a:endParaRPr lang="en-US" altLang="en-US" sz="1200"/>
          </a:p>
        </p:txBody>
      </p:sp>
      <p:sp>
        <p:nvSpPr>
          <p:cNvPr id="37890" name="Rectangle 2"/>
          <p:cNvSpPr>
            <a:spLocks noChangeArrowheads="1"/>
          </p:cNvSpPr>
          <p:nvPr/>
        </p:nvSpPr>
        <p:spPr bwMode="auto">
          <a:xfrm>
            <a:off x="3884613" y="0"/>
            <a:ext cx="29733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7891" name="Rectangle 3"/>
          <p:cNvSpPr>
            <a:spLocks noChangeArrowheads="1"/>
          </p:cNvSpPr>
          <p:nvPr/>
        </p:nvSpPr>
        <p:spPr bwMode="auto">
          <a:xfrm>
            <a:off x="3884613" y="8659813"/>
            <a:ext cx="2973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699" tIns="0" rIns="18699" bIns="0" anchor="b"/>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algn="r"/>
            <a:r>
              <a:rPr lang="en-US" altLang="en-US" sz="1000" i="1"/>
              <a:t>88</a:t>
            </a:r>
          </a:p>
        </p:txBody>
      </p:sp>
      <p:sp>
        <p:nvSpPr>
          <p:cNvPr id="37892" name="Rectangle 4"/>
          <p:cNvSpPr>
            <a:spLocks noChangeArrowheads="1"/>
          </p:cNvSpPr>
          <p:nvPr/>
        </p:nvSpPr>
        <p:spPr bwMode="auto">
          <a:xfrm>
            <a:off x="-1588" y="8659813"/>
            <a:ext cx="2971801"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7893" name="Rectangle 5"/>
          <p:cNvSpPr>
            <a:spLocks noChangeArrowheads="1"/>
          </p:cNvSpPr>
          <p:nvPr/>
        </p:nvSpPr>
        <p:spPr bwMode="auto">
          <a:xfrm>
            <a:off x="-1588" y="0"/>
            <a:ext cx="2971801"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7894" name="Rectangle 6"/>
          <p:cNvSpPr>
            <a:spLocks noGrp="1" noRot="1" noChangeAspect="1" noChangeArrowheads="1" noTextEdit="1"/>
          </p:cNvSpPr>
          <p:nvPr>
            <p:ph type="sldImg"/>
          </p:nvPr>
        </p:nvSpPr>
        <p:spPr>
          <a:xfrm>
            <a:off x="1158875" y="690563"/>
            <a:ext cx="4540250" cy="3405187"/>
          </a:xfrm>
          <a:ln cap="flat">
            <a:solidFill>
              <a:schemeClr val="tx1"/>
            </a:solidFill>
          </a:ln>
        </p:spPr>
      </p:sp>
      <p:sp>
        <p:nvSpPr>
          <p:cNvPr id="37895" name="Rectangle 7"/>
          <p:cNvSpPr>
            <a:spLocks noGrp="1" noChangeArrowheads="1"/>
          </p:cNvSpPr>
          <p:nvPr>
            <p:ph type="body" idx="1"/>
          </p:nvPr>
        </p:nvSpPr>
        <p:spPr>
          <a:xfrm>
            <a:off x="912813" y="4329113"/>
            <a:ext cx="5029200" cy="4102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1940" tIns="46749" rIns="91940" bIns="46749"/>
          <a:lstStyle/>
          <a:p>
            <a:pPr eaLnBrk="1" hangingPunct="1"/>
            <a:endParaRPr lang="en-US" altLang="en-US">
              <a:latin typeface="Times New Roman" charset="0"/>
              <a:ea typeface="ＭＳ Ｐゴシック" charset="-128"/>
            </a:endParaRPr>
          </a:p>
        </p:txBody>
      </p:sp>
    </p:spTree>
    <p:extLst>
      <p:ext uri="{BB962C8B-B14F-4D97-AF65-F5344CB8AC3E}">
        <p14:creationId xmlns:p14="http://schemas.microsoft.com/office/powerpoint/2010/main" val="2784534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04863" lvl="1" indent="-347663" eaLnBrk="1" hangingPunct="1"/>
            <a:r>
              <a:rPr lang="en-US" altLang="en-US" sz="1200" dirty="0">
                <a:ea typeface="ＭＳ Ｐゴシック" charset="-128"/>
              </a:rPr>
              <a:t>Industrial production</a:t>
            </a:r>
          </a:p>
          <a:p>
            <a:pPr marL="804863" lvl="1" indent="-347663" eaLnBrk="1" hangingPunct="1"/>
            <a:r>
              <a:rPr lang="en-US" altLang="en-US" sz="1200" dirty="0">
                <a:ea typeface="ＭＳ Ｐゴシック" charset="-128"/>
              </a:rPr>
              <a:t>Changes in default premium on corporate bonds</a:t>
            </a:r>
          </a:p>
          <a:p>
            <a:pPr marL="804863" lvl="1" indent="-347663" eaLnBrk="1" hangingPunct="1"/>
            <a:r>
              <a:rPr lang="en-US" altLang="en-US" sz="1200" dirty="0">
                <a:ea typeface="ＭＳ Ｐゴシック" charset="-128"/>
              </a:rPr>
              <a:t>Shifts in the term structure</a:t>
            </a:r>
          </a:p>
          <a:p>
            <a:pPr marL="804863" lvl="1" indent="-347663" eaLnBrk="1" hangingPunct="1"/>
            <a:r>
              <a:rPr lang="en-US" altLang="en-US" sz="1200" dirty="0">
                <a:ea typeface="ＭＳ Ｐゴシック" charset="-128"/>
              </a:rPr>
              <a:t>Unanticipated inflation</a:t>
            </a:r>
          </a:p>
          <a:p>
            <a:pPr marL="804863" lvl="1" indent="-347663" eaLnBrk="1" hangingPunct="1"/>
            <a:r>
              <a:rPr lang="en-US" altLang="en-US" sz="1200" dirty="0">
                <a:ea typeface="ＭＳ Ｐゴシック" charset="-128"/>
              </a:rPr>
              <a:t>Changes in real interest rates</a:t>
            </a:r>
            <a:endParaRPr lang="en-US" dirty="0"/>
          </a:p>
        </p:txBody>
      </p:sp>
      <p:sp>
        <p:nvSpPr>
          <p:cNvPr id="4" name="Date Placeholder 3"/>
          <p:cNvSpPr>
            <a:spLocks noGrp="1"/>
          </p:cNvSpPr>
          <p:nvPr>
            <p:ph type="dt" idx="10"/>
          </p:nvPr>
        </p:nvSpPr>
        <p:spPr/>
        <p:txBody>
          <a:bodyPr/>
          <a:lstStyle/>
          <a:p>
            <a:fld id="{8C8CFC9F-DB23-4395-94A3-B090117BE862}" type="datetime1">
              <a:rPr lang="en-US" smtClean="0"/>
              <a:t>4/17/26</a:t>
            </a:fld>
            <a:endParaRPr lang="en-US"/>
          </a:p>
        </p:txBody>
      </p:sp>
      <p:sp>
        <p:nvSpPr>
          <p:cNvPr id="5" name="Slide Number Placeholder 4"/>
          <p:cNvSpPr>
            <a:spLocks noGrp="1"/>
          </p:cNvSpPr>
          <p:nvPr>
            <p:ph type="sldNum" sz="quarter" idx="11"/>
          </p:nvPr>
        </p:nvSpPr>
        <p:spPr/>
        <p:txBody>
          <a:bodyPr/>
          <a:lstStyle/>
          <a:p>
            <a:fld id="{21C9A526-2B11-9B45-BFD7-2AA1CDA54972}" type="slidenum">
              <a:rPr lang="en-US" smtClean="0"/>
              <a:t>10</a:t>
            </a:fld>
            <a:endParaRPr lang="en-US"/>
          </a:p>
        </p:txBody>
      </p:sp>
    </p:spTree>
    <p:extLst>
      <p:ext uri="{BB962C8B-B14F-4D97-AF65-F5344CB8AC3E}">
        <p14:creationId xmlns:p14="http://schemas.microsoft.com/office/powerpoint/2010/main" val="453637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hite plain">
    <p:spTree>
      <p:nvGrpSpPr>
        <p:cNvPr id="1" name=""/>
        <p:cNvGrpSpPr/>
        <p:nvPr/>
      </p:nvGrpSpPr>
      <p:grpSpPr>
        <a:xfrm>
          <a:off x="0" y="0"/>
          <a:ext cx="0" cy="0"/>
          <a:chOff x="0" y="0"/>
          <a:chExt cx="0" cy="0"/>
        </a:xfrm>
      </p:grpSpPr>
      <p:sp>
        <p:nvSpPr>
          <p:cNvPr id="8" name="Title 7"/>
          <p:cNvSpPr>
            <a:spLocks noGrp="1"/>
          </p:cNvSpPr>
          <p:nvPr>
            <p:ph type="title"/>
          </p:nvPr>
        </p:nvSpPr>
        <p:spPr>
          <a:xfrm>
            <a:off x="317352" y="152201"/>
            <a:ext cx="5322469" cy="2481677"/>
          </a:xfrm>
        </p:spPr>
        <p:txBody>
          <a:bodyPr>
            <a:normAutofit/>
          </a:bodyPr>
          <a:lstStyle>
            <a:lvl1pPr>
              <a:lnSpc>
                <a:spcPct val="95000"/>
              </a:lnSpc>
              <a:defRPr sz="5429" b="0" i="0" baseline="0">
                <a:solidFill>
                  <a:schemeClr val="tx1"/>
                </a:solidFill>
                <a:latin typeface="Arial" charset="0"/>
                <a:ea typeface="Arial" charset="0"/>
                <a:cs typeface="Arial" charset="0"/>
              </a:defRPr>
            </a:lvl1pPr>
          </a:lstStyle>
          <a:p>
            <a:r>
              <a:rPr lang="en-US"/>
              <a:t>Click to edit Master title style</a:t>
            </a:r>
            <a:endParaRPr lang="en-US" dirty="0"/>
          </a:p>
        </p:txBody>
      </p:sp>
      <p:sp>
        <p:nvSpPr>
          <p:cNvPr id="10" name="Text Placeholder 9"/>
          <p:cNvSpPr>
            <a:spLocks noGrp="1"/>
          </p:cNvSpPr>
          <p:nvPr>
            <p:ph type="body" sz="quarter" idx="12"/>
          </p:nvPr>
        </p:nvSpPr>
        <p:spPr>
          <a:xfrm>
            <a:off x="320675" y="2719817"/>
            <a:ext cx="3968750" cy="440834"/>
          </a:xfrm>
        </p:spPr>
        <p:txBody>
          <a:bodyPr/>
          <a:lstStyle>
            <a:lvl1pPr>
              <a:defRPr sz="1810">
                <a:solidFill>
                  <a:schemeClr val="tx1"/>
                </a:solidFill>
              </a:defRPr>
            </a:lvl1pPr>
          </a:lstStyle>
          <a:p>
            <a:pPr lvl="0"/>
            <a:r>
              <a:rPr lang="en-US"/>
              <a:t>Click to edit Master text styles</a:t>
            </a:r>
          </a:p>
        </p:txBody>
      </p:sp>
      <p:sp>
        <p:nvSpPr>
          <p:cNvPr id="11" name="Text Placeholder 9"/>
          <p:cNvSpPr>
            <a:spLocks noGrp="1"/>
          </p:cNvSpPr>
          <p:nvPr>
            <p:ph type="body" sz="quarter" idx="13"/>
          </p:nvPr>
        </p:nvSpPr>
        <p:spPr>
          <a:xfrm>
            <a:off x="6421438" y="284622"/>
            <a:ext cx="2381326" cy="440834"/>
          </a:xfrm>
        </p:spPr>
        <p:txBody>
          <a:bodyPr/>
          <a:lstStyle>
            <a:lvl1pPr>
              <a:spcBef>
                <a:spcPts val="0"/>
              </a:spcBef>
              <a:defRPr sz="1048">
                <a:solidFill>
                  <a:schemeClr val="tx1"/>
                </a:solidFill>
              </a:defRPr>
            </a:lvl1pPr>
          </a:lstStyle>
          <a:p>
            <a:pPr lvl="0"/>
            <a:r>
              <a:rPr lang="en-US"/>
              <a:t>Click to edit Master text styles</a:t>
            </a:r>
          </a:p>
        </p:txBody>
      </p:sp>
      <p:sp>
        <p:nvSpPr>
          <p:cNvPr id="13" name="Text Placeholder 9"/>
          <p:cNvSpPr>
            <a:spLocks noGrp="1"/>
          </p:cNvSpPr>
          <p:nvPr>
            <p:ph type="body" sz="quarter" idx="15"/>
          </p:nvPr>
        </p:nvSpPr>
        <p:spPr>
          <a:xfrm>
            <a:off x="6421438" y="1598179"/>
            <a:ext cx="2381326" cy="828861"/>
          </a:xfrm>
        </p:spPr>
        <p:txBody>
          <a:bodyPr/>
          <a:lstStyle>
            <a:lvl1pPr>
              <a:defRPr sz="905" baseline="0">
                <a:solidFill>
                  <a:schemeClr val="bg1">
                    <a:lumMod val="50000"/>
                  </a:schemeClr>
                </a:solidFill>
                <a:latin typeface="Arial Narrow" charset="0"/>
                <a:ea typeface="Arial Narrow" charset="0"/>
                <a:cs typeface="Arial Narrow" charset="0"/>
              </a:defRPr>
            </a:lvl1pPr>
          </a:lstStyle>
          <a:p>
            <a:pPr lvl="0"/>
            <a:r>
              <a:rPr lang="en-US"/>
              <a:t>Click to edit Master text styles</a:t>
            </a:r>
          </a:p>
        </p:txBody>
      </p:sp>
      <p:sp>
        <p:nvSpPr>
          <p:cNvPr id="6" name="Date Placeholder 3"/>
          <p:cNvSpPr>
            <a:spLocks noGrp="1"/>
          </p:cNvSpPr>
          <p:nvPr>
            <p:ph type="dt" sz="half" idx="16"/>
          </p:nvPr>
        </p:nvSpPr>
        <p:spPr>
          <a:xfrm>
            <a:off x="6421438" y="1098550"/>
            <a:ext cx="2381250" cy="223838"/>
          </a:xfrm>
        </p:spPr>
        <p:txBody>
          <a:bodyPr/>
          <a:lstStyle>
            <a:lvl1pPr algn="l">
              <a:defRPr b="0" i="0">
                <a:latin typeface="Arial" charset="0"/>
                <a:ea typeface="Arial" charset="0"/>
                <a:cs typeface="Arial" charset="0"/>
              </a:defRPr>
            </a:lvl1pPr>
          </a:lstStyle>
          <a:p>
            <a:pPr>
              <a:defRPr/>
            </a:pPr>
            <a:endParaRPr/>
          </a:p>
        </p:txBody>
      </p:sp>
    </p:spTree>
    <p:extLst>
      <p:ext uri="{BB962C8B-B14F-4D97-AF65-F5344CB8AC3E}">
        <p14:creationId xmlns:p14="http://schemas.microsoft.com/office/powerpoint/2010/main" val="3758391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black plain">
    <p:spTree>
      <p:nvGrpSpPr>
        <p:cNvPr id="1" name=""/>
        <p:cNvGrpSpPr/>
        <p:nvPr/>
      </p:nvGrpSpPr>
      <p:grpSpPr>
        <a:xfrm>
          <a:off x="0" y="0"/>
          <a:ext cx="0" cy="0"/>
          <a:chOff x="0" y="0"/>
          <a:chExt cx="0" cy="0"/>
        </a:xfrm>
      </p:grpSpPr>
      <p:sp>
        <p:nvSpPr>
          <p:cNvPr id="8" name="Title 7"/>
          <p:cNvSpPr>
            <a:spLocks noGrp="1"/>
          </p:cNvSpPr>
          <p:nvPr>
            <p:ph type="title"/>
          </p:nvPr>
        </p:nvSpPr>
        <p:spPr>
          <a:xfrm>
            <a:off x="320676" y="183512"/>
            <a:ext cx="7315200" cy="5170834"/>
          </a:xfrm>
        </p:spPr>
        <p:txBody>
          <a:bodyPr/>
          <a:lstStyle>
            <a:lvl1pPr>
              <a:lnSpc>
                <a:spcPct val="90000"/>
              </a:lnSpc>
              <a:defRPr sz="5429" b="1" i="0">
                <a:solidFill>
                  <a:schemeClr val="tx1"/>
                </a:solidFill>
                <a:latin typeface="Arial Regular" charset="0"/>
                <a:cs typeface="Arial Regular" charset="0"/>
              </a:defRPr>
            </a:lvl1pPr>
          </a:lstStyle>
          <a:p>
            <a:r>
              <a:rPr lang="en-US"/>
              <a:t>Click to edit Master title style</a:t>
            </a:r>
            <a:endParaRPr lang="en-US" dirty="0"/>
          </a:p>
        </p:txBody>
      </p:sp>
    </p:spTree>
    <p:extLst>
      <p:ext uri="{BB962C8B-B14F-4D97-AF65-F5344CB8AC3E}">
        <p14:creationId xmlns:p14="http://schemas.microsoft.com/office/powerpoint/2010/main" val="2037535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Image Big title">
    <p:spTree>
      <p:nvGrpSpPr>
        <p:cNvPr id="1" name=""/>
        <p:cNvGrpSpPr/>
        <p:nvPr/>
      </p:nvGrpSpPr>
      <p:grpSpPr>
        <a:xfrm>
          <a:off x="0" y="0"/>
          <a:ext cx="0" cy="0"/>
          <a:chOff x="0" y="0"/>
          <a:chExt cx="0" cy="0"/>
        </a:xfrm>
      </p:grpSpPr>
      <p:sp>
        <p:nvSpPr>
          <p:cNvPr id="8" name="Title 7"/>
          <p:cNvSpPr>
            <a:spLocks noGrp="1"/>
          </p:cNvSpPr>
          <p:nvPr>
            <p:ph type="title"/>
          </p:nvPr>
        </p:nvSpPr>
        <p:spPr>
          <a:xfrm>
            <a:off x="320676" y="223699"/>
            <a:ext cx="7315200" cy="1201846"/>
          </a:xfrm>
        </p:spPr>
        <p:txBody>
          <a:bodyPr/>
          <a:lstStyle>
            <a:lvl1pPr>
              <a:lnSpc>
                <a:spcPct val="90000"/>
              </a:lnSpc>
              <a:defRPr sz="3572" b="0" i="0">
                <a:solidFill>
                  <a:schemeClr val="tx1"/>
                </a:solidFill>
                <a:latin typeface="Arial Regular" charset="0"/>
                <a:cs typeface="Arial Regular" charset="0"/>
              </a:defRPr>
            </a:lvl1pPr>
          </a:lstStyle>
          <a:p>
            <a:r>
              <a:rPr lang="en-US"/>
              <a:t>Click to edit Master title style</a:t>
            </a:r>
            <a:endParaRPr lang="en-US" dirty="0"/>
          </a:p>
        </p:txBody>
      </p:sp>
      <p:sp>
        <p:nvSpPr>
          <p:cNvPr id="6" name="Picture Placeholder 5"/>
          <p:cNvSpPr>
            <a:spLocks noGrp="1"/>
          </p:cNvSpPr>
          <p:nvPr>
            <p:ph type="pic" sz="quarter" idx="19"/>
          </p:nvPr>
        </p:nvSpPr>
        <p:spPr>
          <a:xfrm>
            <a:off x="320676" y="2219101"/>
            <a:ext cx="8499474" cy="3572099"/>
          </a:xfrm>
        </p:spPr>
        <p:txBody>
          <a:bodyPr rtlCol="0" anchor="ctr">
            <a:noAutofit/>
          </a:bodyPr>
          <a:lstStyle>
            <a:lvl1pPr algn="ctr">
              <a:defRPr/>
            </a:lvl1pPr>
          </a:lstStyle>
          <a:p>
            <a:pPr lvl="0"/>
            <a:endParaRPr lang="en-US" noProof="0" dirty="0"/>
          </a:p>
        </p:txBody>
      </p:sp>
      <p:sp>
        <p:nvSpPr>
          <p:cNvPr id="4" name="Slide Number Placeholder 4"/>
          <p:cNvSpPr>
            <a:spLocks noGrp="1"/>
          </p:cNvSpPr>
          <p:nvPr>
            <p:ph type="sldNum" sz="quarter" idx="20"/>
          </p:nvPr>
        </p:nvSpPr>
        <p:spPr>
          <a:xfrm>
            <a:off x="8523288" y="6435725"/>
            <a:ext cx="296862" cy="254000"/>
          </a:xfrm>
          <a:prstGeom prst="rect">
            <a:avLst/>
          </a:prstGeom>
        </p:spPr>
        <p:txBody>
          <a:bodyPr/>
          <a:lstStyle>
            <a:lvl1pPr>
              <a:defRPr/>
            </a:lvl1pPr>
          </a:lstStyle>
          <a:p>
            <a:pPr>
              <a:defRPr/>
            </a:pPr>
            <a:fld id="{4365BCD3-78E6-4D06-AE6A-CA2B2C439CAE}" type="slidenum">
              <a:rPr lang="en-US"/>
              <a:pPr>
                <a:defRPr/>
              </a:pPr>
              <a:t>‹#›</a:t>
            </a:fld>
            <a:endParaRPr lang="en-US" dirty="0"/>
          </a:p>
        </p:txBody>
      </p:sp>
      <p:sp>
        <p:nvSpPr>
          <p:cNvPr id="5" name="Footer Placeholder 2"/>
          <p:cNvSpPr>
            <a:spLocks noGrp="1"/>
          </p:cNvSpPr>
          <p:nvPr>
            <p:ph type="ftr" sz="quarter" idx="21"/>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2862198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white Image Small title">
    <p:spTree>
      <p:nvGrpSpPr>
        <p:cNvPr id="1" name=""/>
        <p:cNvGrpSpPr/>
        <p:nvPr/>
      </p:nvGrpSpPr>
      <p:grpSpPr>
        <a:xfrm>
          <a:off x="0" y="0"/>
          <a:ext cx="0" cy="0"/>
          <a:chOff x="0" y="0"/>
          <a:chExt cx="0" cy="0"/>
        </a:xfrm>
      </p:grpSpPr>
      <p:sp>
        <p:nvSpPr>
          <p:cNvPr id="8" name="Title 7"/>
          <p:cNvSpPr>
            <a:spLocks noGrp="1"/>
          </p:cNvSpPr>
          <p:nvPr>
            <p:ph type="title"/>
          </p:nvPr>
        </p:nvSpPr>
        <p:spPr>
          <a:xfrm>
            <a:off x="320676" y="262227"/>
            <a:ext cx="7315200" cy="1046682"/>
          </a:xfrm>
        </p:spPr>
        <p:txBody>
          <a:bodyPr/>
          <a:lstStyle>
            <a:lvl1pPr>
              <a:lnSpc>
                <a:spcPct val="95000"/>
              </a:lnSpc>
              <a:defRPr sz="1905" b="0" i="0">
                <a:solidFill>
                  <a:schemeClr val="tx1"/>
                </a:solidFill>
                <a:latin typeface="Arial Regular" charset="0"/>
                <a:cs typeface="Arial Regular" charset="0"/>
              </a:defRPr>
            </a:lvl1pPr>
          </a:lstStyle>
          <a:p>
            <a:r>
              <a:rPr lang="en-US"/>
              <a:t>Click to edit Master title style</a:t>
            </a:r>
            <a:endParaRPr lang="en-US" dirty="0"/>
          </a:p>
        </p:txBody>
      </p:sp>
      <p:sp>
        <p:nvSpPr>
          <p:cNvPr id="6" name="Picture Placeholder 5"/>
          <p:cNvSpPr>
            <a:spLocks noGrp="1"/>
          </p:cNvSpPr>
          <p:nvPr>
            <p:ph type="pic" sz="quarter" idx="19"/>
          </p:nvPr>
        </p:nvSpPr>
        <p:spPr>
          <a:xfrm>
            <a:off x="320676" y="2219101"/>
            <a:ext cx="8499474" cy="3572099"/>
          </a:xfrm>
        </p:spPr>
        <p:txBody>
          <a:bodyPr rtlCol="0" anchor="ctr">
            <a:noAutofit/>
          </a:bodyPr>
          <a:lstStyle>
            <a:lvl1pPr algn="ctr">
              <a:defRPr/>
            </a:lvl1pPr>
          </a:lstStyle>
          <a:p>
            <a:pPr lvl="0"/>
            <a:endParaRPr lang="en-US" noProof="0"/>
          </a:p>
        </p:txBody>
      </p:sp>
      <p:sp>
        <p:nvSpPr>
          <p:cNvPr id="4" name="Slide Number Placeholder 4"/>
          <p:cNvSpPr>
            <a:spLocks noGrp="1"/>
          </p:cNvSpPr>
          <p:nvPr>
            <p:ph type="sldNum" sz="quarter" idx="20"/>
          </p:nvPr>
        </p:nvSpPr>
        <p:spPr>
          <a:xfrm>
            <a:off x="8523288" y="6435725"/>
            <a:ext cx="296862" cy="254000"/>
          </a:xfrm>
          <a:prstGeom prst="rect">
            <a:avLst/>
          </a:prstGeom>
        </p:spPr>
        <p:txBody>
          <a:bodyPr/>
          <a:lstStyle>
            <a:lvl1pPr>
              <a:defRPr/>
            </a:lvl1pPr>
          </a:lstStyle>
          <a:p>
            <a:pPr>
              <a:defRPr/>
            </a:pPr>
            <a:fld id="{2A605A2C-D45A-4D4D-9CEB-3E1166CFD594}" type="slidenum">
              <a:rPr lang="en-US"/>
              <a:pPr>
                <a:defRPr/>
              </a:pPr>
              <a:t>‹#›</a:t>
            </a:fld>
            <a:endParaRPr lang="en-US" dirty="0"/>
          </a:p>
        </p:txBody>
      </p:sp>
      <p:sp>
        <p:nvSpPr>
          <p:cNvPr id="5" name="Footer Placeholder 2"/>
          <p:cNvSpPr>
            <a:spLocks noGrp="1"/>
          </p:cNvSpPr>
          <p:nvPr>
            <p:ph type="ftr" sz="quarter" idx="21"/>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2366075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black Image Small title">
    <p:spTree>
      <p:nvGrpSpPr>
        <p:cNvPr id="1" name=""/>
        <p:cNvGrpSpPr/>
        <p:nvPr/>
      </p:nvGrpSpPr>
      <p:grpSpPr>
        <a:xfrm>
          <a:off x="0" y="0"/>
          <a:ext cx="0" cy="0"/>
          <a:chOff x="0" y="0"/>
          <a:chExt cx="0" cy="0"/>
        </a:xfrm>
      </p:grpSpPr>
      <p:sp>
        <p:nvSpPr>
          <p:cNvPr id="4" name="Rectangle 3"/>
          <p:cNvSpPr/>
          <p:nvPr userDrawn="1"/>
        </p:nvSpPr>
        <p:spPr>
          <a:xfrm>
            <a:off x="0" y="6018213"/>
            <a:ext cx="2381250" cy="8397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a:defRPr/>
            </a:pPr>
            <a:endParaRPr lang="en-US" sz="2286">
              <a:solidFill>
                <a:schemeClr val="tx1"/>
              </a:solidFill>
            </a:endParaRPr>
          </a:p>
        </p:txBody>
      </p:sp>
      <p:pic>
        <p:nvPicPr>
          <p:cNvPr id="5" name="Picture 1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3038" y="5980113"/>
            <a:ext cx="1976437" cy="712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Title 7"/>
          <p:cNvSpPr>
            <a:spLocks noGrp="1"/>
          </p:cNvSpPr>
          <p:nvPr>
            <p:ph type="title"/>
          </p:nvPr>
        </p:nvSpPr>
        <p:spPr>
          <a:xfrm>
            <a:off x="320676" y="262227"/>
            <a:ext cx="7315200" cy="1098520"/>
          </a:xfrm>
        </p:spPr>
        <p:txBody>
          <a:bodyPr/>
          <a:lstStyle>
            <a:lvl1pPr>
              <a:lnSpc>
                <a:spcPct val="90000"/>
              </a:lnSpc>
              <a:defRPr sz="1905" b="0" i="0">
                <a:solidFill>
                  <a:schemeClr val="tx1"/>
                </a:solidFill>
                <a:latin typeface="Arial Regular" charset="0"/>
                <a:cs typeface="Arial Regular" charset="0"/>
              </a:defRPr>
            </a:lvl1pPr>
          </a:lstStyle>
          <a:p>
            <a:r>
              <a:rPr lang="en-US"/>
              <a:t>Click to edit Master title style</a:t>
            </a:r>
            <a:endParaRPr lang="en-US" dirty="0"/>
          </a:p>
        </p:txBody>
      </p:sp>
      <p:sp>
        <p:nvSpPr>
          <p:cNvPr id="6" name="Picture Placeholder 5"/>
          <p:cNvSpPr>
            <a:spLocks noGrp="1"/>
          </p:cNvSpPr>
          <p:nvPr>
            <p:ph type="pic" sz="quarter" idx="19"/>
          </p:nvPr>
        </p:nvSpPr>
        <p:spPr>
          <a:xfrm>
            <a:off x="320676" y="2219101"/>
            <a:ext cx="8499474" cy="3572099"/>
          </a:xfrm>
        </p:spPr>
        <p:txBody>
          <a:bodyPr rtlCol="0" anchor="ctr">
            <a:noAutofit/>
          </a:bodyPr>
          <a:lstStyle>
            <a:lvl1pPr algn="ctr">
              <a:defRPr/>
            </a:lvl1pPr>
          </a:lstStyle>
          <a:p>
            <a:pPr lvl="0"/>
            <a:endParaRPr lang="en-US" noProof="0"/>
          </a:p>
        </p:txBody>
      </p:sp>
      <p:sp>
        <p:nvSpPr>
          <p:cNvPr id="7" name="Slide Number Placeholder 4"/>
          <p:cNvSpPr>
            <a:spLocks noGrp="1"/>
          </p:cNvSpPr>
          <p:nvPr>
            <p:ph type="sldNum" sz="quarter" idx="20"/>
          </p:nvPr>
        </p:nvSpPr>
        <p:spPr>
          <a:xfrm>
            <a:off x="8523288" y="6435725"/>
            <a:ext cx="296862" cy="254000"/>
          </a:xfrm>
          <a:prstGeom prst="rect">
            <a:avLst/>
          </a:prstGeom>
        </p:spPr>
        <p:txBody>
          <a:bodyPr/>
          <a:lstStyle>
            <a:lvl1pPr>
              <a:defRPr>
                <a:solidFill>
                  <a:srgbClr val="FFFFFF"/>
                </a:solidFill>
              </a:defRPr>
            </a:lvl1pPr>
          </a:lstStyle>
          <a:p>
            <a:pPr>
              <a:defRPr/>
            </a:pPr>
            <a:fld id="{5F66D7F5-ADE8-440F-8996-136607348522}" type="slidenum">
              <a:rPr lang="en-US"/>
              <a:pPr>
                <a:defRPr/>
              </a:pPr>
              <a:t>‹#›</a:t>
            </a:fld>
            <a:endParaRPr lang="en-US" dirty="0"/>
          </a:p>
        </p:txBody>
      </p:sp>
      <p:sp>
        <p:nvSpPr>
          <p:cNvPr id="9" name="Footer Placeholder 2"/>
          <p:cNvSpPr>
            <a:spLocks noGrp="1"/>
          </p:cNvSpPr>
          <p:nvPr>
            <p:ph type="ftr" sz="quarter" idx="21"/>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3506212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2 columns">
    <p:spTree>
      <p:nvGrpSpPr>
        <p:cNvPr id="1" name=""/>
        <p:cNvGrpSpPr/>
        <p:nvPr/>
      </p:nvGrpSpPr>
      <p:grpSpPr>
        <a:xfrm>
          <a:off x="0" y="0"/>
          <a:ext cx="0" cy="0"/>
          <a:chOff x="0" y="0"/>
          <a:chExt cx="0" cy="0"/>
        </a:xfrm>
      </p:grpSpPr>
      <p:sp>
        <p:nvSpPr>
          <p:cNvPr id="2" name="Title 1"/>
          <p:cNvSpPr>
            <a:spLocks noGrp="1"/>
          </p:cNvSpPr>
          <p:nvPr>
            <p:ph type="title"/>
          </p:nvPr>
        </p:nvSpPr>
        <p:spPr>
          <a:xfrm>
            <a:off x="317353" y="217145"/>
            <a:ext cx="8490098" cy="792575"/>
          </a:xfrm>
        </p:spPr>
        <p:txBody>
          <a:bodyPr/>
          <a:lstStyle/>
          <a:p>
            <a:r>
              <a:rPr lang="en-US" dirty="0"/>
              <a:t>Click to edit Master title style</a:t>
            </a:r>
          </a:p>
        </p:txBody>
      </p:sp>
      <p:sp>
        <p:nvSpPr>
          <p:cNvPr id="6" name="Content Placeholder 5"/>
          <p:cNvSpPr>
            <a:spLocks noGrp="1"/>
          </p:cNvSpPr>
          <p:nvPr>
            <p:ph sz="quarter" idx="12"/>
          </p:nvPr>
        </p:nvSpPr>
        <p:spPr>
          <a:xfrm>
            <a:off x="317351" y="1533595"/>
            <a:ext cx="4011152" cy="4257607"/>
          </a:xfrm>
        </p:spPr>
        <p:txBody>
          <a:bodyPr/>
          <a:lstStyle>
            <a:lvl1pPr>
              <a:defRPr b="0" i="0">
                <a:latin typeface="Arial Regular" charset="0"/>
                <a:cs typeface="Arial Regular" charset="0"/>
              </a:defRPr>
            </a:lvl1pPr>
            <a:lvl2pPr>
              <a:defRPr b="0" i="0">
                <a:latin typeface="Arial Regular" charset="0"/>
                <a:cs typeface="Arial Regular" charset="0"/>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p:cNvSpPr>
            <a:spLocks noGrp="1"/>
          </p:cNvSpPr>
          <p:nvPr>
            <p:ph sz="quarter" idx="13"/>
          </p:nvPr>
        </p:nvSpPr>
        <p:spPr>
          <a:xfrm>
            <a:off x="4796298" y="1533595"/>
            <a:ext cx="4011152" cy="4257607"/>
          </a:xfrm>
        </p:spPr>
        <p:txBody>
          <a:bodyPr/>
          <a:lstStyle>
            <a:lvl1pPr>
              <a:defRPr b="0" i="0">
                <a:latin typeface="Arial Regular" charset="0"/>
                <a:cs typeface="Arial Regular" charset="0"/>
              </a:defRPr>
            </a:lvl1pPr>
            <a:lvl2pPr>
              <a:defRPr b="0" i="0">
                <a:latin typeface="Arial Regular" charset="0"/>
                <a:cs typeface="Arial Regular" charset="0"/>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9"/>
          <p:cNvSpPr>
            <a:spLocks noGrp="1"/>
          </p:cNvSpPr>
          <p:nvPr>
            <p:ph type="body" sz="quarter" idx="14"/>
          </p:nvPr>
        </p:nvSpPr>
        <p:spPr>
          <a:xfrm>
            <a:off x="314325" y="747521"/>
            <a:ext cx="8493126" cy="440834"/>
          </a:xfrm>
        </p:spPr>
        <p:txBody>
          <a:bodyPr/>
          <a:lstStyle>
            <a:lvl1pPr>
              <a:defRPr sz="1810" b="0">
                <a:solidFill>
                  <a:schemeClr val="tx1"/>
                </a:solidFill>
              </a:defRPr>
            </a:lvl1pPr>
          </a:lstStyle>
          <a:p>
            <a:pPr lvl="0"/>
            <a:r>
              <a:rPr lang="en-US"/>
              <a:t>Click to edit Master text styles</a:t>
            </a:r>
          </a:p>
        </p:txBody>
      </p:sp>
      <p:sp>
        <p:nvSpPr>
          <p:cNvPr id="9" name="Slide Number Placeholder 3"/>
          <p:cNvSpPr>
            <a:spLocks noGrp="1"/>
          </p:cNvSpPr>
          <p:nvPr>
            <p:ph type="sldNum" sz="quarter" idx="15"/>
          </p:nvPr>
        </p:nvSpPr>
        <p:spPr>
          <a:xfrm>
            <a:off x="8523288" y="6435725"/>
            <a:ext cx="296862" cy="254000"/>
          </a:xfrm>
          <a:prstGeom prst="rect">
            <a:avLst/>
          </a:prstGeom>
        </p:spPr>
        <p:txBody>
          <a:bodyPr/>
          <a:lstStyle>
            <a:lvl1pPr>
              <a:defRPr/>
            </a:lvl1pPr>
          </a:lstStyle>
          <a:p>
            <a:pPr>
              <a:defRPr/>
            </a:pPr>
            <a:fld id="{CFEC862D-08E8-44FD-B2C0-69EA00034CB7}" type="slidenum">
              <a:rPr lang="en-US"/>
              <a:pPr>
                <a:defRPr/>
              </a:pPr>
              <a:t>‹#›</a:t>
            </a:fld>
            <a:endParaRPr lang="en-US" dirty="0"/>
          </a:p>
        </p:txBody>
      </p:sp>
      <p:sp>
        <p:nvSpPr>
          <p:cNvPr id="10" name="Footer Placeholder 2"/>
          <p:cNvSpPr>
            <a:spLocks noGrp="1"/>
          </p:cNvSpPr>
          <p:nvPr>
            <p:ph type="ftr" sz="quarter" idx="16"/>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2759742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2 columns wDisclaimer">
    <p:spTree>
      <p:nvGrpSpPr>
        <p:cNvPr id="1" name=""/>
        <p:cNvGrpSpPr/>
        <p:nvPr/>
      </p:nvGrpSpPr>
      <p:grpSpPr>
        <a:xfrm>
          <a:off x="0" y="0"/>
          <a:ext cx="0" cy="0"/>
          <a:chOff x="0" y="0"/>
          <a:chExt cx="0" cy="0"/>
        </a:xfrm>
      </p:grpSpPr>
      <p:sp>
        <p:nvSpPr>
          <p:cNvPr id="2" name="Title 1"/>
          <p:cNvSpPr>
            <a:spLocks noGrp="1"/>
          </p:cNvSpPr>
          <p:nvPr>
            <p:ph type="title"/>
          </p:nvPr>
        </p:nvSpPr>
        <p:spPr>
          <a:xfrm>
            <a:off x="317353" y="217145"/>
            <a:ext cx="8497986" cy="792575"/>
          </a:xfrm>
        </p:spPr>
        <p:txBody>
          <a:bodyPr/>
          <a:lstStyle/>
          <a:p>
            <a:r>
              <a:rPr lang="en-US" dirty="0"/>
              <a:t>Click to edit Master title style</a:t>
            </a:r>
          </a:p>
        </p:txBody>
      </p:sp>
      <p:sp>
        <p:nvSpPr>
          <p:cNvPr id="6" name="Content Placeholder 5"/>
          <p:cNvSpPr>
            <a:spLocks noGrp="1"/>
          </p:cNvSpPr>
          <p:nvPr>
            <p:ph sz="quarter" idx="12"/>
          </p:nvPr>
        </p:nvSpPr>
        <p:spPr>
          <a:xfrm>
            <a:off x="317351" y="1144743"/>
            <a:ext cx="8490099" cy="855797"/>
          </a:xfrm>
        </p:spPr>
        <p:txBody>
          <a:bodyPr/>
          <a:lstStyle>
            <a:lvl1pPr>
              <a:defRPr sz="1333" b="0" i="0">
                <a:solidFill>
                  <a:schemeClr val="tx1"/>
                </a:solidFill>
                <a:latin typeface="Arial Regular" charset="0"/>
                <a:cs typeface="Arial Regular" charset="0"/>
              </a:defRPr>
            </a:lvl1pPr>
            <a:lvl2pPr>
              <a:defRPr>
                <a:latin typeface="Akkurat Pro"/>
                <a:cs typeface="Akkurat Pro"/>
              </a:defRPr>
            </a:lvl2pPr>
          </a:lstStyle>
          <a:p>
            <a:pPr lvl="0"/>
            <a:r>
              <a:rPr lang="en-US" dirty="0"/>
              <a:t>Click to edit Master text styles</a:t>
            </a:r>
          </a:p>
        </p:txBody>
      </p:sp>
      <p:sp>
        <p:nvSpPr>
          <p:cNvPr id="8" name="Picture Placeholder 7"/>
          <p:cNvSpPr>
            <a:spLocks noGrp="1"/>
          </p:cNvSpPr>
          <p:nvPr>
            <p:ph type="pic" sz="quarter" idx="14"/>
          </p:nvPr>
        </p:nvSpPr>
        <p:spPr>
          <a:xfrm>
            <a:off x="317500" y="2281526"/>
            <a:ext cx="4011613" cy="2935710"/>
          </a:xfrm>
        </p:spPr>
        <p:txBody>
          <a:bodyPr rtlCol="0" anchor="ctr">
            <a:noAutofit/>
          </a:bodyPr>
          <a:lstStyle>
            <a:lvl1pPr algn="ctr">
              <a:defRPr/>
            </a:lvl1pPr>
          </a:lstStyle>
          <a:p>
            <a:pPr lvl="0"/>
            <a:endParaRPr lang="en-US" noProof="0" dirty="0"/>
          </a:p>
        </p:txBody>
      </p:sp>
      <p:sp>
        <p:nvSpPr>
          <p:cNvPr id="10" name="Text Placeholder 9"/>
          <p:cNvSpPr>
            <a:spLocks noGrp="1"/>
          </p:cNvSpPr>
          <p:nvPr>
            <p:ph type="body" sz="quarter" idx="15"/>
          </p:nvPr>
        </p:nvSpPr>
        <p:spPr>
          <a:xfrm>
            <a:off x="320675" y="2000538"/>
            <a:ext cx="4008438" cy="280988"/>
          </a:xfrm>
        </p:spPr>
        <p:txBody>
          <a:bodyPr/>
          <a:lstStyle>
            <a:lvl1pPr algn="ctr">
              <a:defRPr sz="952">
                <a:solidFill>
                  <a:srgbClr val="000000"/>
                </a:solidFill>
              </a:defRPr>
            </a:lvl1pPr>
          </a:lstStyle>
          <a:p>
            <a:pPr lvl="0"/>
            <a:r>
              <a:rPr lang="en-US" dirty="0"/>
              <a:t>Click to edit Master text styles</a:t>
            </a:r>
          </a:p>
        </p:txBody>
      </p:sp>
      <p:sp>
        <p:nvSpPr>
          <p:cNvPr id="11" name="Picture Placeholder 7"/>
          <p:cNvSpPr>
            <a:spLocks noGrp="1"/>
          </p:cNvSpPr>
          <p:nvPr>
            <p:ph type="pic" sz="quarter" idx="16"/>
          </p:nvPr>
        </p:nvSpPr>
        <p:spPr>
          <a:xfrm>
            <a:off x="4803726" y="2281526"/>
            <a:ext cx="4011613" cy="2935710"/>
          </a:xfrm>
        </p:spPr>
        <p:txBody>
          <a:bodyPr rtlCol="0" anchor="ctr">
            <a:noAutofit/>
          </a:bodyPr>
          <a:lstStyle>
            <a:lvl1pPr algn="ctr">
              <a:defRPr/>
            </a:lvl1pPr>
          </a:lstStyle>
          <a:p>
            <a:pPr lvl="0"/>
            <a:endParaRPr lang="en-US" noProof="0"/>
          </a:p>
        </p:txBody>
      </p:sp>
      <p:sp>
        <p:nvSpPr>
          <p:cNvPr id="12" name="Text Placeholder 9"/>
          <p:cNvSpPr>
            <a:spLocks noGrp="1"/>
          </p:cNvSpPr>
          <p:nvPr>
            <p:ph type="body" sz="quarter" idx="17"/>
          </p:nvPr>
        </p:nvSpPr>
        <p:spPr>
          <a:xfrm>
            <a:off x="4806900" y="2000538"/>
            <a:ext cx="4008438" cy="280988"/>
          </a:xfrm>
        </p:spPr>
        <p:txBody>
          <a:bodyPr/>
          <a:lstStyle>
            <a:lvl1pPr algn="ctr">
              <a:defRPr sz="952">
                <a:solidFill>
                  <a:srgbClr val="000000"/>
                </a:solidFill>
              </a:defRPr>
            </a:lvl1pPr>
          </a:lstStyle>
          <a:p>
            <a:pPr lvl="0"/>
            <a:r>
              <a:rPr lang="en-US" dirty="0"/>
              <a:t>Click to edit Master text styles</a:t>
            </a:r>
          </a:p>
        </p:txBody>
      </p:sp>
      <p:sp>
        <p:nvSpPr>
          <p:cNvPr id="14" name="Text Placeholder 13"/>
          <p:cNvSpPr>
            <a:spLocks noGrp="1"/>
          </p:cNvSpPr>
          <p:nvPr>
            <p:ph type="body" sz="quarter" idx="18"/>
          </p:nvPr>
        </p:nvSpPr>
        <p:spPr>
          <a:xfrm>
            <a:off x="320676" y="5403972"/>
            <a:ext cx="8500220" cy="586011"/>
          </a:xfrm>
        </p:spPr>
        <p:txBody>
          <a:bodyPr anchor="b"/>
          <a:lstStyle>
            <a:lvl1pPr>
              <a:defRPr sz="905" b="0" i="0">
                <a:solidFill>
                  <a:schemeClr val="tx1"/>
                </a:solidFill>
                <a:latin typeface="Arial Narrow"/>
                <a:cs typeface="Arial Narrow"/>
              </a:defRPr>
            </a:lvl1pPr>
            <a:lvl2pPr>
              <a:defRPr sz="905" b="0" i="0">
                <a:solidFill>
                  <a:schemeClr val="tx1"/>
                </a:solidFill>
                <a:latin typeface="Arial Narrow"/>
                <a:cs typeface="Arial Narrow"/>
              </a:defRPr>
            </a:lvl2pPr>
            <a:lvl3pPr>
              <a:defRPr sz="905" b="0" i="0">
                <a:solidFill>
                  <a:schemeClr val="tx1"/>
                </a:solidFill>
                <a:latin typeface="Arial Narrow"/>
                <a:cs typeface="Arial Narrow"/>
              </a:defRPr>
            </a:lvl3pPr>
            <a:lvl4pPr>
              <a:defRPr sz="762">
                <a:solidFill>
                  <a:srgbClr val="7F7F7F"/>
                </a:solidFill>
              </a:defRPr>
            </a:lvl4pPr>
            <a:lvl5pPr>
              <a:defRPr sz="762">
                <a:solidFill>
                  <a:srgbClr val="7F7F7F"/>
                </a:solidFill>
              </a:defRPr>
            </a:lvl5pPr>
          </a:lstStyle>
          <a:p>
            <a:pPr lvl="0"/>
            <a:r>
              <a:rPr lang="en-US" dirty="0"/>
              <a:t>Click to edit Master text styles</a:t>
            </a:r>
          </a:p>
          <a:p>
            <a:pPr lvl="1"/>
            <a:r>
              <a:rPr lang="en-US" dirty="0"/>
              <a:t>Second level</a:t>
            </a:r>
          </a:p>
          <a:p>
            <a:pPr lvl="2"/>
            <a:r>
              <a:rPr lang="en-US" dirty="0"/>
              <a:t>Third level</a:t>
            </a:r>
          </a:p>
        </p:txBody>
      </p:sp>
      <p:sp>
        <p:nvSpPr>
          <p:cNvPr id="9" name="Slide Number Placeholder 3"/>
          <p:cNvSpPr>
            <a:spLocks noGrp="1"/>
          </p:cNvSpPr>
          <p:nvPr>
            <p:ph type="sldNum" sz="quarter" idx="19"/>
          </p:nvPr>
        </p:nvSpPr>
        <p:spPr>
          <a:xfrm>
            <a:off x="8523288" y="6435725"/>
            <a:ext cx="296862" cy="254000"/>
          </a:xfrm>
          <a:prstGeom prst="rect">
            <a:avLst/>
          </a:prstGeom>
        </p:spPr>
        <p:txBody>
          <a:bodyPr/>
          <a:lstStyle>
            <a:lvl1pPr>
              <a:defRPr/>
            </a:lvl1pPr>
          </a:lstStyle>
          <a:p>
            <a:pPr>
              <a:defRPr/>
            </a:pPr>
            <a:fld id="{056746D5-834A-4A1C-B30F-E9B37FE98218}" type="slidenum">
              <a:rPr lang="en-US"/>
              <a:pPr>
                <a:defRPr/>
              </a:pPr>
              <a:t>‹#›</a:t>
            </a:fld>
            <a:endParaRPr lang="en-US" dirty="0"/>
          </a:p>
        </p:txBody>
      </p:sp>
      <p:sp>
        <p:nvSpPr>
          <p:cNvPr id="13" name="Footer Placeholder 2"/>
          <p:cNvSpPr>
            <a:spLocks noGrp="1"/>
          </p:cNvSpPr>
          <p:nvPr>
            <p:ph type="ftr" sz="quarter" idx="20"/>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14926850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6" name="Content Placeholder 5"/>
          <p:cNvSpPr>
            <a:spLocks noGrp="1"/>
          </p:cNvSpPr>
          <p:nvPr>
            <p:ph sz="quarter" idx="12"/>
          </p:nvPr>
        </p:nvSpPr>
        <p:spPr>
          <a:xfrm>
            <a:off x="317352" y="440930"/>
            <a:ext cx="8503543" cy="4727418"/>
          </a:xfrm>
        </p:spPr>
        <p:txBody>
          <a:bodyPr/>
          <a:lstStyle>
            <a:lvl1pPr>
              <a:defRPr sz="905" b="0" i="0">
                <a:latin typeface="Arial Narrow"/>
                <a:cs typeface="Arial Narrow"/>
              </a:defRPr>
            </a:lvl1pPr>
            <a:lvl2pPr marL="0" marR="0" indent="0" algn="l" defTabSz="435437" rtl="0" eaLnBrk="1" fontAlgn="auto" latinLnBrk="0" hangingPunct="1">
              <a:lnSpc>
                <a:spcPct val="100000"/>
              </a:lnSpc>
              <a:spcBef>
                <a:spcPts val="476"/>
              </a:spcBef>
              <a:spcAft>
                <a:spcPts val="0"/>
              </a:spcAft>
              <a:buClrTx/>
              <a:buSzTx/>
              <a:buFont typeface="Arial"/>
              <a:buNone/>
              <a:tabLst/>
              <a:defRPr sz="905" b="0" i="0">
                <a:latin typeface="Arial Narrow"/>
                <a:cs typeface="Arial Narrow"/>
              </a:defRPr>
            </a:lvl2pPr>
            <a:lvl3pPr>
              <a:defRPr sz="905">
                <a:latin typeface="Arial Narrow"/>
                <a:cs typeface="Arial Narrow"/>
              </a:defRPr>
            </a:lvl3pPr>
            <a:lvl4pPr>
              <a:defRPr sz="905">
                <a:latin typeface="Arial Narrow"/>
                <a:cs typeface="Arial Narrow"/>
              </a:defRPr>
            </a:lvl4pPr>
            <a:lvl5pPr>
              <a:defRPr sz="905">
                <a:latin typeface="Arial Narrow"/>
                <a:cs typeface="Arial Narrow"/>
              </a:defRPr>
            </a:lvl5pPr>
          </a:lstStyle>
          <a:p>
            <a:pPr lvl="0"/>
            <a:r>
              <a:rPr lang="en-US" dirty="0"/>
              <a:t>Click to edit Master text styles</a:t>
            </a:r>
          </a:p>
          <a:p>
            <a:pPr lvl="1"/>
            <a:r>
              <a:rPr lang="en-US" dirty="0"/>
              <a:t>Second level. Level 2 Body text can be Regular or Bold. Level 2 Body text can be Regular or Bold. </a:t>
            </a:r>
          </a:p>
          <a:p>
            <a:pPr lvl="2"/>
            <a:r>
              <a:rPr lang="en-US" dirty="0"/>
              <a:t>Third level</a:t>
            </a:r>
          </a:p>
          <a:p>
            <a:pPr lvl="3"/>
            <a:r>
              <a:rPr lang="en-US" dirty="0"/>
              <a:t>Fourth level</a:t>
            </a:r>
          </a:p>
          <a:p>
            <a:pPr lvl="4"/>
            <a:r>
              <a:rPr lang="en-US" dirty="0"/>
              <a:t>Fifth level</a:t>
            </a:r>
          </a:p>
        </p:txBody>
      </p:sp>
      <p:sp>
        <p:nvSpPr>
          <p:cNvPr id="3" name="Slide Number Placeholder 3"/>
          <p:cNvSpPr>
            <a:spLocks noGrp="1"/>
          </p:cNvSpPr>
          <p:nvPr>
            <p:ph type="sldNum" sz="quarter" idx="13"/>
          </p:nvPr>
        </p:nvSpPr>
        <p:spPr>
          <a:xfrm>
            <a:off x="8523288" y="6435725"/>
            <a:ext cx="296862" cy="254000"/>
          </a:xfrm>
          <a:prstGeom prst="rect">
            <a:avLst/>
          </a:prstGeom>
        </p:spPr>
        <p:txBody>
          <a:bodyPr/>
          <a:lstStyle>
            <a:lvl1pPr>
              <a:defRPr/>
            </a:lvl1pPr>
          </a:lstStyle>
          <a:p>
            <a:pPr>
              <a:defRPr/>
            </a:pPr>
            <a:fld id="{BCCC8F80-B9E0-42BE-83A1-EA98F3268CC0}" type="slidenum">
              <a:rPr lang="en-US"/>
              <a:pPr>
                <a:defRPr/>
              </a:pPr>
              <a:t>‹#›</a:t>
            </a:fld>
            <a:endParaRPr lang="en-US" dirty="0"/>
          </a:p>
        </p:txBody>
      </p:sp>
      <p:sp>
        <p:nvSpPr>
          <p:cNvPr id="4" name="Footer Placeholder 2"/>
          <p:cNvSpPr>
            <a:spLocks noGrp="1"/>
          </p:cNvSpPr>
          <p:nvPr>
            <p:ph type="ftr" sz="quarter" idx="14"/>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4269610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17352" y="217145"/>
            <a:ext cx="8503543" cy="792575"/>
          </a:xfrm>
        </p:spPr>
        <p:txBody>
          <a:bodyPr/>
          <a:lstStyle/>
          <a:p>
            <a:r>
              <a:rPr lang="en-US" dirty="0"/>
              <a:t>Click to edit Master title style</a:t>
            </a:r>
          </a:p>
        </p:txBody>
      </p:sp>
      <p:sp>
        <p:nvSpPr>
          <p:cNvPr id="3" name="Slide Number Placeholder 3"/>
          <p:cNvSpPr>
            <a:spLocks noGrp="1"/>
          </p:cNvSpPr>
          <p:nvPr>
            <p:ph type="sldNum" sz="quarter" idx="10"/>
          </p:nvPr>
        </p:nvSpPr>
        <p:spPr>
          <a:xfrm>
            <a:off x="8523288" y="6435725"/>
            <a:ext cx="296862" cy="254000"/>
          </a:xfrm>
          <a:prstGeom prst="rect">
            <a:avLst/>
          </a:prstGeom>
        </p:spPr>
        <p:txBody>
          <a:bodyPr/>
          <a:lstStyle>
            <a:lvl1pPr>
              <a:defRPr/>
            </a:lvl1pPr>
          </a:lstStyle>
          <a:p>
            <a:pPr>
              <a:defRPr/>
            </a:pPr>
            <a:fld id="{7F6055C3-236F-4D20-919B-D12369753082}" type="slidenum">
              <a:rPr lang="en-US"/>
              <a:pPr>
                <a:defRPr/>
              </a:pPr>
              <a:t>‹#›</a:t>
            </a:fld>
            <a:endParaRPr lang="en-US" dirty="0"/>
          </a:p>
        </p:txBody>
      </p:sp>
      <p:sp>
        <p:nvSpPr>
          <p:cNvPr id="4" name="Footer Placeholder 2"/>
          <p:cNvSpPr>
            <a:spLocks noGrp="1"/>
          </p:cNvSpPr>
          <p:nvPr>
            <p:ph type="ftr" sz="quarter" idx="11"/>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868740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uthor info">
    <p:spTree>
      <p:nvGrpSpPr>
        <p:cNvPr id="1" name=""/>
        <p:cNvGrpSpPr/>
        <p:nvPr/>
      </p:nvGrpSpPr>
      <p:grpSpPr>
        <a:xfrm>
          <a:off x="0" y="0"/>
          <a:ext cx="0" cy="0"/>
          <a:chOff x="0" y="0"/>
          <a:chExt cx="0" cy="0"/>
        </a:xfrm>
      </p:grpSpPr>
      <p:sp>
        <p:nvSpPr>
          <p:cNvPr id="2" name="Title 1"/>
          <p:cNvSpPr>
            <a:spLocks noGrp="1"/>
          </p:cNvSpPr>
          <p:nvPr>
            <p:ph type="title"/>
          </p:nvPr>
        </p:nvSpPr>
        <p:spPr>
          <a:xfrm>
            <a:off x="317353" y="217145"/>
            <a:ext cx="8503542" cy="792575"/>
          </a:xfrm>
        </p:spPr>
        <p:txBody>
          <a:bodyPr/>
          <a:lstStyle/>
          <a:p>
            <a:r>
              <a:rPr lang="en-US" dirty="0"/>
              <a:t>Click to edit Master title style</a:t>
            </a:r>
          </a:p>
        </p:txBody>
      </p:sp>
      <p:sp>
        <p:nvSpPr>
          <p:cNvPr id="5" name="Content Placeholder 5"/>
          <p:cNvSpPr>
            <a:spLocks noGrp="1"/>
          </p:cNvSpPr>
          <p:nvPr>
            <p:ph sz="quarter" idx="13"/>
          </p:nvPr>
        </p:nvSpPr>
        <p:spPr>
          <a:xfrm>
            <a:off x="320675" y="1126435"/>
            <a:ext cx="8500220" cy="4677472"/>
          </a:xfrm>
        </p:spPr>
        <p:txBody>
          <a:bodyPr/>
          <a:lstStyle>
            <a:lvl1pPr>
              <a:defRPr sz="1905" b="0" i="0" baseline="0">
                <a:latin typeface="Arial Regular" charset="0"/>
                <a:cs typeface="Arial Regular" charset="0"/>
              </a:defRPr>
            </a:lvl1pPr>
            <a:lvl2pPr marL="0" indent="0">
              <a:buFont typeface="Arial"/>
              <a:buNone/>
              <a:defRPr sz="1905"/>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4"/>
          </p:nvPr>
        </p:nvSpPr>
        <p:spPr>
          <a:xfrm>
            <a:off x="8523288" y="6435725"/>
            <a:ext cx="296862" cy="254000"/>
          </a:xfrm>
          <a:prstGeom prst="rect">
            <a:avLst/>
          </a:prstGeom>
        </p:spPr>
        <p:txBody>
          <a:bodyPr/>
          <a:lstStyle>
            <a:lvl1pPr>
              <a:defRPr/>
            </a:lvl1pPr>
          </a:lstStyle>
          <a:p>
            <a:pPr>
              <a:defRPr/>
            </a:pPr>
            <a:fld id="{FBC318EB-26B0-4ED3-B47E-A531713BBA87}" type="slidenum">
              <a:rPr lang="en-US"/>
              <a:pPr>
                <a:defRPr/>
              </a:pPr>
              <a:t>‹#›</a:t>
            </a:fld>
            <a:endParaRPr lang="en-US" dirty="0"/>
          </a:p>
        </p:txBody>
      </p:sp>
      <p:sp>
        <p:nvSpPr>
          <p:cNvPr id="6" name="Footer Placeholder 2"/>
          <p:cNvSpPr>
            <a:spLocks noGrp="1"/>
          </p:cNvSpPr>
          <p:nvPr>
            <p:ph type="ftr" sz="quarter" idx="15"/>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31433375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15528" y="1233489"/>
            <a:ext cx="8491924" cy="4686301"/>
          </a:xfrm>
          <a:ln cap="flat">
            <a:miter lim="800000"/>
          </a:ln>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p:cNvSpPr>
            <a:spLocks noGrp="1"/>
          </p:cNvSpPr>
          <p:nvPr>
            <p:ph type="title"/>
          </p:nvPr>
        </p:nvSpPr>
        <p:spPr>
          <a:xfrm>
            <a:off x="315527" y="217145"/>
            <a:ext cx="8505368" cy="792575"/>
          </a:xfrm>
        </p:spPr>
        <p:txBody>
          <a:bodyPr/>
          <a:lstStyle/>
          <a:p>
            <a:r>
              <a:rPr lang="en-US" dirty="0"/>
              <a:t>Click to edit Master title style</a:t>
            </a:r>
          </a:p>
        </p:txBody>
      </p:sp>
      <p:sp>
        <p:nvSpPr>
          <p:cNvPr id="4" name="Date Placeholder 1"/>
          <p:cNvSpPr>
            <a:spLocks noGrp="1"/>
          </p:cNvSpPr>
          <p:nvPr>
            <p:ph type="dt" sz="half" idx="14"/>
          </p:nvPr>
        </p:nvSpPr>
        <p:spPr/>
        <p:txBody>
          <a:bodyPr/>
          <a:lstStyle>
            <a:lvl1pPr>
              <a:defRPr/>
            </a:lvl1pPr>
          </a:lstStyle>
          <a:p>
            <a:pPr>
              <a:defRPr/>
            </a:pPr>
            <a:endParaRPr/>
          </a:p>
        </p:txBody>
      </p:sp>
    </p:spTree>
    <p:extLst>
      <p:ext uri="{BB962C8B-B14F-4D97-AF65-F5344CB8AC3E}">
        <p14:creationId xmlns:p14="http://schemas.microsoft.com/office/powerpoint/2010/main" val="2483718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black plain">
    <p:spTree>
      <p:nvGrpSpPr>
        <p:cNvPr id="1" name=""/>
        <p:cNvGrpSpPr/>
        <p:nvPr/>
      </p:nvGrpSpPr>
      <p:grpSpPr>
        <a:xfrm>
          <a:off x="0" y="0"/>
          <a:ext cx="0" cy="0"/>
          <a:chOff x="0" y="0"/>
          <a:chExt cx="0" cy="0"/>
        </a:xfrm>
      </p:grpSpPr>
      <p:sp>
        <p:nvSpPr>
          <p:cNvPr id="6" name="Rectangle 5"/>
          <p:cNvSpPr/>
          <p:nvPr userDrawn="1"/>
        </p:nvSpPr>
        <p:spPr>
          <a:xfrm>
            <a:off x="0" y="6018213"/>
            <a:ext cx="2381250" cy="8397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a:defRPr/>
            </a:pPr>
            <a:endParaRPr lang="en-US" sz="2286"/>
          </a:p>
        </p:txBody>
      </p:sp>
      <p:pic>
        <p:nvPicPr>
          <p:cNvPr id="7" name="Picture 1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3038" y="5980113"/>
            <a:ext cx="1976437" cy="712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Title 7"/>
          <p:cNvSpPr>
            <a:spLocks noGrp="1"/>
          </p:cNvSpPr>
          <p:nvPr>
            <p:ph type="title"/>
          </p:nvPr>
        </p:nvSpPr>
        <p:spPr>
          <a:xfrm>
            <a:off x="317352" y="152201"/>
            <a:ext cx="5322469" cy="2481677"/>
          </a:xfrm>
        </p:spPr>
        <p:txBody>
          <a:bodyPr>
            <a:normAutofit/>
          </a:bodyPr>
          <a:lstStyle>
            <a:lvl1pPr>
              <a:lnSpc>
                <a:spcPct val="95000"/>
              </a:lnSpc>
              <a:defRPr sz="5429" b="0" i="0">
                <a:solidFill>
                  <a:schemeClr val="tx1"/>
                </a:solidFill>
                <a:latin typeface="Arial Regular" charset="0"/>
                <a:cs typeface="Arial Regular" charset="0"/>
              </a:defRPr>
            </a:lvl1pPr>
          </a:lstStyle>
          <a:p>
            <a:r>
              <a:rPr lang="en-US"/>
              <a:t>Click to edit Master title style</a:t>
            </a:r>
            <a:endParaRPr lang="en-US" dirty="0"/>
          </a:p>
        </p:txBody>
      </p:sp>
      <p:sp>
        <p:nvSpPr>
          <p:cNvPr id="10" name="Text Placeholder 9"/>
          <p:cNvSpPr>
            <a:spLocks noGrp="1"/>
          </p:cNvSpPr>
          <p:nvPr>
            <p:ph type="body" sz="quarter" idx="12"/>
          </p:nvPr>
        </p:nvSpPr>
        <p:spPr>
          <a:xfrm>
            <a:off x="320675" y="2719817"/>
            <a:ext cx="3968750" cy="440834"/>
          </a:xfrm>
        </p:spPr>
        <p:txBody>
          <a:bodyPr/>
          <a:lstStyle>
            <a:lvl1pPr>
              <a:defRPr sz="1810">
                <a:solidFill>
                  <a:schemeClr val="tx1"/>
                </a:solidFill>
              </a:defRPr>
            </a:lvl1pPr>
          </a:lstStyle>
          <a:p>
            <a:pPr lvl="0"/>
            <a:r>
              <a:rPr lang="en-US"/>
              <a:t>Click to edit Master text styles</a:t>
            </a:r>
          </a:p>
        </p:txBody>
      </p:sp>
      <p:sp>
        <p:nvSpPr>
          <p:cNvPr id="11" name="Text Placeholder 9"/>
          <p:cNvSpPr>
            <a:spLocks noGrp="1"/>
          </p:cNvSpPr>
          <p:nvPr>
            <p:ph type="body" sz="quarter" idx="13"/>
          </p:nvPr>
        </p:nvSpPr>
        <p:spPr>
          <a:xfrm>
            <a:off x="6421440" y="284622"/>
            <a:ext cx="2378176" cy="440834"/>
          </a:xfrm>
        </p:spPr>
        <p:txBody>
          <a:bodyPr/>
          <a:lstStyle>
            <a:lvl1pPr>
              <a:spcBef>
                <a:spcPts val="0"/>
              </a:spcBef>
              <a:defRPr sz="1048">
                <a:solidFill>
                  <a:schemeClr val="tx1"/>
                </a:solidFill>
              </a:defRPr>
            </a:lvl1pPr>
          </a:lstStyle>
          <a:p>
            <a:pPr lvl="0"/>
            <a:r>
              <a:rPr lang="en-US"/>
              <a:t>Click to edit Master text styles</a:t>
            </a:r>
          </a:p>
        </p:txBody>
      </p:sp>
      <p:sp>
        <p:nvSpPr>
          <p:cNvPr id="13" name="Text Placeholder 9"/>
          <p:cNvSpPr>
            <a:spLocks noGrp="1"/>
          </p:cNvSpPr>
          <p:nvPr>
            <p:ph type="body" sz="quarter" idx="15"/>
          </p:nvPr>
        </p:nvSpPr>
        <p:spPr>
          <a:xfrm>
            <a:off x="6421440" y="1602220"/>
            <a:ext cx="2378176" cy="828861"/>
          </a:xfrm>
        </p:spPr>
        <p:txBody>
          <a:bodyPr/>
          <a:lstStyle>
            <a:lvl1pPr>
              <a:defRPr sz="905" baseline="0">
                <a:solidFill>
                  <a:schemeClr val="tx1">
                    <a:lumMod val="65000"/>
                  </a:schemeClr>
                </a:solidFill>
                <a:latin typeface="Arial Narrow" charset="0"/>
                <a:ea typeface="Arial Narrow" charset="0"/>
                <a:cs typeface="Arial Narrow" charset="0"/>
              </a:defRPr>
            </a:lvl1pPr>
          </a:lstStyle>
          <a:p>
            <a:pPr lvl="0"/>
            <a:r>
              <a:rPr lang="en-US"/>
              <a:t>Click to edit Master text styles</a:t>
            </a:r>
          </a:p>
        </p:txBody>
      </p:sp>
      <p:sp>
        <p:nvSpPr>
          <p:cNvPr id="9" name="Date Placeholder 1"/>
          <p:cNvSpPr>
            <a:spLocks noGrp="1"/>
          </p:cNvSpPr>
          <p:nvPr>
            <p:ph type="dt" sz="half" idx="16"/>
          </p:nvPr>
        </p:nvSpPr>
        <p:spPr/>
        <p:txBody>
          <a:bodyPr/>
          <a:lstStyle>
            <a:lvl1pPr algn="l">
              <a:defRPr>
                <a:solidFill>
                  <a:schemeClr val="tx1"/>
                </a:solidFill>
              </a:defRPr>
            </a:lvl1pPr>
          </a:lstStyle>
          <a:p>
            <a:pPr>
              <a:defRPr/>
            </a:pPr>
            <a:endParaRPr/>
          </a:p>
        </p:txBody>
      </p:sp>
    </p:spTree>
    <p:extLst>
      <p:ext uri="{BB962C8B-B14F-4D97-AF65-F5344CB8AC3E}">
        <p14:creationId xmlns:p14="http://schemas.microsoft.com/office/powerpoint/2010/main" val="40187507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 wSource">
    <p:spTree>
      <p:nvGrpSpPr>
        <p:cNvPr id="1" name=""/>
        <p:cNvGrpSpPr/>
        <p:nvPr/>
      </p:nvGrpSpPr>
      <p:grpSpPr>
        <a:xfrm>
          <a:off x="0" y="0"/>
          <a:ext cx="0" cy="0"/>
          <a:chOff x="0" y="0"/>
          <a:chExt cx="0" cy="0"/>
        </a:xfrm>
      </p:grpSpPr>
      <p:sp>
        <p:nvSpPr>
          <p:cNvPr id="2" name="Title 1"/>
          <p:cNvSpPr>
            <a:spLocks noGrp="1"/>
          </p:cNvSpPr>
          <p:nvPr>
            <p:ph type="title"/>
          </p:nvPr>
        </p:nvSpPr>
        <p:spPr>
          <a:xfrm>
            <a:off x="317353" y="217145"/>
            <a:ext cx="8500891" cy="792575"/>
          </a:xfrm>
        </p:spPr>
        <p:txBody>
          <a:bodyPr/>
          <a:lstStyle/>
          <a:p>
            <a:r>
              <a:rPr lang="en-US"/>
              <a:t>Click to edit Master title style</a:t>
            </a:r>
          </a:p>
        </p:txBody>
      </p:sp>
      <p:sp>
        <p:nvSpPr>
          <p:cNvPr id="6" name="Content Placeholder 5"/>
          <p:cNvSpPr>
            <a:spLocks noGrp="1"/>
          </p:cNvSpPr>
          <p:nvPr>
            <p:ph sz="quarter" idx="12"/>
          </p:nvPr>
        </p:nvSpPr>
        <p:spPr>
          <a:xfrm>
            <a:off x="317351" y="1529220"/>
            <a:ext cx="8503920" cy="4102570"/>
          </a:xfrm>
        </p:spPr>
        <p:txBody>
          <a:bodyPr/>
          <a:lstStyle>
            <a:lvl1pPr>
              <a:defRPr b="0" i="0">
                <a:latin typeface="Arial Regular" charset="0"/>
                <a:cs typeface="Arial Regular" charset="0"/>
              </a:defRPr>
            </a:lvl1pPr>
            <a:lvl2pPr marL="0" marR="0" indent="0" algn="l" defTabSz="435437" rtl="0" eaLnBrk="1" fontAlgn="auto" latinLnBrk="0" hangingPunct="1">
              <a:lnSpc>
                <a:spcPct val="100000"/>
              </a:lnSpc>
              <a:spcBef>
                <a:spcPts val="476"/>
              </a:spcBef>
              <a:spcAft>
                <a:spcPts val="0"/>
              </a:spcAft>
              <a:buClrTx/>
              <a:buSzTx/>
              <a:buFont typeface="Arial"/>
              <a:buNone/>
              <a:tabLst/>
              <a:defRPr b="0" i="0">
                <a:latin typeface="Arial Regular" charset="0"/>
                <a:cs typeface="Arial Regular" charset="0"/>
              </a:defRPr>
            </a:lvl2pPr>
          </a:lstStyle>
          <a:p>
            <a:pPr lvl="0"/>
            <a:r>
              <a:rPr lang="en-US" dirty="0"/>
              <a:t>Click to edit Master text styles</a:t>
            </a:r>
          </a:p>
          <a:p>
            <a:pPr lvl="1"/>
            <a:r>
              <a:rPr lang="en-US" dirty="0"/>
              <a:t>Second level. Level 2 Body text can be Regular or Bold. Level 2 Body text can be Regular or Bold. </a:t>
            </a:r>
          </a:p>
          <a:p>
            <a:pPr lvl="2"/>
            <a:r>
              <a:rPr lang="en-US" dirty="0"/>
              <a:t>Third level</a:t>
            </a:r>
          </a:p>
          <a:p>
            <a:pPr lvl="3"/>
            <a:r>
              <a:rPr lang="en-US" dirty="0"/>
              <a:t>Fourth level</a:t>
            </a:r>
          </a:p>
          <a:p>
            <a:pPr lvl="4"/>
            <a:r>
              <a:rPr lang="en-US" dirty="0"/>
              <a:t>Fifth level</a:t>
            </a:r>
          </a:p>
        </p:txBody>
      </p:sp>
      <p:sp>
        <p:nvSpPr>
          <p:cNvPr id="7" name="Content Placeholder 5"/>
          <p:cNvSpPr>
            <a:spLocks noGrp="1"/>
          </p:cNvSpPr>
          <p:nvPr>
            <p:ph sz="quarter" idx="13"/>
          </p:nvPr>
        </p:nvSpPr>
        <p:spPr>
          <a:xfrm>
            <a:off x="314324" y="5606722"/>
            <a:ext cx="8503920" cy="385298"/>
          </a:xfrm>
        </p:spPr>
        <p:txBody>
          <a:bodyPr anchor="b"/>
          <a:lstStyle>
            <a:lvl1pPr>
              <a:defRPr lang="en-US" sz="905" b="0" i="0" dirty="0" smtClean="0">
                <a:solidFill>
                  <a:schemeClr val="tx1"/>
                </a:solidFill>
                <a:latin typeface="Arial Narrow"/>
                <a:cs typeface="Arial Narrow"/>
              </a:defRPr>
            </a:lvl1pPr>
            <a:lvl2pPr>
              <a:defRPr lang="en-US" sz="905" b="0" i="0" dirty="0" smtClean="0">
                <a:solidFill>
                  <a:schemeClr val="tx1"/>
                </a:solidFill>
                <a:latin typeface="Arial Narrow"/>
                <a:cs typeface="Arial Narrow"/>
              </a:defRPr>
            </a:lvl2pPr>
            <a:lvl3pPr>
              <a:defRPr lang="en-US" sz="905" b="0" i="0" dirty="0" smtClean="0">
                <a:solidFill>
                  <a:schemeClr val="tx1"/>
                </a:solidFill>
                <a:latin typeface="Arial Narrow"/>
                <a:cs typeface="Arial Narrow"/>
              </a:defRPr>
            </a:lvl3pPr>
            <a:lvl4pPr>
              <a:defRPr lang="en-US" sz="905" b="0" i="0" dirty="0" smtClean="0">
                <a:solidFill>
                  <a:schemeClr val="tx1"/>
                </a:solidFill>
                <a:latin typeface="Arial Narrow"/>
                <a:ea typeface="Arial Regular" charset="0"/>
                <a:cs typeface="Arial Narrow"/>
              </a:defRPr>
            </a:lvl4pPr>
            <a:lvl5pPr>
              <a:defRPr lang="en-US" sz="905" b="0" i="0" dirty="0">
                <a:solidFill>
                  <a:schemeClr val="tx1"/>
                </a:solidFill>
                <a:latin typeface="Arial Narrow"/>
                <a:ea typeface="Arial Regular" charset="0"/>
                <a:cs typeface="Arial Narrow"/>
              </a:defRPr>
            </a:lvl5pPr>
          </a:lstStyle>
          <a:p>
            <a:pPr lvl="0"/>
            <a:r>
              <a:rPr lang="en-US" dirty="0"/>
              <a:t>Click to edit Master text styles</a:t>
            </a:r>
          </a:p>
          <a:p>
            <a:pPr lvl="1"/>
            <a:r>
              <a:rPr lang="en-US" dirty="0"/>
              <a:t>Second level. Level 2 Body text can be Regular or Bold. Level 2 Body text can be Regular or Bold. </a:t>
            </a:r>
          </a:p>
          <a:p>
            <a:pPr lvl="2"/>
            <a:r>
              <a:rPr lang="en-US" dirty="0"/>
              <a:t>Third level</a:t>
            </a:r>
          </a:p>
          <a:p>
            <a:pPr lvl="3"/>
            <a:r>
              <a:rPr lang="en-US" dirty="0"/>
              <a:t>Fourth level</a:t>
            </a:r>
          </a:p>
          <a:p>
            <a:pPr lvl="4"/>
            <a:r>
              <a:rPr lang="en-US" dirty="0"/>
              <a:t>Fifth level</a:t>
            </a:r>
          </a:p>
        </p:txBody>
      </p:sp>
      <p:sp>
        <p:nvSpPr>
          <p:cNvPr id="8" name="Text Placeholder 9"/>
          <p:cNvSpPr>
            <a:spLocks noGrp="1"/>
          </p:cNvSpPr>
          <p:nvPr>
            <p:ph type="body" sz="quarter" idx="14"/>
          </p:nvPr>
        </p:nvSpPr>
        <p:spPr>
          <a:xfrm>
            <a:off x="314325" y="747521"/>
            <a:ext cx="8503919" cy="440834"/>
          </a:xfrm>
        </p:spPr>
        <p:txBody>
          <a:bodyPr/>
          <a:lstStyle>
            <a:lvl1pPr>
              <a:defRPr sz="1810" b="0">
                <a:solidFill>
                  <a:schemeClr val="tx1"/>
                </a:solidFill>
              </a:defRPr>
            </a:lvl1pPr>
          </a:lstStyle>
          <a:p>
            <a:pPr lvl="0"/>
            <a:r>
              <a:rPr lang="en-US"/>
              <a:t>Click to edit Master text styles</a:t>
            </a:r>
          </a:p>
        </p:txBody>
      </p:sp>
      <p:sp>
        <p:nvSpPr>
          <p:cNvPr id="9" name="Slide Number Placeholder 3"/>
          <p:cNvSpPr>
            <a:spLocks noGrp="1"/>
          </p:cNvSpPr>
          <p:nvPr>
            <p:ph type="sldNum" sz="quarter" idx="15"/>
          </p:nvPr>
        </p:nvSpPr>
        <p:spPr>
          <a:xfrm>
            <a:off x="8523288" y="6435725"/>
            <a:ext cx="296862" cy="254000"/>
          </a:xfrm>
          <a:prstGeom prst="rect">
            <a:avLst/>
          </a:prstGeom>
        </p:spPr>
        <p:txBody>
          <a:bodyPr/>
          <a:lstStyle>
            <a:lvl1pPr>
              <a:defRPr/>
            </a:lvl1pPr>
          </a:lstStyle>
          <a:p>
            <a:pPr>
              <a:defRPr/>
            </a:pPr>
            <a:fld id="{2BC088B1-0BB0-4C2E-AF33-C5F0B226ADA7}" type="slidenum">
              <a:rPr lang="en-US"/>
              <a:pPr>
                <a:defRPr/>
              </a:pPr>
              <a:t>‹#›</a:t>
            </a:fld>
            <a:endParaRPr lang="en-US" dirty="0"/>
          </a:p>
        </p:txBody>
      </p:sp>
      <p:sp>
        <p:nvSpPr>
          <p:cNvPr id="10" name="Footer Placeholder 2"/>
          <p:cNvSpPr>
            <a:spLocks noGrp="1"/>
          </p:cNvSpPr>
          <p:nvPr>
            <p:ph type="ftr" sz="quarter" idx="16"/>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862810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 wShort copy &amp; Source">
    <p:spTree>
      <p:nvGrpSpPr>
        <p:cNvPr id="1" name=""/>
        <p:cNvGrpSpPr/>
        <p:nvPr/>
      </p:nvGrpSpPr>
      <p:grpSpPr>
        <a:xfrm>
          <a:off x="0" y="0"/>
          <a:ext cx="0" cy="0"/>
          <a:chOff x="0" y="0"/>
          <a:chExt cx="0" cy="0"/>
        </a:xfrm>
      </p:grpSpPr>
      <p:sp>
        <p:nvSpPr>
          <p:cNvPr id="2" name="Title 1"/>
          <p:cNvSpPr>
            <a:spLocks noGrp="1"/>
          </p:cNvSpPr>
          <p:nvPr>
            <p:ph type="title"/>
          </p:nvPr>
        </p:nvSpPr>
        <p:spPr>
          <a:xfrm>
            <a:off x="317352" y="217145"/>
            <a:ext cx="8490097" cy="792575"/>
          </a:xfrm>
        </p:spPr>
        <p:txBody>
          <a:bodyPr/>
          <a:lstStyle/>
          <a:p>
            <a:r>
              <a:rPr lang="en-US"/>
              <a:t>Click to edit Master title style</a:t>
            </a:r>
          </a:p>
        </p:txBody>
      </p:sp>
      <p:sp>
        <p:nvSpPr>
          <p:cNvPr id="6" name="Content Placeholder 5"/>
          <p:cNvSpPr>
            <a:spLocks noGrp="1"/>
          </p:cNvSpPr>
          <p:nvPr>
            <p:ph sz="quarter" idx="12"/>
          </p:nvPr>
        </p:nvSpPr>
        <p:spPr>
          <a:xfrm>
            <a:off x="317351" y="1144743"/>
            <a:ext cx="8490099" cy="565571"/>
          </a:xfrm>
        </p:spPr>
        <p:txBody>
          <a:bodyPr/>
          <a:lstStyle>
            <a:lvl1pPr>
              <a:defRPr sz="1333" b="0" i="0">
                <a:solidFill>
                  <a:srgbClr val="7F7F7F"/>
                </a:solidFill>
                <a:latin typeface="Arial Regular" charset="0"/>
                <a:cs typeface="Arial Regular" charset="0"/>
              </a:defRPr>
            </a:lvl1pPr>
            <a:lvl2pPr>
              <a:defRPr>
                <a:latin typeface="Akkurat Pro"/>
                <a:cs typeface="Akkurat Pro"/>
              </a:defRPr>
            </a:lvl2pPr>
          </a:lstStyle>
          <a:p>
            <a:pPr lvl="0"/>
            <a:r>
              <a:rPr lang="en-US" dirty="0"/>
              <a:t>Click to edit Master text styles</a:t>
            </a:r>
          </a:p>
        </p:txBody>
      </p:sp>
      <p:sp>
        <p:nvSpPr>
          <p:cNvPr id="8" name="Picture Placeholder 7"/>
          <p:cNvSpPr>
            <a:spLocks noGrp="1"/>
          </p:cNvSpPr>
          <p:nvPr>
            <p:ph type="pic" sz="quarter" idx="14"/>
          </p:nvPr>
        </p:nvSpPr>
        <p:spPr>
          <a:xfrm>
            <a:off x="317500" y="1914528"/>
            <a:ext cx="8504238" cy="3822676"/>
          </a:xfrm>
        </p:spPr>
        <p:txBody>
          <a:bodyPr rtlCol="0" anchor="ctr">
            <a:noAutofit/>
          </a:bodyPr>
          <a:lstStyle>
            <a:lvl1pPr algn="ctr">
              <a:defRPr/>
            </a:lvl1pPr>
          </a:lstStyle>
          <a:p>
            <a:pPr lvl="0"/>
            <a:endParaRPr lang="en-US" noProof="0" dirty="0"/>
          </a:p>
        </p:txBody>
      </p:sp>
      <p:sp>
        <p:nvSpPr>
          <p:cNvPr id="14" name="Text Placeholder 13"/>
          <p:cNvSpPr>
            <a:spLocks noGrp="1"/>
          </p:cNvSpPr>
          <p:nvPr>
            <p:ph type="body" sz="quarter" idx="18"/>
          </p:nvPr>
        </p:nvSpPr>
        <p:spPr>
          <a:xfrm>
            <a:off x="320676" y="5839310"/>
            <a:ext cx="8500220" cy="148584"/>
          </a:xfrm>
        </p:spPr>
        <p:txBody>
          <a:bodyPr anchor="b"/>
          <a:lstStyle>
            <a:lvl1pPr>
              <a:defRPr sz="905" b="0" i="0">
                <a:solidFill>
                  <a:schemeClr val="tx1"/>
                </a:solidFill>
                <a:latin typeface="Arial Narrow"/>
                <a:cs typeface="Arial Narrow"/>
              </a:defRPr>
            </a:lvl1pPr>
            <a:lvl2pPr>
              <a:defRPr sz="905" b="0" i="0">
                <a:solidFill>
                  <a:schemeClr val="tx1"/>
                </a:solidFill>
                <a:latin typeface="Arial Narrow"/>
                <a:cs typeface="Arial Narrow"/>
              </a:defRPr>
            </a:lvl2pPr>
            <a:lvl3pPr>
              <a:defRPr sz="905" b="0" i="0">
                <a:solidFill>
                  <a:schemeClr val="tx1"/>
                </a:solidFill>
                <a:latin typeface="Arial Narrow"/>
                <a:cs typeface="Arial Narrow"/>
              </a:defRPr>
            </a:lvl3pPr>
            <a:lvl4pPr>
              <a:defRPr sz="762">
                <a:solidFill>
                  <a:srgbClr val="7F7F7F"/>
                </a:solidFill>
              </a:defRPr>
            </a:lvl4pPr>
            <a:lvl5pPr>
              <a:defRPr sz="762">
                <a:solidFill>
                  <a:srgbClr val="7F7F7F"/>
                </a:solidFill>
              </a:defRPr>
            </a:lvl5pPr>
          </a:lstStyle>
          <a:p>
            <a:pPr lvl="0"/>
            <a:r>
              <a:rPr lang="en-US" dirty="0"/>
              <a:t>Click to edit Master text styles</a:t>
            </a:r>
          </a:p>
          <a:p>
            <a:pPr lvl="1"/>
            <a:r>
              <a:rPr lang="en-US" dirty="0"/>
              <a:t>Second level</a:t>
            </a:r>
          </a:p>
          <a:p>
            <a:pPr lvl="2"/>
            <a:r>
              <a:rPr lang="en-US" dirty="0"/>
              <a:t>Third level</a:t>
            </a:r>
          </a:p>
        </p:txBody>
      </p:sp>
      <p:sp>
        <p:nvSpPr>
          <p:cNvPr id="13" name="Text Placeholder 9"/>
          <p:cNvSpPr>
            <a:spLocks noGrp="1"/>
          </p:cNvSpPr>
          <p:nvPr>
            <p:ph type="body" sz="quarter" idx="19"/>
          </p:nvPr>
        </p:nvSpPr>
        <p:spPr>
          <a:xfrm>
            <a:off x="314325" y="747521"/>
            <a:ext cx="8493125" cy="440834"/>
          </a:xfrm>
        </p:spPr>
        <p:txBody>
          <a:bodyPr/>
          <a:lstStyle>
            <a:lvl1pPr>
              <a:defRPr sz="1810" b="0">
                <a:solidFill>
                  <a:schemeClr val="tx1"/>
                </a:solidFill>
              </a:defRPr>
            </a:lvl1pPr>
          </a:lstStyle>
          <a:p>
            <a:pPr lvl="0"/>
            <a:r>
              <a:rPr lang="en-US"/>
              <a:t>Click to edit Master text styles</a:t>
            </a:r>
          </a:p>
        </p:txBody>
      </p:sp>
      <p:sp>
        <p:nvSpPr>
          <p:cNvPr id="7" name="Slide Number Placeholder 3"/>
          <p:cNvSpPr>
            <a:spLocks noGrp="1"/>
          </p:cNvSpPr>
          <p:nvPr>
            <p:ph type="sldNum" sz="quarter" idx="20"/>
          </p:nvPr>
        </p:nvSpPr>
        <p:spPr>
          <a:xfrm>
            <a:off x="8523288" y="6435725"/>
            <a:ext cx="296862" cy="254000"/>
          </a:xfrm>
          <a:prstGeom prst="rect">
            <a:avLst/>
          </a:prstGeom>
        </p:spPr>
        <p:txBody>
          <a:bodyPr/>
          <a:lstStyle>
            <a:lvl1pPr>
              <a:defRPr/>
            </a:lvl1pPr>
          </a:lstStyle>
          <a:p>
            <a:pPr>
              <a:defRPr/>
            </a:pPr>
            <a:fld id="{8476F64E-DF46-4B54-828F-3DD427803747}" type="slidenum">
              <a:rPr lang="en-US"/>
              <a:pPr>
                <a:defRPr/>
              </a:pPr>
              <a:t>‹#›</a:t>
            </a:fld>
            <a:endParaRPr lang="en-US" dirty="0"/>
          </a:p>
        </p:txBody>
      </p:sp>
      <p:sp>
        <p:nvSpPr>
          <p:cNvPr id="9" name="Footer Placeholder 2"/>
          <p:cNvSpPr>
            <a:spLocks noGrp="1"/>
          </p:cNvSpPr>
          <p:nvPr>
            <p:ph type="ftr" sz="quarter" idx="21"/>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19483229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8523288" y="6435725"/>
            <a:ext cx="296862" cy="254000"/>
          </a:xfrm>
          <a:prstGeom prst="rect">
            <a:avLst/>
          </a:prstGeom>
        </p:spPr>
        <p:txBody>
          <a:bodyPr/>
          <a:lstStyle>
            <a:lvl1pPr>
              <a:defRPr/>
            </a:lvl1pPr>
          </a:lstStyle>
          <a:p>
            <a:pPr>
              <a:defRPr/>
            </a:pPr>
            <a:fld id="{FE301F6A-881A-4E25-BF8E-92C349E7E3F2}" type="slidenum">
              <a:rPr lang="en-US"/>
              <a:pPr>
                <a:defRPr/>
              </a:pPr>
              <a:t>‹#›</a:t>
            </a:fld>
            <a:endParaRPr lang="en-US" dirty="0"/>
          </a:p>
        </p:txBody>
      </p:sp>
      <p:sp>
        <p:nvSpPr>
          <p:cNvPr id="3" name="Footer Placeholder 2"/>
          <p:cNvSpPr>
            <a:spLocks noGrp="1"/>
          </p:cNvSpPr>
          <p:nvPr>
            <p:ph type="ftr" sz="quarter" idx="11"/>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678058226"/>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3379" y="309563"/>
            <a:ext cx="8537517" cy="447675"/>
          </a:xfrm>
        </p:spPr>
        <p:txBody>
          <a:bodyPr/>
          <a:lstStyle/>
          <a:p>
            <a:r>
              <a:rPr lang="en-US" dirty="0"/>
              <a:t>Click to edit Master title style</a:t>
            </a:r>
          </a:p>
        </p:txBody>
      </p:sp>
      <p:sp>
        <p:nvSpPr>
          <p:cNvPr id="3" name="Content Placeholder 2"/>
          <p:cNvSpPr>
            <a:spLocks noGrp="1"/>
          </p:cNvSpPr>
          <p:nvPr>
            <p:ph idx="1"/>
          </p:nvPr>
        </p:nvSpPr>
        <p:spPr>
          <a:xfrm>
            <a:off x="283379" y="999573"/>
            <a:ext cx="8537516" cy="4897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a:xfrm>
            <a:off x="8523288" y="6435725"/>
            <a:ext cx="296862" cy="254000"/>
          </a:xfrm>
          <a:prstGeom prst="rect">
            <a:avLst/>
          </a:prstGeom>
        </p:spPr>
        <p:txBody>
          <a:bodyPr/>
          <a:lstStyle>
            <a:lvl1pPr>
              <a:defRPr/>
            </a:lvl1pPr>
          </a:lstStyle>
          <a:p>
            <a:pPr>
              <a:defRPr/>
            </a:pPr>
            <a:fld id="{C58586AE-891C-41D1-BC25-E14A541D872B}" type="slidenum">
              <a:rPr lang="en-US"/>
              <a:pPr>
                <a:defRPr/>
              </a:pPr>
              <a:t>‹#›</a:t>
            </a:fld>
            <a:endParaRPr lang="en-US" dirty="0"/>
          </a:p>
        </p:txBody>
      </p:sp>
      <p:sp>
        <p:nvSpPr>
          <p:cNvPr id="5" name="Footer Placeholder 2"/>
          <p:cNvSpPr>
            <a:spLocks noGrp="1"/>
          </p:cNvSpPr>
          <p:nvPr>
            <p:ph type="ftr" sz="quarter" idx="11"/>
          </p:nvPr>
        </p:nvSpPr>
        <p:spPr>
          <a:xfrm>
            <a:off x="4491038" y="6442075"/>
            <a:ext cx="3865562" cy="280988"/>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3439889575"/>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17353" y="217145"/>
            <a:ext cx="8503542" cy="792575"/>
          </a:xfrm>
        </p:spPr>
        <p:txBody>
          <a:bodyPr/>
          <a:lstStyle/>
          <a:p>
            <a:r>
              <a:rPr lang="en-US"/>
              <a:t>Click to edit Master title style</a:t>
            </a:r>
          </a:p>
        </p:txBody>
      </p:sp>
      <p:sp>
        <p:nvSpPr>
          <p:cNvPr id="3" name="Content Placeholder 2"/>
          <p:cNvSpPr>
            <a:spLocks noGrp="1"/>
          </p:cNvSpPr>
          <p:nvPr>
            <p:ph sz="half" idx="1"/>
          </p:nvPr>
        </p:nvSpPr>
        <p:spPr>
          <a:xfrm>
            <a:off x="317353" y="1219200"/>
            <a:ext cx="3981814" cy="4681538"/>
          </a:xfrm>
        </p:spPr>
        <p:txBody>
          <a:bodyPr/>
          <a:lstStyle>
            <a:lvl1pPr>
              <a:defRPr sz="2667"/>
            </a:lvl1pPr>
            <a:lvl2pPr>
              <a:defRPr sz="2286"/>
            </a:lvl2pPr>
            <a:lvl3pPr>
              <a:defRPr sz="1905"/>
            </a:lvl3pPr>
            <a:lvl4pPr>
              <a:defRPr sz="1714"/>
            </a:lvl4pPr>
            <a:lvl5pPr>
              <a:defRPr sz="1714"/>
            </a:lvl5pPr>
            <a:lvl6pPr>
              <a:defRPr sz="1714"/>
            </a:lvl6pPr>
            <a:lvl7pPr>
              <a:defRPr sz="1714"/>
            </a:lvl7pPr>
            <a:lvl8pPr>
              <a:defRPr sz="1714"/>
            </a:lvl8pPr>
            <a:lvl9pPr>
              <a:defRPr sz="171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839081" y="1219200"/>
            <a:ext cx="3981814" cy="4681538"/>
          </a:xfrm>
        </p:spPr>
        <p:txBody>
          <a:bodyPr/>
          <a:lstStyle>
            <a:lvl1pPr>
              <a:defRPr sz="2667"/>
            </a:lvl1pPr>
            <a:lvl2pPr>
              <a:defRPr sz="2286"/>
            </a:lvl2pPr>
            <a:lvl3pPr>
              <a:defRPr sz="1905"/>
            </a:lvl3pPr>
            <a:lvl4pPr>
              <a:defRPr sz="1714"/>
            </a:lvl4pPr>
            <a:lvl5pPr>
              <a:defRPr sz="1714"/>
            </a:lvl5pPr>
            <a:lvl6pPr>
              <a:defRPr sz="1714"/>
            </a:lvl6pPr>
            <a:lvl7pPr>
              <a:defRPr sz="1714"/>
            </a:lvl7pPr>
            <a:lvl8pPr>
              <a:defRPr sz="1714"/>
            </a:lvl8pPr>
            <a:lvl9pPr>
              <a:defRPr sz="171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p:cNvSpPr>
            <a:spLocks noGrp="1"/>
          </p:cNvSpPr>
          <p:nvPr>
            <p:ph type="sldNum" sz="quarter" idx="10"/>
          </p:nvPr>
        </p:nvSpPr>
        <p:spPr>
          <a:xfrm>
            <a:off x="8523288" y="6435725"/>
            <a:ext cx="296862" cy="254000"/>
          </a:xfrm>
          <a:prstGeom prst="rect">
            <a:avLst/>
          </a:prstGeom>
        </p:spPr>
        <p:txBody>
          <a:bodyPr/>
          <a:lstStyle>
            <a:lvl1pPr>
              <a:defRPr/>
            </a:lvl1pPr>
          </a:lstStyle>
          <a:p>
            <a:pPr>
              <a:defRPr/>
            </a:pPr>
            <a:fld id="{9D0BD9DF-F3D9-40F3-AB5F-75AFCD102C6B}" type="slidenum">
              <a:rPr lang="en-US"/>
              <a:pPr>
                <a:defRPr/>
              </a:pPr>
              <a:t>‹#›</a:t>
            </a:fld>
            <a:endParaRPr lang="en-US" dirty="0"/>
          </a:p>
        </p:txBody>
      </p:sp>
      <p:sp>
        <p:nvSpPr>
          <p:cNvPr id="6" name="Footer Placeholder 2"/>
          <p:cNvSpPr>
            <a:spLocks noGrp="1"/>
          </p:cNvSpPr>
          <p:nvPr>
            <p:ph type="ftr" sz="quarter" idx="11"/>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346826635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6388" y="739588"/>
            <a:ext cx="8513762" cy="2729753"/>
          </a:xfrm>
        </p:spPr>
        <p:txBody>
          <a:bodyPr/>
          <a:lstStyle>
            <a:lvl1pPr algn="l">
              <a:lnSpc>
                <a:spcPts val="10800"/>
              </a:lnSpc>
              <a:defRPr sz="4800" b="1" spc="-250" baseline="0">
                <a:solidFill>
                  <a:schemeClr val="tx2"/>
                </a:solidFill>
              </a:defRPr>
            </a:lvl1pPr>
          </a:lstStyle>
          <a:p>
            <a:r>
              <a:rPr lang="en-US" dirty="0"/>
              <a:t>Click to edit Master title style</a:t>
            </a:r>
            <a:endParaRPr dirty="0"/>
          </a:p>
        </p:txBody>
      </p:sp>
      <p:sp>
        <p:nvSpPr>
          <p:cNvPr id="3" name="Subtitle 2"/>
          <p:cNvSpPr>
            <a:spLocks noGrp="1"/>
          </p:cNvSpPr>
          <p:nvPr>
            <p:ph type="subTitle" idx="1"/>
          </p:nvPr>
        </p:nvSpPr>
        <p:spPr>
          <a:xfrm>
            <a:off x="306388" y="3505200"/>
            <a:ext cx="4683050" cy="1344706"/>
          </a:xfrm>
        </p:spPr>
        <p:txBody>
          <a:bodyPr anchor="b">
            <a:normAutofit/>
          </a:bodyPr>
          <a:lstStyle>
            <a:lvl1pPr marL="0" indent="0" algn="l">
              <a:buNone/>
              <a:defRPr sz="44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dirty="0"/>
          </a:p>
        </p:txBody>
      </p:sp>
      <p:sp>
        <p:nvSpPr>
          <p:cNvPr id="4" name="Date Placeholder 3"/>
          <p:cNvSpPr>
            <a:spLocks noGrp="1"/>
          </p:cNvSpPr>
          <p:nvPr>
            <p:ph type="dt" sz="half" idx="10"/>
          </p:nvPr>
        </p:nvSpPr>
        <p:spPr/>
        <p:txBody>
          <a:bodyPr/>
          <a:lstStyle>
            <a:lvl1pPr>
              <a:defRPr/>
            </a:lvl1pPr>
          </a:lstStyle>
          <a:p>
            <a:pPr>
              <a:defRPr/>
            </a:pPr>
            <a:endParaRPr altLang="en-US"/>
          </a:p>
        </p:txBody>
      </p:sp>
      <p:sp>
        <p:nvSpPr>
          <p:cNvPr id="5" name="Footer Placeholder 4"/>
          <p:cNvSpPr>
            <a:spLocks noGrp="1"/>
          </p:cNvSpPr>
          <p:nvPr>
            <p:ph type="ftr" sz="quarter" idx="11"/>
          </p:nvPr>
        </p:nvSpPr>
        <p:spPr>
          <a:xfrm>
            <a:off x="2209800" y="6275388"/>
            <a:ext cx="5638800" cy="365125"/>
          </a:xfrm>
          <a:prstGeom prst="rect">
            <a:avLst/>
          </a:prstGeom>
        </p:spPr>
        <p:txBody>
          <a:bodyPr/>
          <a:lstStyle>
            <a:lvl1pPr>
              <a:defRPr smtClean="0"/>
            </a:lvl1pPr>
          </a:lstStyle>
          <a:p>
            <a:pPr>
              <a:defRPr/>
            </a:pPr>
            <a:endParaRPr lang="en-US" altLang="en-US" dirty="0"/>
          </a:p>
        </p:txBody>
      </p:sp>
      <p:sp>
        <p:nvSpPr>
          <p:cNvPr id="6" name="Slide Number Placeholder 5"/>
          <p:cNvSpPr>
            <a:spLocks noGrp="1"/>
          </p:cNvSpPr>
          <p:nvPr>
            <p:ph type="sldNum" sz="quarter" idx="12"/>
          </p:nvPr>
        </p:nvSpPr>
        <p:spPr>
          <a:xfrm>
            <a:off x="8523288" y="6435725"/>
            <a:ext cx="296862" cy="254000"/>
          </a:xfrm>
          <a:prstGeom prst="rect">
            <a:avLst/>
          </a:prstGeom>
        </p:spPr>
        <p:txBody>
          <a:bodyPr/>
          <a:lstStyle>
            <a:lvl1pPr>
              <a:defRPr/>
            </a:lvl1pPr>
          </a:lstStyle>
          <a:p>
            <a:pPr>
              <a:defRPr/>
            </a:pPr>
            <a:fld id="{B308E904-ED84-458A-BEE4-AB6B616DF2CD}" type="slidenum">
              <a:rPr lang="en-US" altLang="en-US"/>
              <a:pPr>
                <a:defRPr/>
              </a:pPr>
              <a:t>‹#›</a:t>
            </a:fld>
            <a:endParaRPr lang="en-US" altLang="en-US"/>
          </a:p>
        </p:txBody>
      </p:sp>
    </p:spTree>
    <p:extLst>
      <p:ext uri="{BB962C8B-B14F-4D97-AF65-F5344CB8AC3E}">
        <p14:creationId xmlns:p14="http://schemas.microsoft.com/office/powerpoint/2010/main" val="31075007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65735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5735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85800" y="6400800"/>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400800"/>
            <a:ext cx="2895600" cy="457200"/>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99213"/>
            <a:ext cx="1905000" cy="457200"/>
          </a:xfrm>
        </p:spPr>
        <p:txBody>
          <a:bodyPr/>
          <a:lstStyle>
            <a:lvl1pPr>
              <a:defRPr/>
            </a:lvl1pPr>
          </a:lstStyle>
          <a:p>
            <a:fld id="{399CE8BA-2317-524E-A383-EF68D66B9413}" type="slidenum">
              <a:rPr lang="en-US" altLang="en-US"/>
              <a:pPr/>
              <a:t>‹#›</a:t>
            </a:fld>
            <a:endParaRPr lang="en-US" altLang="en-US"/>
          </a:p>
        </p:txBody>
      </p:sp>
    </p:spTree>
    <p:extLst>
      <p:ext uri="{BB962C8B-B14F-4D97-AF65-F5344CB8AC3E}">
        <p14:creationId xmlns:p14="http://schemas.microsoft.com/office/powerpoint/2010/main" val="2554678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hite Big imag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320675" y="312740"/>
            <a:ext cx="8486775" cy="5041139"/>
          </a:xfrm>
          <a:ln>
            <a:noFill/>
          </a:ln>
        </p:spPr>
        <p:txBody>
          <a:bodyPr rtlCol="0" anchor="ctr">
            <a:noAutofit/>
          </a:bodyPr>
          <a:lstStyle>
            <a:lvl1pPr algn="ctr">
              <a:defRPr>
                <a:solidFill>
                  <a:schemeClr val="tx1"/>
                </a:solidFill>
              </a:defRPr>
            </a:lvl1pPr>
          </a:lstStyle>
          <a:p>
            <a:pPr lvl="0"/>
            <a:r>
              <a:rPr lang="en-US" noProof="0"/>
              <a:t>Click icon to add picture</a:t>
            </a:r>
            <a:endParaRPr lang="en-US" noProof="0" dirty="0"/>
          </a:p>
        </p:txBody>
      </p:sp>
      <p:sp>
        <p:nvSpPr>
          <p:cNvPr id="8" name="Title 7"/>
          <p:cNvSpPr>
            <a:spLocks noGrp="1"/>
          </p:cNvSpPr>
          <p:nvPr>
            <p:ph type="title"/>
          </p:nvPr>
        </p:nvSpPr>
        <p:spPr>
          <a:xfrm>
            <a:off x="627626" y="556302"/>
            <a:ext cx="4863464" cy="1072240"/>
          </a:xfrm>
        </p:spPr>
        <p:txBody>
          <a:bodyPr>
            <a:normAutofit/>
          </a:bodyPr>
          <a:lstStyle>
            <a:lvl1pPr>
              <a:lnSpc>
                <a:spcPct val="90000"/>
              </a:lnSpc>
              <a:defRPr sz="3572" b="0" i="0">
                <a:solidFill>
                  <a:schemeClr val="tx1"/>
                </a:solidFill>
                <a:latin typeface="Arial Regular" charset="0"/>
                <a:cs typeface="Arial Regular" charset="0"/>
              </a:defRPr>
            </a:lvl1pPr>
          </a:lstStyle>
          <a:p>
            <a:r>
              <a:rPr lang="en-US"/>
              <a:t>Click to edit Master title style</a:t>
            </a:r>
            <a:endParaRPr lang="en-US" dirty="0"/>
          </a:p>
        </p:txBody>
      </p:sp>
      <p:sp>
        <p:nvSpPr>
          <p:cNvPr id="10" name="Text Placeholder 9"/>
          <p:cNvSpPr>
            <a:spLocks noGrp="1"/>
          </p:cNvSpPr>
          <p:nvPr>
            <p:ph type="body" sz="quarter" idx="12"/>
          </p:nvPr>
        </p:nvSpPr>
        <p:spPr>
          <a:xfrm>
            <a:off x="627625" y="1606241"/>
            <a:ext cx="4863464" cy="440834"/>
          </a:xfrm>
        </p:spPr>
        <p:txBody>
          <a:bodyPr/>
          <a:lstStyle>
            <a:lvl1pPr>
              <a:defRPr sz="952">
                <a:solidFill>
                  <a:schemeClr val="tx1"/>
                </a:solidFill>
              </a:defRPr>
            </a:lvl1pPr>
          </a:lstStyle>
          <a:p>
            <a:pPr lvl="0"/>
            <a:r>
              <a:rPr lang="en-US"/>
              <a:t>Click to edit Master text styles</a:t>
            </a:r>
          </a:p>
        </p:txBody>
      </p:sp>
      <p:sp>
        <p:nvSpPr>
          <p:cNvPr id="11" name="Text Placeholder 9"/>
          <p:cNvSpPr>
            <a:spLocks noGrp="1"/>
          </p:cNvSpPr>
          <p:nvPr>
            <p:ph type="body" sz="quarter" idx="13"/>
          </p:nvPr>
        </p:nvSpPr>
        <p:spPr>
          <a:xfrm>
            <a:off x="6421439" y="613908"/>
            <a:ext cx="2208150" cy="440834"/>
          </a:xfrm>
        </p:spPr>
        <p:txBody>
          <a:bodyPr/>
          <a:lstStyle>
            <a:lvl1pPr>
              <a:spcBef>
                <a:spcPts val="0"/>
              </a:spcBef>
              <a:defRPr sz="905">
                <a:solidFill>
                  <a:schemeClr val="tx1"/>
                </a:solidFill>
              </a:defRPr>
            </a:lvl1pPr>
          </a:lstStyle>
          <a:p>
            <a:pPr lvl="0"/>
            <a:r>
              <a:rPr lang="en-US"/>
              <a:t>Click to edit Master text styles</a:t>
            </a:r>
          </a:p>
        </p:txBody>
      </p:sp>
      <p:sp>
        <p:nvSpPr>
          <p:cNvPr id="13" name="Text Placeholder 9"/>
          <p:cNvSpPr>
            <a:spLocks noGrp="1"/>
          </p:cNvSpPr>
          <p:nvPr>
            <p:ph type="body" sz="quarter" idx="15"/>
          </p:nvPr>
        </p:nvSpPr>
        <p:spPr>
          <a:xfrm>
            <a:off x="6421439" y="1934681"/>
            <a:ext cx="2208150" cy="828861"/>
          </a:xfrm>
        </p:spPr>
        <p:txBody>
          <a:bodyPr/>
          <a:lstStyle>
            <a:lvl1pPr>
              <a:defRPr sz="905" baseline="0">
                <a:solidFill>
                  <a:schemeClr val="bg1">
                    <a:lumMod val="50000"/>
                  </a:schemeClr>
                </a:solidFill>
                <a:latin typeface="Arial Narrow" charset="0"/>
                <a:ea typeface="Arial Narrow" charset="0"/>
                <a:cs typeface="Arial Narrow" charset="0"/>
              </a:defRPr>
            </a:lvl1pPr>
          </a:lstStyle>
          <a:p>
            <a:pPr lvl="0"/>
            <a:r>
              <a:rPr lang="en-US"/>
              <a:t>Click to edit Master text styles</a:t>
            </a:r>
          </a:p>
        </p:txBody>
      </p:sp>
      <p:sp>
        <p:nvSpPr>
          <p:cNvPr id="7" name="Date Placeholder 1"/>
          <p:cNvSpPr>
            <a:spLocks noGrp="1"/>
          </p:cNvSpPr>
          <p:nvPr>
            <p:ph type="dt" sz="half" idx="17"/>
          </p:nvPr>
        </p:nvSpPr>
        <p:spPr>
          <a:xfrm>
            <a:off x="6421438" y="1290638"/>
            <a:ext cx="2216150" cy="223837"/>
          </a:xfrm>
        </p:spPr>
        <p:txBody>
          <a:bodyPr/>
          <a:lstStyle>
            <a:lvl1pPr>
              <a:defRPr/>
            </a:lvl1pPr>
          </a:lstStyle>
          <a:p>
            <a:pPr>
              <a:defRPr/>
            </a:pPr>
            <a:endParaRPr/>
          </a:p>
        </p:txBody>
      </p:sp>
    </p:spTree>
    <p:extLst>
      <p:ext uri="{BB962C8B-B14F-4D97-AF65-F5344CB8AC3E}">
        <p14:creationId xmlns:p14="http://schemas.microsoft.com/office/powerpoint/2010/main" val="21967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black Slim imag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320675" y="2146852"/>
            <a:ext cx="8486775" cy="3008244"/>
          </a:xfrm>
          <a:ln>
            <a:noFill/>
          </a:ln>
        </p:spPr>
        <p:txBody>
          <a:bodyPr rtlCol="0" anchor="ctr">
            <a:noAutofit/>
          </a:bodyPr>
          <a:lstStyle>
            <a:lvl1pPr algn="ctr">
              <a:defRPr>
                <a:solidFill>
                  <a:schemeClr val="tx1"/>
                </a:solidFill>
              </a:defRPr>
            </a:lvl1pPr>
          </a:lstStyle>
          <a:p>
            <a:pPr lvl="0"/>
            <a:r>
              <a:rPr lang="en-US" noProof="0"/>
              <a:t>Click icon to add picture</a:t>
            </a:r>
            <a:endParaRPr lang="en-US" noProof="0" dirty="0"/>
          </a:p>
        </p:txBody>
      </p:sp>
      <p:sp>
        <p:nvSpPr>
          <p:cNvPr id="8" name="Title 7"/>
          <p:cNvSpPr>
            <a:spLocks noGrp="1"/>
          </p:cNvSpPr>
          <p:nvPr>
            <p:ph type="title"/>
          </p:nvPr>
        </p:nvSpPr>
        <p:spPr>
          <a:xfrm>
            <a:off x="320677" y="241240"/>
            <a:ext cx="5163199" cy="1072240"/>
          </a:xfrm>
        </p:spPr>
        <p:txBody>
          <a:bodyPr>
            <a:normAutofit/>
          </a:bodyPr>
          <a:lstStyle>
            <a:lvl1pPr>
              <a:lnSpc>
                <a:spcPct val="90000"/>
              </a:lnSpc>
              <a:defRPr sz="3572" b="0" i="0">
                <a:solidFill>
                  <a:schemeClr val="tx1"/>
                </a:solidFill>
                <a:latin typeface="Arial Regular" charset="0"/>
                <a:cs typeface="Arial Regular" charset="0"/>
              </a:defRPr>
            </a:lvl1pPr>
          </a:lstStyle>
          <a:p>
            <a:r>
              <a:rPr lang="en-US"/>
              <a:t>Click to edit Master title style</a:t>
            </a:r>
            <a:endParaRPr lang="en-US" dirty="0"/>
          </a:p>
        </p:txBody>
      </p:sp>
      <p:sp>
        <p:nvSpPr>
          <p:cNvPr id="10" name="Text Placeholder 9"/>
          <p:cNvSpPr>
            <a:spLocks noGrp="1"/>
          </p:cNvSpPr>
          <p:nvPr>
            <p:ph type="body" sz="quarter" idx="12"/>
          </p:nvPr>
        </p:nvSpPr>
        <p:spPr>
          <a:xfrm>
            <a:off x="320676" y="1291179"/>
            <a:ext cx="5163199" cy="440834"/>
          </a:xfrm>
        </p:spPr>
        <p:txBody>
          <a:bodyPr/>
          <a:lstStyle>
            <a:lvl1pPr>
              <a:defRPr sz="952">
                <a:solidFill>
                  <a:schemeClr val="tx1"/>
                </a:solidFill>
              </a:defRPr>
            </a:lvl1pPr>
          </a:lstStyle>
          <a:p>
            <a:pPr lvl="0"/>
            <a:r>
              <a:rPr lang="en-US"/>
              <a:t>Click to edit Master text styles</a:t>
            </a:r>
          </a:p>
        </p:txBody>
      </p:sp>
      <p:sp>
        <p:nvSpPr>
          <p:cNvPr id="11" name="Text Placeholder 9"/>
          <p:cNvSpPr>
            <a:spLocks noGrp="1"/>
          </p:cNvSpPr>
          <p:nvPr>
            <p:ph type="body" sz="quarter" idx="13"/>
          </p:nvPr>
        </p:nvSpPr>
        <p:spPr>
          <a:xfrm>
            <a:off x="6421438" y="298846"/>
            <a:ext cx="2378173" cy="440834"/>
          </a:xfrm>
        </p:spPr>
        <p:txBody>
          <a:bodyPr/>
          <a:lstStyle>
            <a:lvl1pPr>
              <a:spcBef>
                <a:spcPts val="0"/>
              </a:spcBef>
              <a:defRPr sz="905">
                <a:solidFill>
                  <a:schemeClr val="tx1"/>
                </a:solidFill>
              </a:defRPr>
            </a:lvl1pPr>
          </a:lstStyle>
          <a:p>
            <a:pPr lvl="0"/>
            <a:r>
              <a:rPr lang="en-US"/>
              <a:t>Click to edit Master text styles</a:t>
            </a:r>
          </a:p>
        </p:txBody>
      </p:sp>
      <p:sp>
        <p:nvSpPr>
          <p:cNvPr id="13" name="Text Placeholder 9"/>
          <p:cNvSpPr>
            <a:spLocks noGrp="1"/>
          </p:cNvSpPr>
          <p:nvPr>
            <p:ph type="body" sz="quarter" idx="15"/>
          </p:nvPr>
        </p:nvSpPr>
        <p:spPr>
          <a:xfrm>
            <a:off x="6421438" y="1598363"/>
            <a:ext cx="2378173" cy="828861"/>
          </a:xfrm>
        </p:spPr>
        <p:txBody>
          <a:bodyPr/>
          <a:lstStyle>
            <a:lvl1pPr>
              <a:defRPr sz="905" baseline="0">
                <a:solidFill>
                  <a:schemeClr val="tx1">
                    <a:lumMod val="65000"/>
                  </a:schemeClr>
                </a:solidFill>
                <a:latin typeface="Arial Narrow" charset="0"/>
                <a:ea typeface="Arial Narrow" charset="0"/>
                <a:cs typeface="Arial Narrow" charset="0"/>
              </a:defRPr>
            </a:lvl1pPr>
          </a:lstStyle>
          <a:p>
            <a:pPr lvl="0"/>
            <a:r>
              <a:rPr lang="en-US"/>
              <a:t>Click to edit Master text styles</a:t>
            </a:r>
          </a:p>
        </p:txBody>
      </p:sp>
      <p:sp>
        <p:nvSpPr>
          <p:cNvPr id="12" name="Date Placeholder 1"/>
          <p:cNvSpPr>
            <a:spLocks noGrp="1"/>
          </p:cNvSpPr>
          <p:nvPr>
            <p:ph type="dt" sz="half" idx="17"/>
          </p:nvPr>
        </p:nvSpPr>
        <p:spPr/>
        <p:txBody>
          <a:bodyPr/>
          <a:lstStyle>
            <a:lvl1pPr>
              <a:defRPr>
                <a:solidFill>
                  <a:srgbClr val="FFFFFF"/>
                </a:solidFill>
              </a:defRPr>
            </a:lvl1pPr>
          </a:lstStyle>
          <a:p>
            <a:pPr>
              <a:defRPr/>
            </a:pPr>
            <a:endParaRPr/>
          </a:p>
        </p:txBody>
      </p:sp>
    </p:spTree>
    <p:extLst>
      <p:ext uri="{BB962C8B-B14F-4D97-AF65-F5344CB8AC3E}">
        <p14:creationId xmlns:p14="http://schemas.microsoft.com/office/powerpoint/2010/main" val="2991049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white Slim image">
    <p:spTree>
      <p:nvGrpSpPr>
        <p:cNvPr id="1" name=""/>
        <p:cNvGrpSpPr/>
        <p:nvPr/>
      </p:nvGrpSpPr>
      <p:grpSpPr>
        <a:xfrm>
          <a:off x="0" y="0"/>
          <a:ext cx="0" cy="0"/>
          <a:chOff x="0" y="0"/>
          <a:chExt cx="0" cy="0"/>
        </a:xfrm>
      </p:grpSpPr>
      <p:sp>
        <p:nvSpPr>
          <p:cNvPr id="8" name="Title 7"/>
          <p:cNvSpPr>
            <a:spLocks noGrp="1"/>
          </p:cNvSpPr>
          <p:nvPr>
            <p:ph type="title"/>
          </p:nvPr>
        </p:nvSpPr>
        <p:spPr>
          <a:xfrm>
            <a:off x="320677" y="241240"/>
            <a:ext cx="4257351" cy="1072240"/>
          </a:xfrm>
        </p:spPr>
        <p:txBody>
          <a:bodyPr>
            <a:normAutofit/>
          </a:bodyPr>
          <a:lstStyle>
            <a:lvl1pPr>
              <a:lnSpc>
                <a:spcPct val="90000"/>
              </a:lnSpc>
              <a:defRPr sz="3572" b="0" i="0">
                <a:solidFill>
                  <a:schemeClr val="tx1"/>
                </a:solidFill>
                <a:latin typeface="Arial Regular" charset="0"/>
                <a:cs typeface="Arial Regular" charset="0"/>
              </a:defRPr>
            </a:lvl1pPr>
          </a:lstStyle>
          <a:p>
            <a:r>
              <a:rPr lang="en-US"/>
              <a:t>Click to edit Master title style</a:t>
            </a:r>
            <a:endParaRPr lang="en-US" dirty="0"/>
          </a:p>
        </p:txBody>
      </p:sp>
      <p:sp>
        <p:nvSpPr>
          <p:cNvPr id="10" name="Text Placeholder 9"/>
          <p:cNvSpPr>
            <a:spLocks noGrp="1"/>
          </p:cNvSpPr>
          <p:nvPr>
            <p:ph type="body" sz="quarter" idx="12"/>
          </p:nvPr>
        </p:nvSpPr>
        <p:spPr>
          <a:xfrm>
            <a:off x="320676" y="1291179"/>
            <a:ext cx="4257351" cy="440834"/>
          </a:xfrm>
        </p:spPr>
        <p:txBody>
          <a:bodyPr/>
          <a:lstStyle>
            <a:lvl1pPr>
              <a:defRPr sz="952">
                <a:solidFill>
                  <a:schemeClr val="tx1"/>
                </a:solidFill>
              </a:defRPr>
            </a:lvl1pPr>
          </a:lstStyle>
          <a:p>
            <a:pPr lvl="0"/>
            <a:r>
              <a:rPr lang="en-US"/>
              <a:t>Click to edit Master text styles</a:t>
            </a:r>
          </a:p>
        </p:txBody>
      </p:sp>
      <p:sp>
        <p:nvSpPr>
          <p:cNvPr id="11" name="Text Placeholder 9"/>
          <p:cNvSpPr>
            <a:spLocks noGrp="1"/>
          </p:cNvSpPr>
          <p:nvPr>
            <p:ph type="body" sz="quarter" idx="13"/>
          </p:nvPr>
        </p:nvSpPr>
        <p:spPr>
          <a:xfrm>
            <a:off x="6422098" y="298846"/>
            <a:ext cx="2377514" cy="440834"/>
          </a:xfrm>
        </p:spPr>
        <p:txBody>
          <a:bodyPr/>
          <a:lstStyle>
            <a:lvl1pPr>
              <a:spcBef>
                <a:spcPts val="0"/>
              </a:spcBef>
              <a:defRPr sz="905">
                <a:solidFill>
                  <a:schemeClr val="tx1"/>
                </a:solidFill>
              </a:defRPr>
            </a:lvl1pPr>
          </a:lstStyle>
          <a:p>
            <a:pPr lvl="0"/>
            <a:r>
              <a:rPr lang="en-US"/>
              <a:t>Click to edit Master text styles</a:t>
            </a:r>
          </a:p>
        </p:txBody>
      </p:sp>
      <p:sp>
        <p:nvSpPr>
          <p:cNvPr id="13" name="Text Placeholder 9"/>
          <p:cNvSpPr>
            <a:spLocks noGrp="1"/>
          </p:cNvSpPr>
          <p:nvPr>
            <p:ph type="body" sz="quarter" idx="15"/>
          </p:nvPr>
        </p:nvSpPr>
        <p:spPr>
          <a:xfrm>
            <a:off x="6422098" y="1601708"/>
            <a:ext cx="2377514" cy="828861"/>
          </a:xfrm>
        </p:spPr>
        <p:txBody>
          <a:bodyPr/>
          <a:lstStyle>
            <a:lvl1pPr>
              <a:defRPr sz="905" baseline="0">
                <a:solidFill>
                  <a:schemeClr val="bg1">
                    <a:lumMod val="50000"/>
                  </a:schemeClr>
                </a:solidFill>
                <a:latin typeface="Arial Narrow" charset="0"/>
                <a:ea typeface="Arial Narrow" charset="0"/>
                <a:cs typeface="Arial Narrow" charset="0"/>
              </a:defRPr>
            </a:lvl1pPr>
          </a:lstStyle>
          <a:p>
            <a:pPr lvl="0"/>
            <a:r>
              <a:rPr lang="en-US"/>
              <a:t>Click to edit Master text styles</a:t>
            </a:r>
          </a:p>
        </p:txBody>
      </p:sp>
      <p:sp>
        <p:nvSpPr>
          <p:cNvPr id="9" name="Picture Placeholder 3"/>
          <p:cNvSpPr>
            <a:spLocks noGrp="1"/>
          </p:cNvSpPr>
          <p:nvPr>
            <p:ph type="pic" sz="quarter" idx="16"/>
          </p:nvPr>
        </p:nvSpPr>
        <p:spPr>
          <a:xfrm>
            <a:off x="320675" y="2146852"/>
            <a:ext cx="8486775" cy="3008244"/>
          </a:xfrm>
          <a:ln>
            <a:noFill/>
          </a:ln>
        </p:spPr>
        <p:txBody>
          <a:bodyPr rtlCol="0" anchor="ctr">
            <a:noAutofit/>
          </a:bodyPr>
          <a:lstStyle>
            <a:lvl1pPr algn="ctr">
              <a:defRPr>
                <a:solidFill>
                  <a:schemeClr val="tx1"/>
                </a:solidFill>
              </a:defRPr>
            </a:lvl1pPr>
          </a:lstStyle>
          <a:p>
            <a:pPr lvl="0"/>
            <a:r>
              <a:rPr lang="en-US" noProof="0"/>
              <a:t>Click icon to add picture</a:t>
            </a:r>
            <a:endParaRPr lang="en-US" noProof="0" dirty="0"/>
          </a:p>
        </p:txBody>
      </p:sp>
      <p:sp>
        <p:nvSpPr>
          <p:cNvPr id="7" name="Date Placeholder 1"/>
          <p:cNvSpPr>
            <a:spLocks noGrp="1"/>
          </p:cNvSpPr>
          <p:nvPr>
            <p:ph type="dt" sz="half" idx="17"/>
          </p:nvPr>
        </p:nvSpPr>
        <p:spPr/>
        <p:txBody>
          <a:bodyPr/>
          <a:lstStyle>
            <a:lvl1pPr>
              <a:defRPr/>
            </a:lvl1pPr>
          </a:lstStyle>
          <a:p>
            <a:pPr>
              <a:defRPr/>
            </a:pPr>
            <a:endParaRPr/>
          </a:p>
        </p:txBody>
      </p:sp>
    </p:spTree>
    <p:extLst>
      <p:ext uri="{BB962C8B-B14F-4D97-AF65-F5344CB8AC3E}">
        <p14:creationId xmlns:p14="http://schemas.microsoft.com/office/powerpoint/2010/main" val="622164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14325" y="217145"/>
            <a:ext cx="8506569" cy="792575"/>
          </a:xfrm>
        </p:spPr>
        <p:txBody>
          <a:bodyPr/>
          <a:lstStyle/>
          <a:p>
            <a:r>
              <a:rPr lang="en-US" dirty="0"/>
              <a:t>Click to edit Master title style</a:t>
            </a:r>
          </a:p>
        </p:txBody>
      </p:sp>
      <p:sp>
        <p:nvSpPr>
          <p:cNvPr id="6" name="Content Placeholder 5"/>
          <p:cNvSpPr>
            <a:spLocks noGrp="1"/>
          </p:cNvSpPr>
          <p:nvPr>
            <p:ph sz="quarter" idx="12"/>
          </p:nvPr>
        </p:nvSpPr>
        <p:spPr>
          <a:xfrm>
            <a:off x="317351" y="1529222"/>
            <a:ext cx="8503543" cy="4279005"/>
          </a:xfrm>
        </p:spPr>
        <p:txBody>
          <a:bodyPr/>
          <a:lstStyle>
            <a:lvl1pPr>
              <a:defRPr b="0" i="0">
                <a:latin typeface="Arial Regular" charset="0"/>
                <a:cs typeface="Arial Regular" charset="0"/>
              </a:defRPr>
            </a:lvl1pPr>
            <a:lvl2pPr marL="0" marR="0" indent="0" algn="l" defTabSz="435437" rtl="0" eaLnBrk="1" fontAlgn="auto" latinLnBrk="0" hangingPunct="1">
              <a:lnSpc>
                <a:spcPct val="100000"/>
              </a:lnSpc>
              <a:spcBef>
                <a:spcPts val="476"/>
              </a:spcBef>
              <a:spcAft>
                <a:spcPts val="0"/>
              </a:spcAft>
              <a:buClrTx/>
              <a:buSzTx/>
              <a:buFont typeface="Arial"/>
              <a:buNone/>
              <a:tabLst/>
              <a:defRPr b="0" i="0">
                <a:latin typeface="Arial Regular" charset="0"/>
                <a:cs typeface="Arial Regular" charset="0"/>
              </a:defRPr>
            </a:lvl2pPr>
          </a:lstStyle>
          <a:p>
            <a:pPr lvl="0"/>
            <a:r>
              <a:rPr lang="en-US" dirty="0"/>
              <a:t>Click to edit Master text styles</a:t>
            </a:r>
          </a:p>
          <a:p>
            <a:pPr lvl="1"/>
            <a:r>
              <a:rPr lang="en-US" dirty="0"/>
              <a:t>Second level. Level 2 Body text can be Regular or Bold. Level 2 Body text can be Regular or Bold. </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3"/>
          </p:nvPr>
        </p:nvSpPr>
        <p:spPr>
          <a:xfrm>
            <a:off x="290286" y="747521"/>
            <a:ext cx="8530607" cy="440834"/>
          </a:xfrm>
        </p:spPr>
        <p:txBody>
          <a:bodyPr/>
          <a:lstStyle>
            <a:lvl1pPr>
              <a:defRPr sz="1810" b="0">
                <a:solidFill>
                  <a:schemeClr val="tx1"/>
                </a:solidFill>
              </a:defRPr>
            </a:lvl1pPr>
          </a:lstStyle>
          <a:p>
            <a:pPr lvl="0"/>
            <a:r>
              <a:rPr lang="en-US"/>
              <a:t>Click to edit Master text styles</a:t>
            </a:r>
          </a:p>
        </p:txBody>
      </p:sp>
      <p:sp>
        <p:nvSpPr>
          <p:cNvPr id="5" name="Footer Placeholder 2"/>
          <p:cNvSpPr>
            <a:spLocks noGrp="1"/>
          </p:cNvSpPr>
          <p:nvPr>
            <p:ph type="ftr" sz="quarter" idx="14"/>
          </p:nvPr>
        </p:nvSpPr>
        <p:spPr>
          <a:xfrm>
            <a:off x="4491038" y="6427788"/>
            <a:ext cx="3865562" cy="282575"/>
          </a:xfrm>
          <a:prstGeom prst="rect">
            <a:avLst/>
          </a:prstGeom>
        </p:spPr>
        <p:txBody>
          <a:bodyPr/>
          <a:lstStyle>
            <a:lvl1pPr>
              <a:defRPr/>
            </a:lvl1pPr>
          </a:lstStyle>
          <a:p>
            <a:pPr>
              <a:defRPr/>
            </a:pPr>
            <a:endParaRPr lang="en-US" dirty="0"/>
          </a:p>
        </p:txBody>
      </p:sp>
      <p:sp>
        <p:nvSpPr>
          <p:cNvPr id="8" name="Slide Number Placeholder 3"/>
          <p:cNvSpPr>
            <a:spLocks noGrp="1"/>
          </p:cNvSpPr>
          <p:nvPr>
            <p:ph type="sldNum" sz="quarter" idx="15"/>
          </p:nvPr>
        </p:nvSpPr>
        <p:spPr>
          <a:xfrm>
            <a:off x="8523288" y="6435725"/>
            <a:ext cx="296862" cy="254000"/>
          </a:xfrm>
          <a:prstGeom prst="rect">
            <a:avLst/>
          </a:prstGeom>
        </p:spPr>
        <p:txBody>
          <a:bodyPr/>
          <a:lstStyle>
            <a:lvl1pPr>
              <a:defRPr/>
            </a:lvl1pPr>
          </a:lstStyle>
          <a:p>
            <a:pPr>
              <a:defRPr/>
            </a:pPr>
            <a:fld id="{642E5A34-18B1-45C0-B249-9E19B9E93B18}" type="slidenum">
              <a:rPr lang="en-US"/>
              <a:pPr>
                <a:defRPr/>
              </a:pPr>
              <a:t>‹#›</a:t>
            </a:fld>
            <a:endParaRPr lang="en-US" dirty="0"/>
          </a:p>
        </p:txBody>
      </p:sp>
    </p:spTree>
    <p:extLst>
      <p:ext uri="{BB962C8B-B14F-4D97-AF65-F5344CB8AC3E}">
        <p14:creationId xmlns:p14="http://schemas.microsoft.com/office/powerpoint/2010/main" val="3979976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Disclaimer">
    <p:spTree>
      <p:nvGrpSpPr>
        <p:cNvPr id="1" name=""/>
        <p:cNvGrpSpPr/>
        <p:nvPr/>
      </p:nvGrpSpPr>
      <p:grpSpPr>
        <a:xfrm>
          <a:off x="0" y="0"/>
          <a:ext cx="0" cy="0"/>
          <a:chOff x="0" y="0"/>
          <a:chExt cx="0" cy="0"/>
        </a:xfrm>
      </p:grpSpPr>
      <p:sp>
        <p:nvSpPr>
          <p:cNvPr id="2" name="Title 1"/>
          <p:cNvSpPr>
            <a:spLocks noGrp="1"/>
          </p:cNvSpPr>
          <p:nvPr>
            <p:ph type="title"/>
          </p:nvPr>
        </p:nvSpPr>
        <p:spPr>
          <a:xfrm>
            <a:off x="317353" y="217145"/>
            <a:ext cx="8500892" cy="792575"/>
          </a:xfrm>
        </p:spPr>
        <p:txBody>
          <a:bodyPr/>
          <a:lstStyle/>
          <a:p>
            <a:r>
              <a:rPr lang="en-US" dirty="0"/>
              <a:t>Click to edit Master title style</a:t>
            </a:r>
          </a:p>
        </p:txBody>
      </p:sp>
      <p:sp>
        <p:nvSpPr>
          <p:cNvPr id="6" name="Content Placeholder 5"/>
          <p:cNvSpPr>
            <a:spLocks noGrp="1"/>
          </p:cNvSpPr>
          <p:nvPr>
            <p:ph sz="quarter" idx="12"/>
          </p:nvPr>
        </p:nvSpPr>
        <p:spPr>
          <a:xfrm>
            <a:off x="317351" y="1529222"/>
            <a:ext cx="8503920" cy="2990117"/>
          </a:xfrm>
        </p:spPr>
        <p:txBody>
          <a:bodyPr/>
          <a:lstStyle>
            <a:lvl1pPr>
              <a:defRPr b="0" i="0">
                <a:latin typeface="Arial Regular" charset="0"/>
                <a:cs typeface="Arial Regular" charset="0"/>
              </a:defRPr>
            </a:lvl1pPr>
            <a:lvl2pPr marL="0" marR="0" indent="0" algn="l" defTabSz="435437" rtl="0" eaLnBrk="1" fontAlgn="auto" latinLnBrk="0" hangingPunct="1">
              <a:lnSpc>
                <a:spcPct val="100000"/>
              </a:lnSpc>
              <a:spcBef>
                <a:spcPts val="476"/>
              </a:spcBef>
              <a:spcAft>
                <a:spcPts val="0"/>
              </a:spcAft>
              <a:buClrTx/>
              <a:buSzTx/>
              <a:buFont typeface="Arial"/>
              <a:buNone/>
              <a:tabLst/>
              <a:defRPr b="0" i="0">
                <a:latin typeface="Arial Regular" charset="0"/>
                <a:cs typeface="Arial Regular" charset="0"/>
              </a:defRPr>
            </a:lvl2pPr>
          </a:lstStyle>
          <a:p>
            <a:pPr lvl="0"/>
            <a:r>
              <a:rPr lang="en-US" dirty="0"/>
              <a:t>Click to edit Master text styles</a:t>
            </a:r>
          </a:p>
          <a:p>
            <a:pPr lvl="1"/>
            <a:r>
              <a:rPr lang="en-US" dirty="0"/>
              <a:t>Second level. Level 2 Body text can be Regular or Bold. Level 2 Body text can be Regular or Bold. </a:t>
            </a:r>
          </a:p>
          <a:p>
            <a:pPr lvl="2"/>
            <a:r>
              <a:rPr lang="en-US" dirty="0"/>
              <a:t>Third level</a:t>
            </a:r>
          </a:p>
          <a:p>
            <a:pPr lvl="3"/>
            <a:r>
              <a:rPr lang="en-US" dirty="0"/>
              <a:t>Fourth level</a:t>
            </a:r>
          </a:p>
          <a:p>
            <a:pPr lvl="4"/>
            <a:r>
              <a:rPr lang="en-US" dirty="0"/>
              <a:t>Fifth level</a:t>
            </a:r>
          </a:p>
        </p:txBody>
      </p:sp>
      <p:sp>
        <p:nvSpPr>
          <p:cNvPr id="7" name="Content Placeholder 5"/>
          <p:cNvSpPr>
            <a:spLocks noGrp="1"/>
          </p:cNvSpPr>
          <p:nvPr>
            <p:ph sz="quarter" idx="13"/>
          </p:nvPr>
        </p:nvSpPr>
        <p:spPr>
          <a:xfrm>
            <a:off x="314325" y="4860205"/>
            <a:ext cx="8503920" cy="1096047"/>
          </a:xfrm>
        </p:spPr>
        <p:txBody>
          <a:bodyPr anchor="b"/>
          <a:lstStyle>
            <a:lvl1pPr>
              <a:defRPr sz="905" b="0" i="0">
                <a:latin typeface="Arial Narrow" charset="0"/>
                <a:ea typeface="Arial Narrow" charset="0"/>
                <a:cs typeface="Arial Narrow" charset="0"/>
              </a:defRPr>
            </a:lvl1pPr>
            <a:lvl2pPr marL="0" marR="0" indent="0" algn="l" defTabSz="435437" rtl="0" eaLnBrk="1" fontAlgn="auto" latinLnBrk="0" hangingPunct="1">
              <a:lnSpc>
                <a:spcPct val="100000"/>
              </a:lnSpc>
              <a:spcBef>
                <a:spcPts val="476"/>
              </a:spcBef>
              <a:spcAft>
                <a:spcPts val="0"/>
              </a:spcAft>
              <a:buClrTx/>
              <a:buSzTx/>
              <a:buFont typeface="Arial"/>
              <a:buNone/>
              <a:tabLst/>
              <a:defRPr sz="905" b="0" i="0">
                <a:latin typeface="Arial Narrow" charset="0"/>
                <a:ea typeface="Arial Narrow" charset="0"/>
                <a:cs typeface="Arial Narrow" charset="0"/>
              </a:defRPr>
            </a:lvl2pPr>
            <a:lvl3pPr>
              <a:defRPr sz="905">
                <a:latin typeface="Arial Narrow" charset="0"/>
                <a:ea typeface="Arial Narrow" charset="0"/>
                <a:cs typeface="Arial Narrow" charset="0"/>
              </a:defRPr>
            </a:lvl3pPr>
            <a:lvl4pPr>
              <a:defRPr sz="905">
                <a:latin typeface="Arial Narrow" charset="0"/>
                <a:ea typeface="Arial Narrow" charset="0"/>
                <a:cs typeface="Arial Narrow" charset="0"/>
              </a:defRPr>
            </a:lvl4pPr>
            <a:lvl5pPr>
              <a:defRPr sz="905">
                <a:latin typeface="Arial Narrow" charset="0"/>
                <a:ea typeface="Arial Narrow" charset="0"/>
                <a:cs typeface="Arial Narrow" charset="0"/>
              </a:defRPr>
            </a:lvl5pPr>
          </a:lstStyle>
          <a:p>
            <a:pPr lvl="0"/>
            <a:r>
              <a:rPr lang="en-US" dirty="0"/>
              <a:t>Click to edit Master text styles</a:t>
            </a:r>
          </a:p>
          <a:p>
            <a:pPr lvl="1"/>
            <a:r>
              <a:rPr lang="en-US" dirty="0"/>
              <a:t>Second level. Level 2 Body text can be Regular or Bold. Level 2 Body text can be Regular or Bold. </a:t>
            </a:r>
          </a:p>
          <a:p>
            <a:pPr lvl="2"/>
            <a:r>
              <a:rPr lang="en-US" dirty="0"/>
              <a:t>Third level</a:t>
            </a:r>
          </a:p>
          <a:p>
            <a:pPr lvl="3"/>
            <a:r>
              <a:rPr lang="en-US" dirty="0"/>
              <a:t>Fourth level</a:t>
            </a:r>
          </a:p>
          <a:p>
            <a:pPr lvl="4"/>
            <a:r>
              <a:rPr lang="en-US" dirty="0"/>
              <a:t>Fifth level</a:t>
            </a:r>
          </a:p>
        </p:txBody>
      </p:sp>
      <p:sp>
        <p:nvSpPr>
          <p:cNvPr id="8" name="Text Placeholder 9"/>
          <p:cNvSpPr>
            <a:spLocks noGrp="1"/>
          </p:cNvSpPr>
          <p:nvPr>
            <p:ph type="body" sz="quarter" idx="14"/>
          </p:nvPr>
        </p:nvSpPr>
        <p:spPr>
          <a:xfrm>
            <a:off x="314325" y="747521"/>
            <a:ext cx="8503920" cy="440834"/>
          </a:xfrm>
        </p:spPr>
        <p:txBody>
          <a:bodyPr/>
          <a:lstStyle>
            <a:lvl1pPr>
              <a:defRPr sz="1810" b="0">
                <a:solidFill>
                  <a:schemeClr val="tx1"/>
                </a:solidFill>
              </a:defRPr>
            </a:lvl1pPr>
          </a:lstStyle>
          <a:p>
            <a:pPr lvl="0"/>
            <a:r>
              <a:rPr lang="en-US"/>
              <a:t>Click to edit Master text styles</a:t>
            </a:r>
          </a:p>
        </p:txBody>
      </p:sp>
      <p:sp>
        <p:nvSpPr>
          <p:cNvPr id="9" name="Slide Number Placeholder 3"/>
          <p:cNvSpPr>
            <a:spLocks noGrp="1"/>
          </p:cNvSpPr>
          <p:nvPr>
            <p:ph type="sldNum" sz="quarter" idx="15"/>
          </p:nvPr>
        </p:nvSpPr>
        <p:spPr>
          <a:xfrm>
            <a:off x="8523288" y="6435725"/>
            <a:ext cx="296862" cy="254000"/>
          </a:xfrm>
          <a:prstGeom prst="rect">
            <a:avLst/>
          </a:prstGeom>
        </p:spPr>
        <p:txBody>
          <a:bodyPr/>
          <a:lstStyle>
            <a:lvl1pPr>
              <a:defRPr/>
            </a:lvl1pPr>
          </a:lstStyle>
          <a:p>
            <a:pPr>
              <a:defRPr/>
            </a:pPr>
            <a:fld id="{90A43B71-2951-49D2-A1B8-9770AB675F7B}" type="slidenum">
              <a:rPr lang="en-US"/>
              <a:pPr>
                <a:defRPr/>
              </a:pPr>
              <a:t>‹#›</a:t>
            </a:fld>
            <a:endParaRPr lang="en-US" dirty="0"/>
          </a:p>
        </p:txBody>
      </p:sp>
      <p:sp>
        <p:nvSpPr>
          <p:cNvPr id="10" name="Footer Placeholder 2"/>
          <p:cNvSpPr>
            <a:spLocks noGrp="1"/>
          </p:cNvSpPr>
          <p:nvPr>
            <p:ph type="ftr" sz="quarter" idx="16"/>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4178423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Big point">
    <p:spTree>
      <p:nvGrpSpPr>
        <p:cNvPr id="1" name=""/>
        <p:cNvGrpSpPr/>
        <p:nvPr/>
      </p:nvGrpSpPr>
      <p:grpSpPr>
        <a:xfrm>
          <a:off x="0" y="0"/>
          <a:ext cx="0" cy="0"/>
          <a:chOff x="0" y="0"/>
          <a:chExt cx="0" cy="0"/>
        </a:xfrm>
      </p:grpSpPr>
      <p:sp>
        <p:nvSpPr>
          <p:cNvPr id="2" name="Title 1"/>
          <p:cNvSpPr>
            <a:spLocks noGrp="1"/>
          </p:cNvSpPr>
          <p:nvPr>
            <p:ph type="title"/>
          </p:nvPr>
        </p:nvSpPr>
        <p:spPr>
          <a:xfrm>
            <a:off x="317352" y="217145"/>
            <a:ext cx="8490099" cy="792575"/>
          </a:xfrm>
        </p:spPr>
        <p:txBody>
          <a:bodyPr/>
          <a:lstStyle/>
          <a:p>
            <a:r>
              <a:rPr lang="en-US" dirty="0"/>
              <a:t>Click to edit Master title style</a:t>
            </a:r>
          </a:p>
        </p:txBody>
      </p:sp>
      <p:sp>
        <p:nvSpPr>
          <p:cNvPr id="6" name="Content Placeholder 5"/>
          <p:cNvSpPr>
            <a:spLocks noGrp="1"/>
          </p:cNvSpPr>
          <p:nvPr>
            <p:ph sz="quarter" idx="12"/>
          </p:nvPr>
        </p:nvSpPr>
        <p:spPr>
          <a:xfrm>
            <a:off x="317351" y="1464424"/>
            <a:ext cx="4553195" cy="4339737"/>
          </a:xfrm>
        </p:spPr>
        <p:txBody>
          <a:bodyPr/>
          <a:lstStyle>
            <a:lvl1pPr>
              <a:defRPr sz="3572" b="0" i="0">
                <a:latin typeface="Arial Regular" charset="0"/>
                <a:cs typeface="Arial Regular" charset="0"/>
              </a:defRPr>
            </a:lvl1pPr>
            <a:lvl2pPr>
              <a:defRPr b="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5"/>
          <p:cNvSpPr>
            <a:spLocks noGrp="1"/>
          </p:cNvSpPr>
          <p:nvPr>
            <p:ph sz="quarter" idx="13"/>
          </p:nvPr>
        </p:nvSpPr>
        <p:spPr>
          <a:xfrm>
            <a:off x="5325131" y="1464423"/>
            <a:ext cx="3482320" cy="4339484"/>
          </a:xfrm>
        </p:spPr>
        <p:txBody>
          <a:bodyPr/>
          <a:lstStyle>
            <a:lvl1pPr>
              <a:defRPr sz="1905" b="0" i="0" baseline="0">
                <a:latin typeface="Arial Regular" charset="0"/>
                <a:cs typeface="Arial Regular" charset="0"/>
              </a:defRPr>
            </a:lvl1pPr>
            <a:lvl2pPr marL="163289" indent="-163289">
              <a:buFont typeface="Arial"/>
              <a:buChar char="•"/>
              <a:defRPr sz="952"/>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9"/>
          <p:cNvSpPr>
            <a:spLocks noGrp="1"/>
          </p:cNvSpPr>
          <p:nvPr>
            <p:ph type="body" sz="quarter" idx="14"/>
          </p:nvPr>
        </p:nvSpPr>
        <p:spPr>
          <a:xfrm>
            <a:off x="314325" y="747521"/>
            <a:ext cx="8493127" cy="440834"/>
          </a:xfrm>
        </p:spPr>
        <p:txBody>
          <a:bodyPr/>
          <a:lstStyle>
            <a:lvl1pPr>
              <a:defRPr sz="1810" b="0">
                <a:solidFill>
                  <a:schemeClr val="tx1"/>
                </a:solidFill>
              </a:defRPr>
            </a:lvl1pPr>
          </a:lstStyle>
          <a:p>
            <a:pPr lvl="0"/>
            <a:r>
              <a:rPr lang="en-US"/>
              <a:t>Click to edit Master text styles</a:t>
            </a:r>
          </a:p>
        </p:txBody>
      </p:sp>
      <p:sp>
        <p:nvSpPr>
          <p:cNvPr id="9" name="Slide Number Placeholder 3"/>
          <p:cNvSpPr>
            <a:spLocks noGrp="1"/>
          </p:cNvSpPr>
          <p:nvPr>
            <p:ph type="sldNum" sz="quarter" idx="15"/>
          </p:nvPr>
        </p:nvSpPr>
        <p:spPr>
          <a:xfrm>
            <a:off x="8523288" y="6435725"/>
            <a:ext cx="296862" cy="254000"/>
          </a:xfrm>
          <a:prstGeom prst="rect">
            <a:avLst/>
          </a:prstGeom>
        </p:spPr>
        <p:txBody>
          <a:bodyPr/>
          <a:lstStyle>
            <a:lvl1pPr>
              <a:defRPr/>
            </a:lvl1pPr>
          </a:lstStyle>
          <a:p>
            <a:pPr>
              <a:defRPr/>
            </a:pPr>
            <a:fld id="{76FC77FA-83A6-4995-B78C-9D5BA4ACD183}" type="slidenum">
              <a:rPr lang="en-US"/>
              <a:pPr>
                <a:defRPr/>
              </a:pPr>
              <a:t>‹#›</a:t>
            </a:fld>
            <a:endParaRPr lang="en-US" dirty="0"/>
          </a:p>
        </p:txBody>
      </p:sp>
      <p:sp>
        <p:nvSpPr>
          <p:cNvPr id="10" name="Footer Placeholder 2"/>
          <p:cNvSpPr>
            <a:spLocks noGrp="1"/>
          </p:cNvSpPr>
          <p:nvPr>
            <p:ph type="ftr" sz="quarter" idx="16"/>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3738632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white plain">
    <p:spTree>
      <p:nvGrpSpPr>
        <p:cNvPr id="1" name=""/>
        <p:cNvGrpSpPr/>
        <p:nvPr/>
      </p:nvGrpSpPr>
      <p:grpSpPr>
        <a:xfrm>
          <a:off x="0" y="0"/>
          <a:ext cx="0" cy="0"/>
          <a:chOff x="0" y="0"/>
          <a:chExt cx="0" cy="0"/>
        </a:xfrm>
      </p:grpSpPr>
      <p:sp>
        <p:nvSpPr>
          <p:cNvPr id="8" name="Title 7"/>
          <p:cNvSpPr>
            <a:spLocks noGrp="1"/>
          </p:cNvSpPr>
          <p:nvPr>
            <p:ph type="title"/>
          </p:nvPr>
        </p:nvSpPr>
        <p:spPr>
          <a:xfrm>
            <a:off x="320676" y="183512"/>
            <a:ext cx="7315200" cy="5170834"/>
          </a:xfrm>
        </p:spPr>
        <p:txBody>
          <a:bodyPr/>
          <a:lstStyle>
            <a:lvl1pPr>
              <a:lnSpc>
                <a:spcPct val="90000"/>
              </a:lnSpc>
              <a:defRPr sz="5429" b="1" i="0">
                <a:solidFill>
                  <a:schemeClr val="tx1"/>
                </a:solidFill>
                <a:latin typeface="Arial Regular" charset="0"/>
                <a:cs typeface="Arial Regular" charset="0"/>
              </a:defRPr>
            </a:lvl1pPr>
          </a:lstStyle>
          <a:p>
            <a:r>
              <a:rPr lang="en-US"/>
              <a:t>Click to edit Master title style</a:t>
            </a:r>
            <a:endParaRPr lang="en-US" dirty="0"/>
          </a:p>
        </p:txBody>
      </p:sp>
      <p:sp>
        <p:nvSpPr>
          <p:cNvPr id="3" name="Slide Number Placeholder 4"/>
          <p:cNvSpPr>
            <a:spLocks noGrp="1"/>
          </p:cNvSpPr>
          <p:nvPr>
            <p:ph type="sldNum" sz="quarter" idx="10"/>
          </p:nvPr>
        </p:nvSpPr>
        <p:spPr>
          <a:xfrm>
            <a:off x="8523288" y="6435725"/>
            <a:ext cx="296862" cy="254000"/>
          </a:xfrm>
          <a:prstGeom prst="rect">
            <a:avLst/>
          </a:prstGeom>
        </p:spPr>
        <p:txBody>
          <a:bodyPr/>
          <a:lstStyle>
            <a:lvl1pPr>
              <a:defRPr/>
            </a:lvl1pPr>
          </a:lstStyle>
          <a:p>
            <a:pPr>
              <a:defRPr/>
            </a:pPr>
            <a:fld id="{19D99FC4-BB62-4EA3-9D70-270AB5852513}" type="slidenum">
              <a:rPr lang="en-US"/>
              <a:pPr>
                <a:defRPr/>
              </a:pPr>
              <a:t>‹#›</a:t>
            </a:fld>
            <a:endParaRPr lang="en-US" dirty="0"/>
          </a:p>
        </p:txBody>
      </p:sp>
      <p:sp>
        <p:nvSpPr>
          <p:cNvPr id="4" name="Footer Placeholder 2"/>
          <p:cNvSpPr>
            <a:spLocks noGrp="1"/>
          </p:cNvSpPr>
          <p:nvPr>
            <p:ph type="ftr" sz="quarter" idx="11"/>
          </p:nvPr>
        </p:nvSpPr>
        <p:spPr>
          <a:xfrm>
            <a:off x="4491038" y="6427788"/>
            <a:ext cx="3865562" cy="282575"/>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1098755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6000"/>
                <a:lumOff val="44000"/>
                <a:alpha val="82785"/>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17500" y="217488"/>
            <a:ext cx="8118475" cy="792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Title (sentence case), 28 point Arial</a:t>
            </a:r>
          </a:p>
        </p:txBody>
      </p:sp>
      <p:sp>
        <p:nvSpPr>
          <p:cNvPr id="1027" name="Text Placeholder 2"/>
          <p:cNvSpPr>
            <a:spLocks noGrp="1"/>
          </p:cNvSpPr>
          <p:nvPr>
            <p:ph type="body" idx="1"/>
          </p:nvPr>
        </p:nvSpPr>
        <p:spPr bwMode="auto">
          <a:xfrm>
            <a:off x="317500" y="1817688"/>
            <a:ext cx="8502650" cy="3298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Level 1, normal body text is set at 20pt Arial Bold</a:t>
            </a:r>
          </a:p>
          <a:p>
            <a:pPr lvl="1"/>
            <a:r>
              <a:rPr lang="en-US" altLang="en-US"/>
              <a:t>Level 2 Body text can be Regular or Bold. </a:t>
            </a:r>
          </a:p>
          <a:p>
            <a:pPr lvl="2"/>
            <a:r>
              <a:rPr lang="en-US" altLang="en-US"/>
              <a:t>Third level</a:t>
            </a:r>
          </a:p>
          <a:p>
            <a:pPr lvl="3"/>
            <a:r>
              <a:rPr lang="en-US" altLang="en-US"/>
              <a:t>Fourth level</a:t>
            </a:r>
          </a:p>
          <a:p>
            <a:pPr lvl="4"/>
            <a:r>
              <a:rPr lang="en-US" altLang="en-US"/>
              <a:t>Fifth level</a:t>
            </a:r>
          </a:p>
        </p:txBody>
      </p:sp>
      <p:cxnSp>
        <p:nvCxnSpPr>
          <p:cNvPr id="7" name="Straight Connector 6"/>
          <p:cNvCxnSpPr/>
          <p:nvPr userDrawn="1"/>
        </p:nvCxnSpPr>
        <p:spPr>
          <a:xfrm flipH="1">
            <a:off x="-1160463" y="5994400"/>
            <a:ext cx="1100138" cy="0"/>
          </a:xfrm>
          <a:prstGeom prst="line">
            <a:avLst/>
          </a:prstGeom>
          <a:ln w="3175" cmpd="sng">
            <a:solidFill>
              <a:schemeClr val="tx2"/>
            </a:solidFill>
            <a:prstDash val="dot"/>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userDrawn="1"/>
        </p:nvSpPr>
        <p:spPr>
          <a:xfrm>
            <a:off x="-1160463" y="5856288"/>
            <a:ext cx="1100138" cy="142875"/>
          </a:xfrm>
          <a:prstGeom prst="rect">
            <a:avLst/>
          </a:prstGeom>
          <a:noFill/>
        </p:spPr>
        <p:txBody>
          <a:bodyPr lIns="0" tIns="0" rIns="0" bIns="0"/>
          <a:lstStyle/>
          <a:p>
            <a:pPr algn="r">
              <a:defRPr/>
            </a:pPr>
            <a:r>
              <a:rPr lang="en-US" sz="762" dirty="0">
                <a:solidFill>
                  <a:schemeClr val="bg2">
                    <a:lumMod val="50000"/>
                  </a:schemeClr>
                </a:solidFill>
              </a:rPr>
              <a:t>No content below the line</a:t>
            </a:r>
          </a:p>
        </p:txBody>
      </p:sp>
      <p:cxnSp>
        <p:nvCxnSpPr>
          <p:cNvPr id="11" name="Straight Connector 10"/>
          <p:cNvCxnSpPr/>
          <p:nvPr userDrawn="1"/>
        </p:nvCxnSpPr>
        <p:spPr>
          <a:xfrm flipH="1">
            <a:off x="9215438" y="5992813"/>
            <a:ext cx="1100137" cy="0"/>
          </a:xfrm>
          <a:prstGeom prst="line">
            <a:avLst/>
          </a:prstGeom>
          <a:ln w="3175" cmpd="sng">
            <a:solidFill>
              <a:schemeClr val="tx2"/>
            </a:solidFill>
            <a:prstDash val="dot"/>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userDrawn="1"/>
        </p:nvSpPr>
        <p:spPr>
          <a:xfrm>
            <a:off x="9215438" y="5854700"/>
            <a:ext cx="1100137" cy="142875"/>
          </a:xfrm>
          <a:prstGeom prst="rect">
            <a:avLst/>
          </a:prstGeom>
          <a:noFill/>
        </p:spPr>
        <p:txBody>
          <a:bodyPr lIns="0" tIns="0" rIns="0" bIns="0"/>
          <a:lstStyle/>
          <a:p>
            <a:pPr>
              <a:defRPr/>
            </a:pPr>
            <a:r>
              <a:rPr lang="en-US" sz="762" dirty="0">
                <a:solidFill>
                  <a:schemeClr val="bg2">
                    <a:lumMod val="50000"/>
                  </a:schemeClr>
                </a:solidFill>
              </a:rPr>
              <a:t>No content below the line</a:t>
            </a:r>
          </a:p>
        </p:txBody>
      </p:sp>
      <p:sp>
        <p:nvSpPr>
          <p:cNvPr id="15" name="Date Placeholder 14"/>
          <p:cNvSpPr>
            <a:spLocks noGrp="1"/>
          </p:cNvSpPr>
          <p:nvPr>
            <p:ph type="dt" sz="half" idx="2"/>
          </p:nvPr>
        </p:nvSpPr>
        <p:spPr>
          <a:xfrm>
            <a:off x="6421438" y="1100138"/>
            <a:ext cx="2386012" cy="223837"/>
          </a:xfrm>
          <a:prstGeom prst="rect">
            <a:avLst/>
          </a:prstGeom>
        </p:spPr>
        <p:txBody>
          <a:bodyPr vert="horz" lIns="0" tIns="0" rIns="0" bIns="0" rtlCol="0" anchor="t"/>
          <a:lstStyle>
            <a:lvl1pPr algn="l">
              <a:defRPr lang="en-US" sz="952" b="0" i="0">
                <a:solidFill>
                  <a:srgbClr val="000000"/>
                </a:solidFill>
                <a:latin typeface="Arial Regular" charset="0"/>
                <a:cs typeface="Arial Regular" charset="0"/>
              </a:defRPr>
            </a:lvl1pPr>
          </a:lstStyle>
          <a:p>
            <a:pPr>
              <a:defRPr/>
            </a:pPr>
            <a:endParaRPr/>
          </a:p>
        </p:txBody>
      </p:sp>
    </p:spTree>
  </p:cSld>
  <p:clrMap bg1="lt1" tx1="dk1" bg2="lt2" tx2="dk2" accent1="accent1" accent2="accent2" accent3="accent3" accent4="accent4" accent5="accent5" accent6="accent6" hlink="hlink" folHlink="folHlink"/>
  <p:sldLayoutIdLst>
    <p:sldLayoutId id="2147484731" r:id="rId1"/>
    <p:sldLayoutId id="2147484732" r:id="rId2"/>
    <p:sldLayoutId id="2147484733" r:id="rId3"/>
    <p:sldLayoutId id="2147484734" r:id="rId4"/>
    <p:sldLayoutId id="2147484735" r:id="rId5"/>
    <p:sldLayoutId id="2147484736" r:id="rId6"/>
    <p:sldLayoutId id="2147484737" r:id="rId7"/>
    <p:sldLayoutId id="2147484738" r:id="rId8"/>
    <p:sldLayoutId id="2147484739" r:id="rId9"/>
    <p:sldLayoutId id="2147484740" r:id="rId10"/>
    <p:sldLayoutId id="2147484741" r:id="rId11"/>
    <p:sldLayoutId id="2147484742" r:id="rId12"/>
    <p:sldLayoutId id="2147484743" r:id="rId13"/>
    <p:sldLayoutId id="2147484744" r:id="rId14"/>
    <p:sldLayoutId id="2147484745" r:id="rId15"/>
    <p:sldLayoutId id="2147484746" r:id="rId16"/>
    <p:sldLayoutId id="2147484747" r:id="rId17"/>
    <p:sldLayoutId id="2147484748" r:id="rId18"/>
    <p:sldLayoutId id="2147484749" r:id="rId19"/>
    <p:sldLayoutId id="2147484750" r:id="rId20"/>
    <p:sldLayoutId id="2147484751" r:id="rId21"/>
    <p:sldLayoutId id="2147484752" r:id="rId22"/>
    <p:sldLayoutId id="2147484753" r:id="rId23"/>
    <p:sldLayoutId id="2147484754" r:id="rId24"/>
    <p:sldLayoutId id="2147484755" r:id="rId25"/>
    <p:sldLayoutId id="2147484757" r:id="rId26"/>
  </p:sldLayoutIdLst>
  <p:hf hdr="0" ftr="0" dt="0"/>
  <p:txStyles>
    <p:titleStyle>
      <a:lvl1pPr algn="l" defTabSz="434975" rtl="0" eaLnBrk="0" fontAlgn="base" hangingPunct="0">
        <a:lnSpc>
          <a:spcPct val="85000"/>
        </a:lnSpc>
        <a:spcBef>
          <a:spcPct val="0"/>
        </a:spcBef>
        <a:spcAft>
          <a:spcPct val="0"/>
        </a:spcAft>
        <a:defRPr sz="2600" b="1" kern="1200">
          <a:solidFill>
            <a:schemeClr val="tx1"/>
          </a:solidFill>
          <a:latin typeface="Arial" charset="0"/>
          <a:ea typeface="Arial" charset="0"/>
          <a:cs typeface="Arial" charset="0"/>
        </a:defRPr>
      </a:lvl1pPr>
      <a:lvl2pPr algn="l" defTabSz="434975" rtl="0" eaLnBrk="0" fontAlgn="base" hangingPunct="0">
        <a:lnSpc>
          <a:spcPct val="85000"/>
        </a:lnSpc>
        <a:spcBef>
          <a:spcPct val="0"/>
        </a:spcBef>
        <a:spcAft>
          <a:spcPct val="0"/>
        </a:spcAft>
        <a:defRPr sz="2600" b="1">
          <a:solidFill>
            <a:schemeClr val="tx1"/>
          </a:solidFill>
          <a:latin typeface="Arial" panose="020B0604020202020204" pitchFamily="34" charset="0"/>
          <a:cs typeface="Arial" panose="020B0604020202020204" pitchFamily="34" charset="0"/>
        </a:defRPr>
      </a:lvl2pPr>
      <a:lvl3pPr algn="l" defTabSz="434975" rtl="0" eaLnBrk="0" fontAlgn="base" hangingPunct="0">
        <a:lnSpc>
          <a:spcPct val="85000"/>
        </a:lnSpc>
        <a:spcBef>
          <a:spcPct val="0"/>
        </a:spcBef>
        <a:spcAft>
          <a:spcPct val="0"/>
        </a:spcAft>
        <a:defRPr sz="2600" b="1">
          <a:solidFill>
            <a:schemeClr val="tx1"/>
          </a:solidFill>
          <a:latin typeface="Arial" panose="020B0604020202020204" pitchFamily="34" charset="0"/>
          <a:cs typeface="Arial" panose="020B0604020202020204" pitchFamily="34" charset="0"/>
        </a:defRPr>
      </a:lvl3pPr>
      <a:lvl4pPr algn="l" defTabSz="434975" rtl="0" eaLnBrk="0" fontAlgn="base" hangingPunct="0">
        <a:lnSpc>
          <a:spcPct val="85000"/>
        </a:lnSpc>
        <a:spcBef>
          <a:spcPct val="0"/>
        </a:spcBef>
        <a:spcAft>
          <a:spcPct val="0"/>
        </a:spcAft>
        <a:defRPr sz="2600" b="1">
          <a:solidFill>
            <a:schemeClr val="tx1"/>
          </a:solidFill>
          <a:latin typeface="Arial" panose="020B0604020202020204" pitchFamily="34" charset="0"/>
          <a:cs typeface="Arial" panose="020B0604020202020204" pitchFamily="34" charset="0"/>
        </a:defRPr>
      </a:lvl4pPr>
      <a:lvl5pPr algn="l" defTabSz="434975" rtl="0" eaLnBrk="0" fontAlgn="base" hangingPunct="0">
        <a:lnSpc>
          <a:spcPct val="85000"/>
        </a:lnSpc>
        <a:spcBef>
          <a:spcPct val="0"/>
        </a:spcBef>
        <a:spcAft>
          <a:spcPct val="0"/>
        </a:spcAft>
        <a:defRPr sz="2600" b="1">
          <a:solidFill>
            <a:schemeClr val="tx1"/>
          </a:solidFill>
          <a:latin typeface="Arial" panose="020B0604020202020204" pitchFamily="34" charset="0"/>
          <a:cs typeface="Arial" panose="020B0604020202020204" pitchFamily="34" charset="0"/>
        </a:defRPr>
      </a:lvl5pPr>
      <a:lvl6pPr marL="457200" algn="l" defTabSz="434975" rtl="0" fontAlgn="base">
        <a:lnSpc>
          <a:spcPct val="85000"/>
        </a:lnSpc>
        <a:spcBef>
          <a:spcPct val="0"/>
        </a:spcBef>
        <a:spcAft>
          <a:spcPct val="0"/>
        </a:spcAft>
        <a:defRPr sz="2600" b="1">
          <a:solidFill>
            <a:schemeClr val="tx1"/>
          </a:solidFill>
          <a:latin typeface="Arial" panose="020B0604020202020204" pitchFamily="34" charset="0"/>
          <a:cs typeface="Arial" panose="020B0604020202020204" pitchFamily="34" charset="0"/>
        </a:defRPr>
      </a:lvl6pPr>
      <a:lvl7pPr marL="914400" algn="l" defTabSz="434975" rtl="0" fontAlgn="base">
        <a:lnSpc>
          <a:spcPct val="85000"/>
        </a:lnSpc>
        <a:spcBef>
          <a:spcPct val="0"/>
        </a:spcBef>
        <a:spcAft>
          <a:spcPct val="0"/>
        </a:spcAft>
        <a:defRPr sz="2600" b="1">
          <a:solidFill>
            <a:schemeClr val="tx1"/>
          </a:solidFill>
          <a:latin typeface="Arial" panose="020B0604020202020204" pitchFamily="34" charset="0"/>
          <a:cs typeface="Arial" panose="020B0604020202020204" pitchFamily="34" charset="0"/>
        </a:defRPr>
      </a:lvl7pPr>
      <a:lvl8pPr marL="1371600" algn="l" defTabSz="434975" rtl="0" fontAlgn="base">
        <a:lnSpc>
          <a:spcPct val="85000"/>
        </a:lnSpc>
        <a:spcBef>
          <a:spcPct val="0"/>
        </a:spcBef>
        <a:spcAft>
          <a:spcPct val="0"/>
        </a:spcAft>
        <a:defRPr sz="2600" b="1">
          <a:solidFill>
            <a:schemeClr val="tx1"/>
          </a:solidFill>
          <a:latin typeface="Arial" panose="020B0604020202020204" pitchFamily="34" charset="0"/>
          <a:cs typeface="Arial" panose="020B0604020202020204" pitchFamily="34" charset="0"/>
        </a:defRPr>
      </a:lvl8pPr>
      <a:lvl9pPr marL="1828800" algn="l" defTabSz="434975" rtl="0" fontAlgn="base">
        <a:lnSpc>
          <a:spcPct val="85000"/>
        </a:lnSpc>
        <a:spcBef>
          <a:spcPct val="0"/>
        </a:spcBef>
        <a:spcAft>
          <a:spcPct val="0"/>
        </a:spcAft>
        <a:defRPr sz="2600" b="1">
          <a:solidFill>
            <a:schemeClr val="tx1"/>
          </a:solidFill>
          <a:latin typeface="Arial" panose="020B0604020202020204" pitchFamily="34" charset="0"/>
          <a:cs typeface="Arial" panose="020B0604020202020204" pitchFamily="34" charset="0"/>
        </a:defRPr>
      </a:lvl9pPr>
    </p:titleStyle>
    <p:bodyStyle>
      <a:lvl1pPr algn="l" defTabSz="434975" rtl="0" eaLnBrk="0" fontAlgn="base" hangingPunct="0">
        <a:spcBef>
          <a:spcPts val="475"/>
        </a:spcBef>
        <a:spcAft>
          <a:spcPct val="0"/>
        </a:spcAft>
        <a:buFont typeface="Arial" panose="020B0604020202020204" pitchFamily="34" charset="0"/>
        <a:defRPr sz="1900" b="1" kern="1200">
          <a:solidFill>
            <a:schemeClr val="tx1"/>
          </a:solidFill>
          <a:latin typeface="Arial" charset="0"/>
          <a:ea typeface="Arial" charset="0"/>
          <a:cs typeface="Arial" charset="0"/>
        </a:defRPr>
      </a:lvl1pPr>
      <a:lvl2pPr marL="173038" indent="-173038" algn="l" defTabSz="434975" rtl="0" eaLnBrk="0" fontAlgn="base" hangingPunct="0">
        <a:spcBef>
          <a:spcPts val="475"/>
        </a:spcBef>
        <a:spcAft>
          <a:spcPct val="0"/>
        </a:spcAft>
        <a:buFont typeface="Arial" panose="020B0604020202020204" pitchFamily="34" charset="0"/>
        <a:buChar char="•"/>
        <a:defRPr sz="1900" kern="1200">
          <a:solidFill>
            <a:schemeClr val="tx1"/>
          </a:solidFill>
          <a:latin typeface="Arial" charset="0"/>
          <a:ea typeface="Arial" charset="0"/>
          <a:cs typeface="Arial" charset="0"/>
        </a:defRPr>
      </a:lvl2pPr>
      <a:lvl3pPr marL="373063" indent="-173038" algn="l" defTabSz="434975" rtl="0" eaLnBrk="0" fontAlgn="base" hangingPunct="0">
        <a:spcBef>
          <a:spcPts val="575"/>
        </a:spcBef>
        <a:spcAft>
          <a:spcPct val="0"/>
        </a:spcAft>
        <a:buFont typeface=".AppleSystemUIFont"/>
        <a:buChar char="-"/>
        <a:defRPr sz="1200" kern="1200">
          <a:solidFill>
            <a:schemeClr val="tx1"/>
          </a:solidFill>
          <a:latin typeface="Arial" charset="0"/>
          <a:ea typeface="Arial" charset="0"/>
          <a:cs typeface="Arial" charset="0"/>
        </a:defRPr>
      </a:lvl3pPr>
      <a:lvl4pPr marL="574675" indent="-173038" algn="l" defTabSz="434975" rtl="0" eaLnBrk="0" fontAlgn="base" hangingPunct="0">
        <a:spcBef>
          <a:spcPts val="475"/>
        </a:spcBef>
        <a:spcAft>
          <a:spcPct val="0"/>
        </a:spcAft>
        <a:buSzPct val="100000"/>
        <a:buFont typeface=".AppleSystemUIFont"/>
        <a:buChar char="-"/>
        <a:defRPr sz="1200" kern="1200">
          <a:solidFill>
            <a:schemeClr val="tx1"/>
          </a:solidFill>
          <a:latin typeface="Arial" charset="0"/>
          <a:ea typeface="Arial" charset="0"/>
          <a:cs typeface="Arial" charset="0"/>
        </a:defRPr>
      </a:lvl4pPr>
      <a:lvl5pPr marL="782638" indent="-173038" algn="l" defTabSz="434975" rtl="0" eaLnBrk="0" fontAlgn="base" hangingPunct="0">
        <a:spcBef>
          <a:spcPts val="475"/>
        </a:spcBef>
        <a:spcAft>
          <a:spcPct val="0"/>
        </a:spcAft>
        <a:buFont typeface=".AppleSystemUIFont"/>
        <a:buChar char="-"/>
        <a:defRPr sz="1200" kern="1200">
          <a:solidFill>
            <a:schemeClr val="tx1"/>
          </a:solidFill>
          <a:latin typeface="Arial" charset="0"/>
          <a:ea typeface="Arial" charset="0"/>
          <a:cs typeface="Arial" charset="0"/>
        </a:defRPr>
      </a:lvl5pPr>
      <a:lvl6pPr marL="2394905" indent="-217719" algn="l" defTabSz="435437" rtl="0" eaLnBrk="1" latinLnBrk="0" hangingPunct="1">
        <a:spcBef>
          <a:spcPct val="20000"/>
        </a:spcBef>
        <a:buFont typeface="Arial"/>
        <a:buChar char="•"/>
        <a:defRPr sz="1905" kern="1200">
          <a:solidFill>
            <a:schemeClr val="tx1"/>
          </a:solidFill>
          <a:latin typeface="+mn-lt"/>
          <a:ea typeface="+mn-ea"/>
          <a:cs typeface="+mn-cs"/>
        </a:defRPr>
      </a:lvl6pPr>
      <a:lvl7pPr marL="2830342" indent="-217719" algn="l" defTabSz="435437" rtl="0" eaLnBrk="1" latinLnBrk="0" hangingPunct="1">
        <a:spcBef>
          <a:spcPct val="20000"/>
        </a:spcBef>
        <a:buFont typeface="Arial"/>
        <a:buChar char="•"/>
        <a:defRPr sz="1905" kern="1200">
          <a:solidFill>
            <a:schemeClr val="tx1"/>
          </a:solidFill>
          <a:latin typeface="+mn-lt"/>
          <a:ea typeface="+mn-ea"/>
          <a:cs typeface="+mn-cs"/>
        </a:defRPr>
      </a:lvl7pPr>
      <a:lvl8pPr marL="3265780" indent="-217719" algn="l" defTabSz="435437" rtl="0" eaLnBrk="1" latinLnBrk="0" hangingPunct="1">
        <a:spcBef>
          <a:spcPct val="20000"/>
        </a:spcBef>
        <a:buFont typeface="Arial"/>
        <a:buChar char="•"/>
        <a:defRPr sz="1905" kern="1200">
          <a:solidFill>
            <a:schemeClr val="tx1"/>
          </a:solidFill>
          <a:latin typeface="+mn-lt"/>
          <a:ea typeface="+mn-ea"/>
          <a:cs typeface="+mn-cs"/>
        </a:defRPr>
      </a:lvl8pPr>
      <a:lvl9pPr marL="3701217" indent="-217719" algn="l" defTabSz="435437" rtl="0" eaLnBrk="1" latinLnBrk="0" hangingPunct="1">
        <a:spcBef>
          <a:spcPct val="20000"/>
        </a:spcBef>
        <a:buFont typeface="Arial"/>
        <a:buChar char="•"/>
        <a:defRPr sz="1905" kern="1200">
          <a:solidFill>
            <a:schemeClr val="tx1"/>
          </a:solidFill>
          <a:latin typeface="+mn-lt"/>
          <a:ea typeface="+mn-ea"/>
          <a:cs typeface="+mn-cs"/>
        </a:defRPr>
      </a:lvl9pPr>
    </p:bodyStyle>
    <p:otherStyle>
      <a:defPPr>
        <a:defRPr lang="en-US"/>
      </a:defPPr>
      <a:lvl1pPr marL="0" algn="l" defTabSz="435437" rtl="0" eaLnBrk="1" latinLnBrk="0" hangingPunct="1">
        <a:defRPr sz="1714" kern="1200">
          <a:solidFill>
            <a:schemeClr val="tx1"/>
          </a:solidFill>
          <a:latin typeface="+mn-lt"/>
          <a:ea typeface="+mn-ea"/>
          <a:cs typeface="+mn-cs"/>
        </a:defRPr>
      </a:lvl1pPr>
      <a:lvl2pPr marL="435437" algn="l" defTabSz="435437" rtl="0" eaLnBrk="1" latinLnBrk="0" hangingPunct="1">
        <a:defRPr sz="1714" kern="1200">
          <a:solidFill>
            <a:schemeClr val="tx1"/>
          </a:solidFill>
          <a:latin typeface="+mn-lt"/>
          <a:ea typeface="+mn-ea"/>
          <a:cs typeface="+mn-cs"/>
        </a:defRPr>
      </a:lvl2pPr>
      <a:lvl3pPr marL="870875" algn="l" defTabSz="435437" rtl="0" eaLnBrk="1" latinLnBrk="0" hangingPunct="1">
        <a:defRPr sz="1714" kern="1200">
          <a:solidFill>
            <a:schemeClr val="tx1"/>
          </a:solidFill>
          <a:latin typeface="+mn-lt"/>
          <a:ea typeface="+mn-ea"/>
          <a:cs typeface="+mn-cs"/>
        </a:defRPr>
      </a:lvl3pPr>
      <a:lvl4pPr marL="1306312" algn="l" defTabSz="435437" rtl="0" eaLnBrk="1" latinLnBrk="0" hangingPunct="1">
        <a:defRPr sz="1714" kern="1200">
          <a:solidFill>
            <a:schemeClr val="tx1"/>
          </a:solidFill>
          <a:latin typeface="+mn-lt"/>
          <a:ea typeface="+mn-ea"/>
          <a:cs typeface="+mn-cs"/>
        </a:defRPr>
      </a:lvl4pPr>
      <a:lvl5pPr marL="1741749" algn="l" defTabSz="435437" rtl="0" eaLnBrk="1" latinLnBrk="0" hangingPunct="1">
        <a:defRPr sz="1714" kern="1200">
          <a:solidFill>
            <a:schemeClr val="tx1"/>
          </a:solidFill>
          <a:latin typeface="+mn-lt"/>
          <a:ea typeface="+mn-ea"/>
          <a:cs typeface="+mn-cs"/>
        </a:defRPr>
      </a:lvl5pPr>
      <a:lvl6pPr marL="2177186" algn="l" defTabSz="435437" rtl="0" eaLnBrk="1" latinLnBrk="0" hangingPunct="1">
        <a:defRPr sz="1714" kern="1200">
          <a:solidFill>
            <a:schemeClr val="tx1"/>
          </a:solidFill>
          <a:latin typeface="+mn-lt"/>
          <a:ea typeface="+mn-ea"/>
          <a:cs typeface="+mn-cs"/>
        </a:defRPr>
      </a:lvl6pPr>
      <a:lvl7pPr marL="2612624" algn="l" defTabSz="435437" rtl="0" eaLnBrk="1" latinLnBrk="0" hangingPunct="1">
        <a:defRPr sz="1714" kern="1200">
          <a:solidFill>
            <a:schemeClr val="tx1"/>
          </a:solidFill>
          <a:latin typeface="+mn-lt"/>
          <a:ea typeface="+mn-ea"/>
          <a:cs typeface="+mn-cs"/>
        </a:defRPr>
      </a:lvl7pPr>
      <a:lvl8pPr marL="3048061" algn="l" defTabSz="435437" rtl="0" eaLnBrk="1" latinLnBrk="0" hangingPunct="1">
        <a:defRPr sz="1714" kern="1200">
          <a:solidFill>
            <a:schemeClr val="tx1"/>
          </a:solidFill>
          <a:latin typeface="+mn-lt"/>
          <a:ea typeface="+mn-ea"/>
          <a:cs typeface="+mn-cs"/>
        </a:defRPr>
      </a:lvl8pPr>
      <a:lvl9pPr marL="3483498" algn="l" defTabSz="435437" rtl="0" eaLnBrk="1" latinLnBrk="0" hangingPunct="1">
        <a:defRPr sz="171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16.emf"/></Relationships>
</file>

<file path=ppt/slides/_rels/slide2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4.xml"/><Relationship Id="rId1" Type="http://schemas.openxmlformats.org/officeDocument/2006/relationships/slideLayout" Target="../slideLayouts/slideLayout10.xml"/><Relationship Id="rId5" Type="http://schemas.openxmlformats.org/officeDocument/2006/relationships/image" Target="../media/image26.png"/><Relationship Id="rId4" Type="http://schemas.openxmlformats.org/officeDocument/2006/relationships/image" Target="../media/image16.emf"/></Relationships>
</file>

<file path=ppt/slides/_rels/slide4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22.xm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9.xml"/><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0.xml"/><Relationship Id="rId1" Type="http://schemas.openxmlformats.org/officeDocument/2006/relationships/slideLayout" Target="../slideLayouts/slideLayout17.xml"/><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1.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itle 5"/>
          <p:cNvSpPr>
            <a:spLocks noGrp="1"/>
          </p:cNvSpPr>
          <p:nvPr>
            <p:ph type="title"/>
          </p:nvPr>
        </p:nvSpPr>
        <p:spPr>
          <a:xfrm>
            <a:off x="320675" y="241300"/>
            <a:ext cx="5394325" cy="1430338"/>
          </a:xfrm>
        </p:spPr>
        <p:txBody>
          <a:bodyPr/>
          <a:lstStyle/>
          <a:p>
            <a:pPr eaLnBrk="1" hangingPunct="1"/>
            <a:r>
              <a:rPr lang="en-US" altLang="en-US" sz="4800" b="1" dirty="0">
                <a:solidFill>
                  <a:srgbClr val="FF0000"/>
                </a:solidFill>
                <a:latin typeface="Arial Regular"/>
                <a:ea typeface="Arial Regular"/>
                <a:cs typeface="Arial Regular"/>
              </a:rPr>
              <a:t>Cost of Capital Mythology</a:t>
            </a:r>
          </a:p>
        </p:txBody>
      </p:sp>
      <p:sp>
        <p:nvSpPr>
          <p:cNvPr id="8" name="Text Placeholder 7"/>
          <p:cNvSpPr>
            <a:spLocks noGrp="1"/>
          </p:cNvSpPr>
          <p:nvPr>
            <p:ph type="body" sz="quarter" idx="12"/>
          </p:nvPr>
        </p:nvSpPr>
        <p:spPr>
          <a:xfrm>
            <a:off x="320675" y="1684338"/>
            <a:ext cx="5162550" cy="296862"/>
          </a:xfrm>
        </p:spPr>
        <p:txBody>
          <a:bodyPr rtlCol="0">
            <a:noAutofit/>
          </a:bodyPr>
          <a:lstStyle/>
          <a:p>
            <a:pPr defTabSz="435437" eaLnBrk="1" fontAlgn="auto" hangingPunct="1">
              <a:spcBef>
                <a:spcPts val="476"/>
              </a:spcBef>
              <a:spcAft>
                <a:spcPts val="0"/>
              </a:spcAft>
              <a:buFont typeface="Arial"/>
              <a:buNone/>
              <a:defRPr/>
            </a:pPr>
            <a:endParaRPr lang="en-US" altLang="en-US" sz="1800" b="0" dirty="0">
              <a:latin typeface="Arial" panose="020B0604020202020204" pitchFamily="34" charset="0"/>
              <a:cs typeface="Arial" panose="020B0604020202020204" pitchFamily="34" charset="0"/>
            </a:endParaRPr>
          </a:p>
          <a:p>
            <a:pPr defTabSz="435437" eaLnBrk="1" fontAlgn="auto" hangingPunct="1">
              <a:spcBef>
                <a:spcPts val="476"/>
              </a:spcBef>
              <a:spcAft>
                <a:spcPts val="0"/>
              </a:spcAft>
              <a:buFont typeface="Arial"/>
              <a:buNone/>
              <a:defRPr/>
            </a:pPr>
            <a:endParaRPr lang="en-US" dirty="0"/>
          </a:p>
        </p:txBody>
      </p:sp>
      <p:sp>
        <p:nvSpPr>
          <p:cNvPr id="10" name="Text Placeholder 9"/>
          <p:cNvSpPr>
            <a:spLocks noGrp="1"/>
          </p:cNvSpPr>
          <p:nvPr>
            <p:ph type="body" sz="quarter" idx="13"/>
          </p:nvPr>
        </p:nvSpPr>
        <p:spPr>
          <a:xfrm>
            <a:off x="5029200" y="410369"/>
            <a:ext cx="4114800" cy="1682750"/>
          </a:xfrm>
        </p:spPr>
        <p:txBody>
          <a:bodyPr rtlCol="0">
            <a:noAutofit/>
          </a:bodyPr>
          <a:lstStyle/>
          <a:p>
            <a:pPr defTabSz="435437" eaLnBrk="1" fontAlgn="auto" hangingPunct="1">
              <a:spcAft>
                <a:spcPts val="0"/>
              </a:spcAft>
              <a:buFont typeface="Arial"/>
              <a:buNone/>
              <a:defRPr/>
            </a:pPr>
            <a:r>
              <a:rPr lang="en-US" altLang="en-US" sz="1200" dirty="0">
                <a:latin typeface="Arial" panose="020B0604020202020204" pitchFamily="34" charset="0"/>
                <a:cs typeface="Arial" panose="020B0604020202020204" pitchFamily="34" charset="0"/>
              </a:rPr>
              <a:t>Roger A. Morin, PhD</a:t>
            </a:r>
          </a:p>
          <a:p>
            <a:pPr defTabSz="435437" eaLnBrk="1" fontAlgn="auto" hangingPunct="1">
              <a:spcAft>
                <a:spcPts val="0"/>
              </a:spcAft>
              <a:buFont typeface="Arial"/>
              <a:buNone/>
              <a:defRPr/>
            </a:pPr>
            <a:r>
              <a:rPr lang="en-US" altLang="en-US" sz="1200" b="0" dirty="0">
                <a:latin typeface="Arial" panose="020B0604020202020204" pitchFamily="34" charset="0"/>
                <a:cs typeface="Arial" panose="020B0604020202020204" pitchFamily="34" charset="0"/>
              </a:rPr>
              <a:t>Emeritus Professor of Finance</a:t>
            </a:r>
          </a:p>
          <a:p>
            <a:pPr defTabSz="435437" eaLnBrk="1" fontAlgn="auto" hangingPunct="1">
              <a:spcAft>
                <a:spcPts val="0"/>
              </a:spcAft>
              <a:buFont typeface="Arial"/>
              <a:buNone/>
              <a:defRPr/>
            </a:pPr>
            <a:r>
              <a:rPr lang="en-US" altLang="en-US" sz="1200" b="0" dirty="0">
                <a:latin typeface="Arial" panose="020B0604020202020204" pitchFamily="34" charset="0"/>
                <a:cs typeface="Arial" panose="020B0604020202020204" pitchFamily="34" charset="0"/>
              </a:rPr>
              <a:t>Distinguished Professor of Finance for Regulated Industry</a:t>
            </a:r>
          </a:p>
          <a:p>
            <a:pPr defTabSz="435437" eaLnBrk="1" fontAlgn="auto" hangingPunct="1">
              <a:spcAft>
                <a:spcPts val="0"/>
              </a:spcAft>
              <a:buFont typeface="Arial"/>
              <a:buNone/>
              <a:defRPr/>
            </a:pPr>
            <a:r>
              <a:rPr lang="en-US" altLang="en-US" sz="1200" b="0" dirty="0">
                <a:latin typeface="Arial" panose="020B0604020202020204" pitchFamily="34" charset="0"/>
                <a:cs typeface="Arial" panose="020B0604020202020204" pitchFamily="34" charset="0"/>
              </a:rPr>
              <a:t>Center for the Study of Regulated Industry</a:t>
            </a:r>
          </a:p>
          <a:p>
            <a:pPr defTabSz="435437" eaLnBrk="1" fontAlgn="auto" hangingPunct="1">
              <a:spcAft>
                <a:spcPts val="0"/>
              </a:spcAft>
              <a:buFont typeface="Arial"/>
              <a:buNone/>
              <a:defRPr/>
            </a:pPr>
            <a:r>
              <a:rPr lang="en-US" altLang="en-US" sz="1200" b="0" dirty="0">
                <a:latin typeface="Arial" panose="020B0604020202020204" pitchFamily="34" charset="0"/>
                <a:cs typeface="Arial" panose="020B0604020202020204" pitchFamily="34" charset="0"/>
              </a:rPr>
              <a:t>Robinson College of Business, Georgia State University</a:t>
            </a:r>
          </a:p>
          <a:p>
            <a:pPr defTabSz="435437" eaLnBrk="1" fontAlgn="auto" hangingPunct="1">
              <a:spcAft>
                <a:spcPts val="0"/>
              </a:spcAft>
              <a:buFont typeface="Arial"/>
              <a:buNone/>
              <a:defRPr/>
            </a:pPr>
            <a:r>
              <a:rPr lang="en-US" altLang="en-US" sz="1200" b="0" dirty="0">
                <a:latin typeface="Arial" panose="020B0604020202020204" pitchFamily="34" charset="0"/>
                <a:cs typeface="Arial" panose="020B0604020202020204" pitchFamily="34" charset="0"/>
              </a:rPr>
              <a:t>Chairman &amp; CEO Utility Research International</a:t>
            </a:r>
          </a:p>
          <a:p>
            <a:pPr defTabSz="435437" eaLnBrk="1" fontAlgn="auto" hangingPunct="1">
              <a:spcAft>
                <a:spcPts val="0"/>
              </a:spcAft>
              <a:buFont typeface="Arial"/>
              <a:buNone/>
              <a:defRPr/>
            </a:pPr>
            <a:endParaRPr lang="en-US" dirty="0"/>
          </a:p>
        </p:txBody>
      </p:sp>
      <p:sp>
        <p:nvSpPr>
          <p:cNvPr id="5" name="Slide Number Placeholder 4"/>
          <p:cNvSpPr>
            <a:spLocks noGrp="1"/>
          </p:cNvSpPr>
          <p:nvPr>
            <p:ph type="sldNum" sz="quarter" idx="4294967295"/>
          </p:nvPr>
        </p:nvSpPr>
        <p:spPr>
          <a:xfrm>
            <a:off x="8847138" y="6435725"/>
            <a:ext cx="296862" cy="254000"/>
          </a:xfrm>
          <a:prstGeom prst="rect">
            <a:avLst/>
          </a:prstGeom>
        </p:spPr>
        <p:txBody>
          <a:bodyPr/>
          <a:lstStyle/>
          <a:p>
            <a:pPr>
              <a:defRPr/>
            </a:pPr>
            <a:fld id="{C7D22EB5-1BB0-4BF1-806B-3EACD399CA96}" type="slidenum">
              <a:rPr lang="en-US" altLang="en-US"/>
              <a:pPr>
                <a:defRPr/>
              </a:pPr>
              <a:t>1</a:t>
            </a:fld>
            <a:endParaRPr lang="en-US" altLang="en-US"/>
          </a:p>
        </p:txBody>
      </p:sp>
      <p:pic>
        <p:nvPicPr>
          <p:cNvPr id="2" name="Picture 1">
            <a:extLst>
              <a:ext uri="{FF2B5EF4-FFF2-40B4-BE49-F238E27FC236}">
                <a16:creationId xmlns:a16="http://schemas.microsoft.com/office/drawing/2014/main" id="{894B3FD9-E0A4-545A-3333-5E123DDB6E81}"/>
              </a:ext>
            </a:extLst>
          </p:cNvPr>
          <p:cNvPicPr>
            <a:picLocks noChangeAspect="1"/>
          </p:cNvPicPr>
          <p:nvPr/>
        </p:nvPicPr>
        <p:blipFill>
          <a:blip r:embed="rId3"/>
          <a:stretch>
            <a:fillRect/>
          </a:stretch>
        </p:blipFill>
        <p:spPr>
          <a:xfrm>
            <a:off x="656128" y="2105819"/>
            <a:ext cx="7956679" cy="393855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3"/>
          <p:cNvSpPr>
            <a:spLocks noGrp="1" noChangeArrowheads="1"/>
          </p:cNvSpPr>
          <p:nvPr>
            <p:ph idx="4294967295"/>
          </p:nvPr>
        </p:nvSpPr>
        <p:spPr>
          <a:xfrm>
            <a:off x="590729" y="1234715"/>
            <a:ext cx="8153400" cy="4438650"/>
          </a:xfrm>
          <a:prstGeom prst="rect">
            <a:avLst/>
          </a:prstGeom>
        </p:spPr>
        <p:txBody>
          <a:bodyPr/>
          <a:lstStyle/>
          <a:p>
            <a:pPr marL="457200" indent="-457200" eaLnBrk="1" hangingPunct="1">
              <a:buFont typeface="Arial" panose="020B0604020202020204" pitchFamily="34" charset="0"/>
              <a:buChar char="•"/>
            </a:pPr>
            <a:r>
              <a:rPr lang="en-US" altLang="en-US" sz="2800" dirty="0">
                <a:ea typeface="ＭＳ Ｐゴシック" charset="-128"/>
              </a:rPr>
              <a:t>Multiple-factor CAPM</a:t>
            </a:r>
          </a:p>
          <a:p>
            <a:pPr marL="457200" indent="-457200" eaLnBrk="1" hangingPunct="1">
              <a:buFont typeface="Arial" panose="020B0604020202020204" pitchFamily="34" charset="0"/>
              <a:buChar char="•"/>
            </a:pPr>
            <a:r>
              <a:rPr lang="en-US" altLang="en-US" sz="2800" dirty="0">
                <a:ea typeface="ＭＳ Ｐゴシック" charset="-128"/>
              </a:rPr>
              <a:t>Systematic elements of risk, other than market risk (beta), permeate across all securities</a:t>
            </a:r>
          </a:p>
          <a:p>
            <a:pPr lvl="4">
              <a:buFont typeface="Monotype Sorts" charset="2"/>
              <a:buNone/>
            </a:pPr>
            <a:r>
              <a:rPr lang="en-US" altLang="en-US" sz="2400" b="0" dirty="0">
                <a:ea typeface="ＭＳ Ｐゴシック" charset="-128"/>
              </a:rPr>
              <a:t>Ex.   Changes in economic activity</a:t>
            </a:r>
          </a:p>
          <a:p>
            <a:pPr lvl="4">
              <a:buFont typeface="Monotype Sorts" charset="2"/>
              <a:buNone/>
            </a:pPr>
            <a:r>
              <a:rPr lang="en-US" altLang="en-US" sz="2400" b="0" dirty="0">
                <a:ea typeface="ＭＳ Ｐゴシック" charset="-128"/>
              </a:rPr>
              <a:t>        Changes in inflationary expectations</a:t>
            </a:r>
          </a:p>
          <a:p>
            <a:pPr lvl="4">
              <a:buFont typeface="Monotype Sorts" charset="2"/>
              <a:buNone/>
            </a:pPr>
            <a:r>
              <a:rPr lang="en-US" altLang="en-US" sz="2400" b="0" dirty="0">
                <a:ea typeface="ＭＳ Ｐゴシック" charset="-128"/>
              </a:rPr>
              <a:t>        Changes in interest rates</a:t>
            </a:r>
          </a:p>
          <a:p>
            <a:pPr marL="457200" indent="-457200" eaLnBrk="1" hangingPunct="1">
              <a:buFont typeface="Arial" panose="020B0604020202020204" pitchFamily="34" charset="0"/>
              <a:buChar char="•"/>
            </a:pPr>
            <a:r>
              <a:rPr lang="en-US" altLang="en-US" sz="2800" dirty="0">
                <a:ea typeface="ＭＳ Ｐゴシック" charset="-128"/>
              </a:rPr>
              <a:t>APM: 2 major building blocks</a:t>
            </a:r>
          </a:p>
          <a:p>
            <a:pPr lvl="4">
              <a:buFont typeface="Monotype Sorts" charset="2"/>
              <a:buNone/>
            </a:pPr>
            <a:r>
              <a:rPr lang="en-US" altLang="en-US" sz="2400" b="0" dirty="0">
                <a:ea typeface="ＭＳ Ｐゴシック" charset="-128"/>
              </a:rPr>
              <a:t>(1) Linear return generating function</a:t>
            </a:r>
          </a:p>
          <a:p>
            <a:pPr lvl="4">
              <a:buFont typeface="Monotype Sorts" charset="2"/>
              <a:buNone/>
            </a:pPr>
            <a:r>
              <a:rPr lang="en-US" altLang="en-US" sz="2400" b="0" dirty="0">
                <a:ea typeface="ＭＳ Ｐゴシック" charset="-128"/>
              </a:rPr>
              <a:t>(2) Absence of risk-free arbitrage profits</a:t>
            </a:r>
          </a:p>
        </p:txBody>
      </p:sp>
      <p:sp>
        <p:nvSpPr>
          <p:cNvPr id="2" name="Title 1"/>
          <p:cNvSpPr>
            <a:spLocks noGrp="1"/>
          </p:cNvSpPr>
          <p:nvPr>
            <p:ph type="title"/>
          </p:nvPr>
        </p:nvSpPr>
        <p:spPr/>
        <p:txBody>
          <a:bodyPr/>
          <a:lstStyle/>
          <a:p>
            <a:pPr algn="ctr"/>
            <a:r>
              <a:rPr lang="en-US" sz="3600" dirty="0"/>
              <a:t>  </a:t>
            </a:r>
            <a:r>
              <a:rPr lang="en-US" sz="3600" dirty="0">
                <a:solidFill>
                  <a:srgbClr val="FF0000"/>
                </a:solidFill>
              </a:rPr>
              <a:t>Arbitrage Pricing Model (APM)</a:t>
            </a:r>
          </a:p>
        </p:txBody>
      </p:sp>
    </p:spTree>
    <p:extLst>
      <p:ext uri="{BB962C8B-B14F-4D97-AF65-F5344CB8AC3E}">
        <p14:creationId xmlns:p14="http://schemas.microsoft.com/office/powerpoint/2010/main" val="4172874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3"/>
          <p:cNvSpPr>
            <a:spLocks noGrp="1" noChangeArrowheads="1"/>
          </p:cNvSpPr>
          <p:nvPr>
            <p:ph idx="4294967295"/>
          </p:nvPr>
        </p:nvSpPr>
        <p:spPr>
          <a:xfrm>
            <a:off x="977228" y="1009718"/>
            <a:ext cx="8467419" cy="5257800"/>
          </a:xfrm>
          <a:prstGeom prst="rect">
            <a:avLst/>
          </a:prstGeom>
        </p:spPr>
        <p:txBody>
          <a:bodyPr/>
          <a:lstStyle/>
          <a:p>
            <a:pPr eaLnBrk="1" hangingPunct="1">
              <a:lnSpc>
                <a:spcPct val="70000"/>
              </a:lnSpc>
              <a:buFont typeface="Wingdings" charset="2"/>
              <a:buNone/>
            </a:pPr>
            <a:r>
              <a:rPr lang="en-US" altLang="en-US" sz="1300" dirty="0">
                <a:ea typeface="ＭＳ Ｐゴシック" charset="-128"/>
              </a:rPr>
              <a:t>  </a:t>
            </a:r>
          </a:p>
          <a:p>
            <a:pPr eaLnBrk="1" hangingPunct="1">
              <a:lnSpc>
                <a:spcPct val="70000"/>
              </a:lnSpc>
              <a:buFont typeface="Wingdings" charset="2"/>
              <a:buNone/>
            </a:pPr>
            <a:r>
              <a:rPr lang="en-US" altLang="en-US" sz="1500" dirty="0">
                <a:ea typeface="ＭＳ Ｐゴシック" charset="-128"/>
              </a:rPr>
              <a:t>              </a:t>
            </a:r>
            <a:r>
              <a:rPr lang="en-US" altLang="en-US" sz="3700" dirty="0">
                <a:ea typeface="ＭＳ Ｐゴシック" charset="-128"/>
              </a:rPr>
              <a:t>K =  </a:t>
            </a:r>
            <a:r>
              <a:rPr lang="en-US" altLang="en-US" sz="3700" dirty="0" err="1">
                <a:ea typeface="ＭＳ Ｐゴシック" charset="-128"/>
              </a:rPr>
              <a:t>R</a:t>
            </a:r>
            <a:r>
              <a:rPr lang="en-US" altLang="en-US" sz="3700" baseline="-25000" dirty="0" err="1">
                <a:ea typeface="ＭＳ Ｐゴシック" charset="-128"/>
              </a:rPr>
              <a:t>f</a:t>
            </a:r>
            <a:r>
              <a:rPr lang="en-US" altLang="en-US" sz="3700" dirty="0">
                <a:ea typeface="ＭＳ Ｐゴシック" charset="-128"/>
              </a:rPr>
              <a:t>  +  </a:t>
            </a:r>
            <a:r>
              <a:rPr lang="el-GR" altLang="en-US" sz="3700" dirty="0">
                <a:ea typeface="ＭＳ Ｐゴシック" charset="-128"/>
              </a:rPr>
              <a:t>β</a:t>
            </a:r>
            <a:r>
              <a:rPr lang="en-US" altLang="en-US" sz="3700" baseline="-25000" dirty="0" err="1">
                <a:ea typeface="ＭＳ Ｐゴシック" charset="-128"/>
              </a:rPr>
              <a:t>m</a:t>
            </a:r>
            <a:r>
              <a:rPr lang="en-US" altLang="en-US" sz="3700" dirty="0" err="1">
                <a:ea typeface="ＭＳ Ｐゴシック" charset="-128"/>
              </a:rPr>
              <a:t>r</a:t>
            </a:r>
            <a:r>
              <a:rPr lang="en-US" altLang="en-US" sz="3700" baseline="-25000" dirty="0" err="1">
                <a:ea typeface="ＭＳ Ｐゴシック" charset="-128"/>
              </a:rPr>
              <a:t>m</a:t>
            </a:r>
            <a:r>
              <a:rPr lang="en-US" altLang="en-US" sz="3700" dirty="0">
                <a:ea typeface="ＭＳ Ｐゴシック" charset="-128"/>
              </a:rPr>
              <a:t>  + </a:t>
            </a:r>
            <a:r>
              <a:rPr lang="el-GR" altLang="en-US" sz="3700" dirty="0">
                <a:ea typeface="ＭＳ Ｐゴシック" charset="-128"/>
              </a:rPr>
              <a:t>β</a:t>
            </a:r>
            <a:r>
              <a:rPr lang="en-US" altLang="en-US" sz="3700" baseline="-25000" dirty="0" err="1">
                <a:ea typeface="ＭＳ Ｐゴシック" charset="-128"/>
              </a:rPr>
              <a:t>s</a:t>
            </a:r>
            <a:r>
              <a:rPr lang="en-US" altLang="en-US" sz="3700" dirty="0" err="1">
                <a:ea typeface="ＭＳ Ｐゴシック" charset="-128"/>
              </a:rPr>
              <a:t>r</a:t>
            </a:r>
            <a:r>
              <a:rPr lang="en-US" altLang="en-US" sz="3700" baseline="-25000" dirty="0" err="1">
                <a:ea typeface="ＭＳ Ｐゴシック" charset="-128"/>
              </a:rPr>
              <a:t>s</a:t>
            </a:r>
            <a:r>
              <a:rPr lang="en-US" altLang="en-US" sz="3700" dirty="0">
                <a:ea typeface="ＭＳ Ｐゴシック" charset="-128"/>
              </a:rPr>
              <a:t>  + </a:t>
            </a:r>
            <a:r>
              <a:rPr lang="el-GR" altLang="en-US" sz="3700" dirty="0">
                <a:ea typeface="ＭＳ Ｐゴシック" charset="-128"/>
              </a:rPr>
              <a:t>β</a:t>
            </a:r>
            <a:r>
              <a:rPr lang="en-US" altLang="en-US" sz="3700" baseline="-25000" dirty="0" err="1">
                <a:ea typeface="ＭＳ Ｐゴシック" charset="-128"/>
              </a:rPr>
              <a:t>v</a:t>
            </a:r>
            <a:r>
              <a:rPr lang="en-US" altLang="en-US" sz="3700" dirty="0" err="1">
                <a:ea typeface="ＭＳ Ｐゴシック" charset="-128"/>
              </a:rPr>
              <a:t>r</a:t>
            </a:r>
            <a:r>
              <a:rPr lang="en-US" altLang="en-US" sz="3700" baseline="-25000" dirty="0" err="1">
                <a:ea typeface="ＭＳ Ｐゴシック" charset="-128"/>
              </a:rPr>
              <a:t>v</a:t>
            </a:r>
            <a:endParaRPr lang="en-US" altLang="en-US" sz="3700" baseline="-25000" dirty="0">
              <a:ea typeface="ＭＳ Ｐゴシック" charset="-128"/>
            </a:endParaRPr>
          </a:p>
          <a:p>
            <a:pPr eaLnBrk="1" hangingPunct="1">
              <a:lnSpc>
                <a:spcPct val="70000"/>
              </a:lnSpc>
              <a:buFont typeface="Wingdings" charset="2"/>
              <a:buNone/>
            </a:pPr>
            <a:endParaRPr lang="en-US" altLang="en-US" sz="1700" baseline="-25000" dirty="0">
              <a:ea typeface="ＭＳ Ｐゴシック" charset="-128"/>
            </a:endParaRPr>
          </a:p>
          <a:p>
            <a:pPr lvl="2" eaLnBrk="1" hangingPunct="1">
              <a:lnSpc>
                <a:spcPct val="70000"/>
              </a:lnSpc>
              <a:buFont typeface="Monotype Sorts" charset="2"/>
              <a:buNone/>
            </a:pPr>
            <a:r>
              <a:rPr lang="en-US" altLang="en-US" sz="1700" dirty="0">
                <a:ea typeface="ＭＳ Ｐゴシック" charset="-128"/>
              </a:rPr>
              <a:t>where:</a:t>
            </a:r>
          </a:p>
          <a:p>
            <a:pPr lvl="2" eaLnBrk="1" hangingPunct="1">
              <a:lnSpc>
                <a:spcPct val="70000"/>
              </a:lnSpc>
              <a:buFont typeface="Monotype Sorts" charset="2"/>
              <a:buNone/>
            </a:pPr>
            <a:endParaRPr lang="en-US" altLang="en-US" sz="1700" b="0" dirty="0">
              <a:ea typeface="ＭＳ Ｐゴシック" charset="-128"/>
            </a:endParaRPr>
          </a:p>
          <a:p>
            <a:pPr lvl="2" eaLnBrk="1" hangingPunct="1">
              <a:lnSpc>
                <a:spcPct val="70000"/>
              </a:lnSpc>
              <a:buFont typeface="Monotype Sorts" charset="2"/>
              <a:buNone/>
            </a:pPr>
            <a:r>
              <a:rPr lang="el-GR" altLang="en-US" sz="2200" b="0" dirty="0">
                <a:ea typeface="ＭＳ Ｐゴシック" charset="-128"/>
              </a:rPr>
              <a:t>β</a:t>
            </a:r>
            <a:r>
              <a:rPr lang="en-US" altLang="en-US" sz="2000" b="0" baseline="-25000" dirty="0">
                <a:ea typeface="ＭＳ Ｐゴシック" charset="-128"/>
              </a:rPr>
              <a:t>m   </a:t>
            </a:r>
            <a:r>
              <a:rPr lang="en-US" altLang="en-US" sz="2000" b="0" dirty="0">
                <a:ea typeface="ＭＳ Ｐゴシック" charset="-128"/>
              </a:rPr>
              <a:t>= market coefficient in FF regression</a:t>
            </a:r>
          </a:p>
          <a:p>
            <a:pPr lvl="2" eaLnBrk="1" hangingPunct="1">
              <a:lnSpc>
                <a:spcPct val="70000"/>
              </a:lnSpc>
              <a:buFont typeface="Monotype Sorts" charset="2"/>
              <a:buNone/>
            </a:pPr>
            <a:r>
              <a:rPr lang="en-US" altLang="en-US" sz="3200" b="0" dirty="0" err="1">
                <a:ea typeface="ＭＳ Ｐゴシック" charset="-128"/>
              </a:rPr>
              <a:t>r</a:t>
            </a:r>
            <a:r>
              <a:rPr lang="en-US" altLang="en-US" sz="3200" b="0" baseline="-25000" dirty="0" err="1">
                <a:ea typeface="ＭＳ Ｐゴシック" charset="-128"/>
              </a:rPr>
              <a:t>m</a:t>
            </a:r>
            <a:r>
              <a:rPr lang="en-US" altLang="en-US" sz="2000" b="0" dirty="0">
                <a:ea typeface="ＭＳ Ｐゴシック" charset="-128"/>
              </a:rPr>
              <a:t> = market risk premium</a:t>
            </a:r>
          </a:p>
          <a:p>
            <a:pPr lvl="2" eaLnBrk="1" hangingPunct="1">
              <a:lnSpc>
                <a:spcPct val="70000"/>
              </a:lnSpc>
              <a:buFont typeface="Monotype Sorts" charset="2"/>
              <a:buNone/>
            </a:pPr>
            <a:endParaRPr lang="en-US" altLang="en-US" sz="2000" b="0" dirty="0">
              <a:ea typeface="ＭＳ Ｐゴシック" charset="-128"/>
            </a:endParaRPr>
          </a:p>
          <a:p>
            <a:pPr lvl="2" eaLnBrk="1" hangingPunct="1">
              <a:lnSpc>
                <a:spcPct val="70000"/>
              </a:lnSpc>
              <a:buFont typeface="Monotype Sorts" charset="2"/>
              <a:buNone/>
            </a:pPr>
            <a:r>
              <a:rPr lang="el-GR" altLang="en-US" sz="2200" b="0" dirty="0">
                <a:ea typeface="ＭＳ Ｐゴシック" charset="-128"/>
              </a:rPr>
              <a:t>β</a:t>
            </a:r>
            <a:r>
              <a:rPr lang="en-US" altLang="en-US" sz="2000" b="0" baseline="-25000" dirty="0">
                <a:ea typeface="ＭＳ Ｐゴシック" charset="-128"/>
              </a:rPr>
              <a:t>s   </a:t>
            </a:r>
            <a:r>
              <a:rPr lang="en-US" altLang="en-US" sz="2000" b="0" dirty="0">
                <a:ea typeface="ＭＳ Ｐゴシック" charset="-128"/>
              </a:rPr>
              <a:t> = small-minus-big (SMB) coefficient in FF regression</a:t>
            </a:r>
          </a:p>
          <a:p>
            <a:pPr lvl="2" eaLnBrk="1" hangingPunct="1">
              <a:lnSpc>
                <a:spcPct val="70000"/>
              </a:lnSpc>
              <a:buFont typeface="Monotype Sorts" charset="2"/>
              <a:buNone/>
            </a:pPr>
            <a:r>
              <a:rPr lang="en-US" altLang="en-US" sz="3200" b="0" dirty="0" err="1">
                <a:ea typeface="ＭＳ Ｐゴシック" charset="-128"/>
              </a:rPr>
              <a:t>r</a:t>
            </a:r>
            <a:r>
              <a:rPr lang="en-US" altLang="en-US" sz="3200" b="0" baseline="-25000" dirty="0" err="1">
                <a:ea typeface="ＭＳ Ｐゴシック" charset="-128"/>
              </a:rPr>
              <a:t>s</a:t>
            </a:r>
            <a:r>
              <a:rPr lang="en-US" altLang="en-US" sz="2000" b="0" dirty="0">
                <a:ea typeface="ＭＳ Ｐゴシック" charset="-128"/>
              </a:rPr>
              <a:t>  = SMB risk premium (hist. mean returns small-cap</a:t>
            </a:r>
          </a:p>
          <a:p>
            <a:pPr lvl="2" eaLnBrk="1" hangingPunct="1">
              <a:lnSpc>
                <a:spcPct val="70000"/>
              </a:lnSpc>
              <a:buFont typeface="Monotype Sorts" charset="2"/>
              <a:buNone/>
            </a:pPr>
            <a:r>
              <a:rPr lang="en-US" altLang="en-US" sz="2000" b="0" dirty="0">
                <a:ea typeface="ＭＳ Ｐゴシック" charset="-128"/>
              </a:rPr>
              <a:t>        less large-cap portfolios)</a:t>
            </a:r>
          </a:p>
          <a:p>
            <a:pPr lvl="2" eaLnBrk="1" hangingPunct="1">
              <a:lnSpc>
                <a:spcPct val="70000"/>
              </a:lnSpc>
              <a:buFont typeface="Monotype Sorts" charset="2"/>
              <a:buNone/>
            </a:pPr>
            <a:endParaRPr lang="en-US" altLang="en-US" sz="2000" b="0" dirty="0">
              <a:ea typeface="ＭＳ Ｐゴシック" charset="-128"/>
            </a:endParaRPr>
          </a:p>
          <a:p>
            <a:pPr lvl="2" eaLnBrk="1" hangingPunct="1">
              <a:lnSpc>
                <a:spcPct val="70000"/>
              </a:lnSpc>
              <a:buFont typeface="Monotype Sorts" charset="2"/>
              <a:buNone/>
            </a:pPr>
            <a:r>
              <a:rPr lang="el-GR" altLang="en-US" sz="2400" b="0" dirty="0">
                <a:ea typeface="ＭＳ Ｐゴシック" charset="-128"/>
              </a:rPr>
              <a:t>Β</a:t>
            </a:r>
            <a:r>
              <a:rPr lang="en-US" altLang="en-US" sz="2400" b="0" baseline="-25000" dirty="0">
                <a:ea typeface="ＭＳ Ｐゴシック" charset="-128"/>
              </a:rPr>
              <a:t>v</a:t>
            </a:r>
            <a:r>
              <a:rPr lang="en-US" altLang="en-US" sz="2000" b="0" dirty="0">
                <a:ea typeface="ＭＳ Ｐゴシック" charset="-128"/>
              </a:rPr>
              <a:t> = high-minus-low (HML) coefficient in FF regression</a:t>
            </a:r>
          </a:p>
          <a:p>
            <a:pPr lvl="2" eaLnBrk="1" hangingPunct="1">
              <a:lnSpc>
                <a:spcPct val="70000"/>
              </a:lnSpc>
              <a:buFont typeface="Monotype Sorts" charset="2"/>
              <a:buNone/>
            </a:pPr>
            <a:r>
              <a:rPr lang="en-US" altLang="en-US" sz="2400" b="0" dirty="0" err="1">
                <a:ea typeface="ＭＳ Ｐゴシック" charset="-128"/>
              </a:rPr>
              <a:t>r</a:t>
            </a:r>
            <a:r>
              <a:rPr lang="en-US" altLang="en-US" sz="2400" b="0" baseline="-25000" dirty="0" err="1">
                <a:ea typeface="ＭＳ Ｐゴシック" charset="-128"/>
              </a:rPr>
              <a:t>v</a:t>
            </a:r>
            <a:r>
              <a:rPr lang="en-US" altLang="en-US" sz="2400" b="0" baseline="-25000" dirty="0">
                <a:ea typeface="ＭＳ Ｐゴシック" charset="-128"/>
              </a:rPr>
              <a:t> </a:t>
            </a:r>
            <a:r>
              <a:rPr lang="en-US" altLang="en-US" sz="2000" b="0" dirty="0">
                <a:ea typeface="ＭＳ Ｐゴシック" charset="-128"/>
              </a:rPr>
              <a:t> = HML risk premium (hist. mean returns high </a:t>
            </a:r>
            <a:r>
              <a:rPr lang="en-US" altLang="en-US" sz="2000" dirty="0">
                <a:ea typeface="ＭＳ Ｐゴシック" charset="-128"/>
              </a:rPr>
              <a:t>M</a:t>
            </a:r>
            <a:r>
              <a:rPr lang="en-US" altLang="en-US" sz="2000" b="0" dirty="0">
                <a:ea typeface="ＭＳ Ｐゴシック" charset="-128"/>
              </a:rPr>
              <a:t>/</a:t>
            </a:r>
            <a:r>
              <a:rPr lang="en-US" altLang="en-US" sz="2000" dirty="0">
                <a:ea typeface="ＭＳ Ｐゴシック" charset="-128"/>
              </a:rPr>
              <a:t>B</a:t>
            </a:r>
            <a:r>
              <a:rPr lang="en-US" altLang="en-US" sz="2000" b="0" dirty="0">
                <a:ea typeface="ＭＳ Ｐゴシック" charset="-128"/>
              </a:rPr>
              <a:t> </a:t>
            </a:r>
          </a:p>
          <a:p>
            <a:pPr lvl="2" eaLnBrk="1" hangingPunct="1">
              <a:lnSpc>
                <a:spcPct val="70000"/>
              </a:lnSpc>
              <a:buFont typeface="Monotype Sorts" charset="2"/>
              <a:buNone/>
            </a:pPr>
            <a:r>
              <a:rPr lang="en-US" altLang="en-US" sz="2000" b="0" dirty="0">
                <a:ea typeface="ＭＳ Ｐゴシック" charset="-128"/>
              </a:rPr>
              <a:t>        less low </a:t>
            </a:r>
            <a:r>
              <a:rPr lang="en-US" altLang="en-US" sz="2000" dirty="0">
                <a:ea typeface="ＭＳ Ｐゴシック" charset="-128"/>
              </a:rPr>
              <a:t>M</a:t>
            </a:r>
            <a:r>
              <a:rPr lang="en-US" altLang="en-US" sz="2000" b="0" dirty="0">
                <a:ea typeface="ＭＳ Ｐゴシック" charset="-128"/>
              </a:rPr>
              <a:t>/</a:t>
            </a:r>
            <a:r>
              <a:rPr lang="en-US" altLang="en-US" sz="2000" dirty="0">
                <a:ea typeface="ＭＳ Ｐゴシック" charset="-128"/>
              </a:rPr>
              <a:t>B</a:t>
            </a:r>
            <a:r>
              <a:rPr lang="en-US" altLang="en-US" sz="2000" b="0" dirty="0">
                <a:ea typeface="ＭＳ Ｐゴシック" charset="-128"/>
              </a:rPr>
              <a:t> portfolios)</a:t>
            </a:r>
          </a:p>
          <a:p>
            <a:pPr eaLnBrk="1" hangingPunct="1">
              <a:lnSpc>
                <a:spcPct val="70000"/>
              </a:lnSpc>
              <a:buFont typeface="Wingdings" charset="2"/>
              <a:buNone/>
            </a:pPr>
            <a:endParaRPr lang="en-US" altLang="en-US" sz="2000" dirty="0">
              <a:ea typeface="ＭＳ Ｐゴシック" charset="-128"/>
            </a:endParaRPr>
          </a:p>
        </p:txBody>
      </p:sp>
      <p:sp>
        <p:nvSpPr>
          <p:cNvPr id="2" name="Title 1"/>
          <p:cNvSpPr>
            <a:spLocks noGrp="1"/>
          </p:cNvSpPr>
          <p:nvPr>
            <p:ph type="title"/>
          </p:nvPr>
        </p:nvSpPr>
        <p:spPr/>
        <p:txBody>
          <a:bodyPr/>
          <a:lstStyle/>
          <a:p>
            <a:pPr algn="ctr"/>
            <a:r>
              <a:rPr lang="en-US" sz="3600" dirty="0"/>
              <a:t>   </a:t>
            </a:r>
            <a:r>
              <a:rPr lang="en-US" sz="3600" dirty="0" err="1"/>
              <a:t>Fama</a:t>
            </a:r>
            <a:r>
              <a:rPr lang="en-US" sz="3600" dirty="0"/>
              <a:t>-French 3-Factor Model</a:t>
            </a:r>
          </a:p>
        </p:txBody>
      </p:sp>
      <p:sp>
        <p:nvSpPr>
          <p:cNvPr id="3" name="Slide Number Placeholder 2"/>
          <p:cNvSpPr>
            <a:spLocks noGrp="1"/>
          </p:cNvSpPr>
          <p:nvPr>
            <p:ph type="sldNum" sz="quarter" idx="4294967295"/>
          </p:nvPr>
        </p:nvSpPr>
        <p:spPr>
          <a:xfrm>
            <a:off x="4491038" y="6427788"/>
            <a:ext cx="3865562" cy="282575"/>
          </a:xfrm>
          <a:prstGeom prst="rect">
            <a:avLst/>
          </a:prstGeom>
        </p:spPr>
        <p:txBody>
          <a:bodyPr/>
          <a:lstStyle/>
          <a:p>
            <a:fld id="{146682E1-A610-4FB0-BCC6-241ABE41C99B}" type="slidenum">
              <a:rPr lang="en-US" smtClean="0"/>
              <a:t>11</a:t>
            </a:fld>
            <a:endParaRPr lang="en-US"/>
          </a:p>
        </p:txBody>
      </p:sp>
    </p:spTree>
    <p:extLst>
      <p:ext uri="{BB962C8B-B14F-4D97-AF65-F5344CB8AC3E}">
        <p14:creationId xmlns:p14="http://schemas.microsoft.com/office/powerpoint/2010/main" val="1593189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ChangeArrowheads="1"/>
          </p:cNvSpPr>
          <p:nvPr/>
        </p:nvSpPr>
        <p:spPr bwMode="auto">
          <a:xfrm>
            <a:off x="317352" y="2276684"/>
            <a:ext cx="845616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eaLnBrk="0" hangingPunct="0">
              <a:tabLst>
                <a:tab pos="1646238" algn="l"/>
                <a:tab pos="5783263" algn="r"/>
              </a:tabLst>
              <a:defRPr sz="2000">
                <a:solidFill>
                  <a:schemeClr val="tx1"/>
                </a:solidFill>
                <a:latin typeface="Times New Roman" charset="0"/>
                <a:ea typeface="ＭＳ Ｐゴシック" charset="-128"/>
              </a:defRPr>
            </a:lvl1pPr>
            <a:lvl2pPr marL="742950" indent="-285750" eaLnBrk="0" hangingPunct="0">
              <a:tabLst>
                <a:tab pos="1646238" algn="l"/>
                <a:tab pos="5783263" algn="r"/>
              </a:tabLst>
              <a:defRPr sz="2000">
                <a:solidFill>
                  <a:schemeClr val="tx1"/>
                </a:solidFill>
                <a:latin typeface="Times New Roman" charset="0"/>
                <a:ea typeface="ＭＳ Ｐゴシック" charset="-128"/>
              </a:defRPr>
            </a:lvl2pPr>
            <a:lvl3pPr marL="1143000" indent="-228600" eaLnBrk="0" hangingPunct="0">
              <a:tabLst>
                <a:tab pos="1646238" algn="l"/>
                <a:tab pos="5783263" algn="r"/>
              </a:tabLst>
              <a:defRPr sz="2000">
                <a:solidFill>
                  <a:schemeClr val="tx1"/>
                </a:solidFill>
                <a:latin typeface="Times New Roman" charset="0"/>
                <a:ea typeface="ＭＳ Ｐゴシック" charset="-128"/>
              </a:defRPr>
            </a:lvl3pPr>
            <a:lvl4pPr marL="1600200" indent="-228600" eaLnBrk="0" hangingPunct="0">
              <a:tabLst>
                <a:tab pos="1646238" algn="l"/>
                <a:tab pos="5783263" algn="r"/>
              </a:tabLst>
              <a:defRPr sz="2000">
                <a:solidFill>
                  <a:schemeClr val="tx1"/>
                </a:solidFill>
                <a:latin typeface="Times New Roman" charset="0"/>
                <a:ea typeface="ＭＳ Ｐゴシック" charset="-128"/>
              </a:defRPr>
            </a:lvl4pPr>
            <a:lvl5pPr marL="2057400" indent="-228600" eaLnBrk="0" hangingPunct="0">
              <a:tabLst>
                <a:tab pos="1646238" algn="l"/>
                <a:tab pos="5783263" algn="r"/>
              </a:tabLst>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tabLst>
                <a:tab pos="1646238" algn="l"/>
                <a:tab pos="5783263" algn="r"/>
              </a:tabLs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tabLst>
                <a:tab pos="1646238" algn="l"/>
                <a:tab pos="5783263" algn="r"/>
              </a:tabLs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tabLst>
                <a:tab pos="1646238" algn="l"/>
                <a:tab pos="5783263" algn="r"/>
              </a:tabLs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tabLst>
                <a:tab pos="1646238" algn="l"/>
                <a:tab pos="5783263" algn="r"/>
              </a:tabLst>
              <a:defRPr sz="2000">
                <a:solidFill>
                  <a:schemeClr val="tx1"/>
                </a:solidFill>
                <a:latin typeface="Times New Roman" charset="0"/>
                <a:ea typeface="ＭＳ Ｐゴシック" charset="-128"/>
              </a:defRPr>
            </a:lvl9pPr>
          </a:lstStyle>
          <a:p>
            <a:pPr algn="ctr" eaLnBrk="1" hangingPunct="1"/>
            <a:r>
              <a:rPr lang="en-US" altLang="en-US" sz="1800" dirty="0">
                <a:latin typeface="Arial" panose="020B0604020202020204" pitchFamily="34" charset="0"/>
                <a:cs typeface="Arial" panose="020B0604020202020204" pitchFamily="34" charset="0"/>
              </a:rPr>
              <a:t>  </a:t>
            </a:r>
            <a:r>
              <a:rPr lang="en-US" altLang="en-US" sz="3600" dirty="0" err="1">
                <a:latin typeface="Arial" panose="020B0604020202020204" pitchFamily="34" charset="0"/>
                <a:cs typeface="Arial" panose="020B0604020202020204" pitchFamily="34" charset="0"/>
              </a:rPr>
              <a:t>K</a:t>
            </a:r>
            <a:r>
              <a:rPr lang="en-US" altLang="en-US" sz="3600" baseline="-25000" dirty="0" err="1">
                <a:latin typeface="Arial" panose="020B0604020202020204" pitchFamily="34" charset="0"/>
                <a:cs typeface="Arial" panose="020B0604020202020204" pitchFamily="34" charset="0"/>
              </a:rPr>
              <a:t>e</a:t>
            </a:r>
            <a:r>
              <a:rPr lang="en-US" altLang="en-US" sz="3600" dirty="0">
                <a:latin typeface="Arial" panose="020B0604020202020204" pitchFamily="34" charset="0"/>
                <a:cs typeface="Arial" panose="020B0604020202020204" pitchFamily="34" charset="0"/>
              </a:rPr>
              <a:t> =   R</a:t>
            </a:r>
            <a:r>
              <a:rPr lang="en-US" altLang="en-US" sz="3600" baseline="-25000" dirty="0">
                <a:latin typeface="Arial" panose="020B0604020202020204" pitchFamily="34" charset="0"/>
                <a:cs typeface="Arial" panose="020B0604020202020204" pitchFamily="34" charset="0"/>
              </a:rPr>
              <a:t>F</a:t>
            </a:r>
            <a:r>
              <a:rPr lang="en-US" altLang="en-US" sz="3600" dirty="0">
                <a:latin typeface="Arial" panose="020B0604020202020204" pitchFamily="34" charset="0"/>
                <a:cs typeface="Arial" panose="020B0604020202020204" pitchFamily="34" charset="0"/>
              </a:rPr>
              <a:t> +  β (MRP)  +  Size Premium </a:t>
            </a:r>
            <a:endParaRPr lang="en-US" altLang="en-US" sz="2800" dirty="0">
              <a:latin typeface="Arial" panose="020B0604020202020204" pitchFamily="34" charset="0"/>
              <a:cs typeface="Arial" panose="020B0604020202020204" pitchFamily="34" charset="0"/>
            </a:endParaRPr>
          </a:p>
          <a:p>
            <a:pPr algn="ctr" eaLnBrk="1" hangingPunct="1"/>
            <a:r>
              <a:rPr lang="en-US" altLang="en-US" sz="1800" dirty="0">
                <a:latin typeface="Arial" panose="020B0604020202020204" pitchFamily="34" charset="0"/>
                <a:cs typeface="Arial" panose="020B0604020202020204" pitchFamily="34" charset="0"/>
              </a:rPr>
              <a:t>	</a:t>
            </a:r>
          </a:p>
        </p:txBody>
      </p:sp>
      <p:sp>
        <p:nvSpPr>
          <p:cNvPr id="2" name="Title 1"/>
          <p:cNvSpPr>
            <a:spLocks noGrp="1"/>
          </p:cNvSpPr>
          <p:nvPr>
            <p:ph type="title"/>
          </p:nvPr>
        </p:nvSpPr>
        <p:spPr>
          <a:xfrm>
            <a:off x="485741" y="669629"/>
            <a:ext cx="8119382" cy="792575"/>
          </a:xfrm>
        </p:spPr>
        <p:txBody>
          <a:bodyPr/>
          <a:lstStyle/>
          <a:p>
            <a:pPr algn="ctr"/>
            <a:r>
              <a:rPr lang="en-US" sz="4000" dirty="0"/>
              <a:t>Size-Adjusted CAPM</a:t>
            </a:r>
          </a:p>
        </p:txBody>
      </p:sp>
    </p:spTree>
    <p:extLst>
      <p:ext uri="{BB962C8B-B14F-4D97-AF65-F5344CB8AC3E}">
        <p14:creationId xmlns:p14="http://schemas.microsoft.com/office/powerpoint/2010/main" val="1145519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nvGraphicFramePr>
        <p:xfrm>
          <a:off x="674915" y="272142"/>
          <a:ext cx="7576458" cy="5497287"/>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p:cNvSpPr>
            <a:spLocks noGrp="1"/>
          </p:cNvSpPr>
          <p:nvPr>
            <p:ph type="sldNum" sz="quarter" idx="16"/>
          </p:nvPr>
        </p:nvSpPr>
        <p:spPr>
          <a:xfrm>
            <a:off x="8615082" y="6435042"/>
            <a:ext cx="205813" cy="254684"/>
          </a:xfrm>
          <a:prstGeom prst="rect">
            <a:avLst/>
          </a:prstGeom>
        </p:spPr>
        <p:txBody>
          <a:bodyPr vert="horz" lIns="0" tIns="0" rIns="0" bIns="0" rtlCol="0" anchor="t"/>
          <a:lstStyle>
            <a:defPPr>
              <a:defRPr lang="en-US"/>
            </a:defPPr>
            <a:lvl1pPr algn="r" defTabSz="457200" rtl="0" fontAlgn="base">
              <a:spcBef>
                <a:spcPct val="0"/>
              </a:spcBef>
              <a:spcAft>
                <a:spcPct val="0"/>
              </a:spcAft>
              <a:defRPr sz="1000" b="0" i="0" kern="1200">
                <a:solidFill>
                  <a:srgbClr val="000000"/>
                </a:solidFill>
                <a:latin typeface="Arial Regular" charset="0"/>
                <a:ea typeface="MS PGothic" charset="0"/>
                <a:cs typeface="Arial Regular" charset="0"/>
              </a:defRPr>
            </a:lvl1pPr>
            <a:lvl2pPr marL="457200" algn="l" defTabSz="457200" rtl="0" fontAlgn="base">
              <a:spcBef>
                <a:spcPct val="0"/>
              </a:spcBef>
              <a:spcAft>
                <a:spcPct val="0"/>
              </a:spcAft>
              <a:defRPr kern="1200">
                <a:solidFill>
                  <a:schemeClr val="tx1"/>
                </a:solidFill>
                <a:latin typeface="Calibri" charset="0"/>
                <a:ea typeface="MS PGothic" charset="0"/>
                <a:cs typeface="MS PGothic" charset="0"/>
              </a:defRPr>
            </a:lvl2pPr>
            <a:lvl3pPr marL="914400" algn="l" defTabSz="457200" rtl="0" fontAlgn="base">
              <a:spcBef>
                <a:spcPct val="0"/>
              </a:spcBef>
              <a:spcAft>
                <a:spcPct val="0"/>
              </a:spcAft>
              <a:defRPr kern="1200">
                <a:solidFill>
                  <a:schemeClr val="tx1"/>
                </a:solidFill>
                <a:latin typeface="Calibri" charset="0"/>
                <a:ea typeface="MS PGothic" charset="0"/>
                <a:cs typeface="MS PGothic" charset="0"/>
              </a:defRPr>
            </a:lvl3pPr>
            <a:lvl4pPr marL="1371600" algn="l" defTabSz="457200" rtl="0" fontAlgn="base">
              <a:spcBef>
                <a:spcPct val="0"/>
              </a:spcBef>
              <a:spcAft>
                <a:spcPct val="0"/>
              </a:spcAft>
              <a:defRPr kern="1200">
                <a:solidFill>
                  <a:schemeClr val="tx1"/>
                </a:solidFill>
                <a:latin typeface="Calibri" charset="0"/>
                <a:ea typeface="MS PGothic" charset="0"/>
                <a:cs typeface="MS PGothic" charset="0"/>
              </a:defRPr>
            </a:lvl4pPr>
            <a:lvl5pPr marL="1828800" algn="l" defTabSz="457200" rtl="0" fontAlgn="base">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fld id="{146682E1-A610-4FB0-BCC6-241ABE41C99B}" type="slidenum">
              <a:rPr lang="en-US" smtClean="0"/>
              <a:pPr/>
              <a:t>13</a:t>
            </a:fld>
            <a:endParaRPr lang="en-US"/>
          </a:p>
        </p:txBody>
      </p:sp>
    </p:spTree>
    <p:extLst>
      <p:ext uri="{BB962C8B-B14F-4D97-AF65-F5344CB8AC3E}">
        <p14:creationId xmlns:p14="http://schemas.microsoft.com/office/powerpoint/2010/main" val="373974507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3"/>
          <p:cNvSpPr>
            <a:spLocks noGrp="1" noChangeArrowheads="1"/>
          </p:cNvSpPr>
          <p:nvPr>
            <p:ph idx="13"/>
          </p:nvPr>
        </p:nvSpPr>
        <p:spPr>
          <a:xfrm>
            <a:off x="1066800" y="1675542"/>
            <a:ext cx="8688387" cy="4686301"/>
          </a:xfrm>
        </p:spPr>
        <p:txBody>
          <a:bodyPr/>
          <a:lstStyle/>
          <a:p>
            <a:pPr marL="342900" indent="-342900">
              <a:buFont typeface="Arial" panose="020B0604020202020204" pitchFamily="34" charset="0"/>
              <a:buChar char="•"/>
            </a:pPr>
            <a:r>
              <a:rPr lang="en-US" altLang="en-US" sz="2800" b="0" dirty="0"/>
              <a:t>CAPM</a:t>
            </a:r>
          </a:p>
          <a:p>
            <a:pPr marL="342900" indent="-342900">
              <a:buFont typeface="Arial" panose="020B0604020202020204" pitchFamily="34" charset="0"/>
              <a:buChar char="•"/>
            </a:pPr>
            <a:r>
              <a:rPr lang="en-US" altLang="en-US" sz="2800" b="0" dirty="0"/>
              <a:t>Empirical CAPM (</a:t>
            </a:r>
            <a:r>
              <a:rPr lang="ja-JP" altLang="en-US" sz="2800" b="0" dirty="0"/>
              <a:t>“</a:t>
            </a:r>
            <a:r>
              <a:rPr lang="en-US" altLang="ja-JP" sz="2800" b="0" dirty="0"/>
              <a:t>ECAPM</a:t>
            </a:r>
            <a:r>
              <a:rPr lang="ja-JP" altLang="en-US" sz="2800" b="0" dirty="0"/>
              <a:t>”</a:t>
            </a:r>
            <a:r>
              <a:rPr lang="en-US" altLang="ja-JP" sz="2800" b="0" dirty="0"/>
              <a:t>)</a:t>
            </a:r>
          </a:p>
          <a:p>
            <a:pPr marL="342900" indent="-342900">
              <a:buFont typeface="Arial" panose="020B0604020202020204" pitchFamily="34" charset="0"/>
              <a:buChar char="•"/>
            </a:pPr>
            <a:r>
              <a:rPr lang="en-US" altLang="en-US" sz="2800" b="0" dirty="0"/>
              <a:t>Arbitrage Pricing Model (</a:t>
            </a:r>
            <a:r>
              <a:rPr lang="ja-JP" altLang="en-US" sz="2800" b="0" dirty="0"/>
              <a:t>“</a:t>
            </a:r>
            <a:r>
              <a:rPr lang="en-US" altLang="ja-JP" sz="2800" b="0" dirty="0"/>
              <a:t>APM</a:t>
            </a:r>
            <a:r>
              <a:rPr lang="ja-JP" altLang="en-US" sz="2800" b="0" dirty="0"/>
              <a:t>”</a:t>
            </a:r>
            <a:r>
              <a:rPr lang="en-US" altLang="ja-JP" sz="2800" b="0" dirty="0"/>
              <a:t>)</a:t>
            </a:r>
          </a:p>
          <a:p>
            <a:pPr marL="342900" indent="-342900">
              <a:buFont typeface="Arial" panose="020B0604020202020204" pitchFamily="34" charset="0"/>
              <a:buChar char="•"/>
            </a:pPr>
            <a:r>
              <a:rPr lang="en-US" altLang="en-US" sz="2800" b="0" dirty="0"/>
              <a:t>Multi-Factor Model (Fama-French Model)</a:t>
            </a:r>
          </a:p>
          <a:p>
            <a:pPr marL="342900" indent="-342900">
              <a:buFont typeface="Arial" panose="020B0604020202020204" pitchFamily="34" charset="0"/>
              <a:buChar char="•"/>
            </a:pPr>
            <a:r>
              <a:rPr lang="en-US" altLang="en-US" sz="2800" b="0" dirty="0"/>
              <a:t>Size-Adjusted CAPM</a:t>
            </a:r>
          </a:p>
          <a:p>
            <a:pPr marL="342900" indent="-342900">
              <a:buFont typeface="Arial" panose="020B0604020202020204" pitchFamily="34" charset="0"/>
              <a:buChar char="•"/>
            </a:pPr>
            <a:r>
              <a:rPr lang="en-US" altLang="en-US" sz="2800" dirty="0">
                <a:solidFill>
                  <a:srgbClr val="0070C0"/>
                </a:solidFill>
              </a:rPr>
              <a:t>Market-Derived CAPM (</a:t>
            </a:r>
            <a:r>
              <a:rPr lang="ja-JP" altLang="en-US" sz="2800" dirty="0">
                <a:solidFill>
                  <a:srgbClr val="0070C0"/>
                </a:solidFill>
              </a:rPr>
              <a:t>“</a:t>
            </a:r>
            <a:r>
              <a:rPr lang="en-US" altLang="ja-JP" sz="2800" dirty="0">
                <a:solidFill>
                  <a:srgbClr val="0070C0"/>
                </a:solidFill>
              </a:rPr>
              <a:t>MCAPM</a:t>
            </a:r>
            <a:r>
              <a:rPr lang="ja-JP" altLang="en-US" sz="2800" dirty="0">
                <a:solidFill>
                  <a:srgbClr val="0070C0"/>
                </a:solidFill>
              </a:rPr>
              <a:t>”</a:t>
            </a:r>
            <a:r>
              <a:rPr lang="en-US" altLang="ja-JP" sz="2800" dirty="0">
                <a:solidFill>
                  <a:srgbClr val="0070C0"/>
                </a:solidFill>
              </a:rPr>
              <a:t>)</a:t>
            </a:r>
          </a:p>
          <a:p>
            <a:pPr marL="342900" indent="-342900">
              <a:buFont typeface="Arial" panose="020B0604020202020204" pitchFamily="34" charset="0"/>
              <a:buChar char="•"/>
            </a:pPr>
            <a:r>
              <a:rPr lang="en-US" altLang="ja-JP" sz="2800" dirty="0">
                <a:solidFill>
                  <a:srgbClr val="0070C0"/>
                </a:solidFill>
              </a:rPr>
              <a:t>Predictive Risk Premium Model</a:t>
            </a:r>
          </a:p>
          <a:p>
            <a:endParaRPr lang="en-US" altLang="en-US" dirty="0"/>
          </a:p>
        </p:txBody>
      </p:sp>
      <p:sp>
        <p:nvSpPr>
          <p:cNvPr id="336898" name="Rectangle 2"/>
          <p:cNvSpPr>
            <a:spLocks noGrp="1" noChangeArrowheads="1"/>
          </p:cNvSpPr>
          <p:nvPr>
            <p:ph type="title"/>
          </p:nvPr>
        </p:nvSpPr>
        <p:spPr>
          <a:xfrm>
            <a:off x="431347" y="533400"/>
            <a:ext cx="8119382" cy="792575"/>
          </a:xfrm>
        </p:spPr>
        <p:txBody>
          <a:bodyPr/>
          <a:lstStyle/>
          <a:p>
            <a:pPr algn="ctr"/>
            <a:r>
              <a:rPr lang="en-US" sz="3600" dirty="0">
                <a:solidFill>
                  <a:schemeClr val="tx2"/>
                </a:solidFill>
              </a:rPr>
              <a:t>Asset Pricing Models</a:t>
            </a:r>
          </a:p>
        </p:txBody>
      </p:sp>
    </p:spTree>
    <p:extLst>
      <p:ext uri="{BB962C8B-B14F-4D97-AF65-F5344CB8AC3E}">
        <p14:creationId xmlns:p14="http://schemas.microsoft.com/office/powerpoint/2010/main" val="1383383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1638" y="2209800"/>
            <a:ext cx="40894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94262" y="2209800"/>
            <a:ext cx="38481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028629" y="295261"/>
            <a:ext cx="8119382" cy="792575"/>
          </a:xfrm>
        </p:spPr>
        <p:txBody>
          <a:bodyPr/>
          <a:lstStyle/>
          <a:p>
            <a:r>
              <a:rPr lang="en-US" sz="2800" dirty="0">
                <a:solidFill>
                  <a:srgbClr val="FF0000"/>
                </a:solidFill>
              </a:rPr>
              <a:t>Market-Derived Capital Asset Pricing Model</a:t>
            </a:r>
            <a:br>
              <a:rPr lang="en-US" dirty="0"/>
            </a:br>
            <a:r>
              <a:rPr lang="en-US" dirty="0"/>
              <a:t>                              </a:t>
            </a:r>
            <a:r>
              <a:rPr lang="en-US" dirty="0">
                <a:solidFill>
                  <a:srgbClr val="FF0000"/>
                </a:solidFill>
              </a:rPr>
              <a:t>(MCAPM)</a:t>
            </a:r>
          </a:p>
        </p:txBody>
      </p:sp>
      <p:sp>
        <p:nvSpPr>
          <p:cNvPr id="5" name="TextBox 4">
            <a:extLst>
              <a:ext uri="{FF2B5EF4-FFF2-40B4-BE49-F238E27FC236}">
                <a16:creationId xmlns:a16="http://schemas.microsoft.com/office/drawing/2014/main" id="{BDD09895-9303-42D9-57CC-009004177EA2}"/>
              </a:ext>
            </a:extLst>
          </p:cNvPr>
          <p:cNvSpPr txBox="1"/>
          <p:nvPr/>
        </p:nvSpPr>
        <p:spPr>
          <a:xfrm>
            <a:off x="2590800" y="1187152"/>
            <a:ext cx="5740400" cy="461665"/>
          </a:xfrm>
          <a:prstGeom prst="rect">
            <a:avLst/>
          </a:prstGeom>
          <a:noFill/>
        </p:spPr>
        <p:txBody>
          <a:bodyPr wrap="square">
            <a:spAutoFit/>
          </a:bodyPr>
          <a:lstStyle/>
          <a:p>
            <a:r>
              <a:rPr lang="en-US" b="1" dirty="0"/>
              <a:t>Is There a Better Mousetrap </a:t>
            </a:r>
            <a:r>
              <a:rPr lang="en-US" sz="1800" dirty="0"/>
              <a:t>???</a:t>
            </a:r>
          </a:p>
        </p:txBody>
      </p:sp>
    </p:spTree>
    <p:extLst>
      <p:ext uri="{BB962C8B-B14F-4D97-AF65-F5344CB8AC3E}">
        <p14:creationId xmlns:p14="http://schemas.microsoft.com/office/powerpoint/2010/main" val="3420954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CA3E8-214F-AE04-E45C-44BA9687E9E8}"/>
            </a:ext>
          </a:extLst>
        </p:cNvPr>
        <p:cNvGrpSpPr/>
        <p:nvPr/>
      </p:nvGrpSpPr>
      <p:grpSpPr>
        <a:xfrm>
          <a:off x="0" y="0"/>
          <a:ext cx="0" cy="0"/>
          <a:chOff x="0" y="0"/>
          <a:chExt cx="0" cy="0"/>
        </a:xfrm>
      </p:grpSpPr>
      <p:pic>
        <p:nvPicPr>
          <p:cNvPr id="8194" name="Picture 2" descr="What is Implied Volatility">
            <a:extLst>
              <a:ext uri="{FF2B5EF4-FFF2-40B4-BE49-F238E27FC236}">
                <a16:creationId xmlns:a16="http://schemas.microsoft.com/office/drawing/2014/main" id="{FA74FA69-CB42-1713-AE51-BEDD1130CB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799" y="1066800"/>
            <a:ext cx="8229600" cy="493776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0B161A8-69C8-18A8-C1CF-0A74354AF09C}"/>
              </a:ext>
            </a:extLst>
          </p:cNvPr>
          <p:cNvSpPr txBox="1"/>
          <p:nvPr/>
        </p:nvSpPr>
        <p:spPr>
          <a:xfrm>
            <a:off x="2822098" y="304800"/>
            <a:ext cx="4950301" cy="523220"/>
          </a:xfrm>
          <a:prstGeom prst="rect">
            <a:avLst/>
          </a:prstGeom>
          <a:noFill/>
        </p:spPr>
        <p:txBody>
          <a:bodyPr wrap="square" rtlCol="0">
            <a:spAutoFit/>
          </a:bodyPr>
          <a:lstStyle/>
          <a:p>
            <a:r>
              <a:rPr lang="en-US" sz="2800" b="1" dirty="0">
                <a:solidFill>
                  <a:schemeClr val="tx2"/>
                </a:solidFill>
              </a:rPr>
              <a:t>IMPLIED VOLATILITY</a:t>
            </a:r>
          </a:p>
        </p:txBody>
      </p:sp>
    </p:spTree>
    <p:extLst>
      <p:ext uri="{BB962C8B-B14F-4D97-AF65-F5344CB8AC3E}">
        <p14:creationId xmlns:p14="http://schemas.microsoft.com/office/powerpoint/2010/main" val="1564928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46320-1888-8C7D-FA87-41A0E91B2CA1}"/>
              </a:ext>
            </a:extLst>
          </p:cNvPr>
          <p:cNvSpPr>
            <a:spLocks noGrp="1"/>
          </p:cNvSpPr>
          <p:nvPr>
            <p:ph type="title"/>
          </p:nvPr>
        </p:nvSpPr>
        <p:spPr>
          <a:xfrm>
            <a:off x="2362200" y="361537"/>
            <a:ext cx="8503543" cy="792575"/>
          </a:xfrm>
        </p:spPr>
        <p:txBody>
          <a:bodyPr/>
          <a:lstStyle/>
          <a:p>
            <a:r>
              <a:rPr lang="en-US" sz="2800" dirty="0">
                <a:solidFill>
                  <a:srgbClr val="FF0000"/>
                </a:solidFill>
              </a:rPr>
              <a:t>OPTION PRICING MODELS</a:t>
            </a:r>
          </a:p>
        </p:txBody>
      </p:sp>
      <p:pic>
        <p:nvPicPr>
          <p:cNvPr id="2050" name="Picture 2" descr="Thumbnail 1">
            <a:extLst>
              <a:ext uri="{FF2B5EF4-FFF2-40B4-BE49-F238E27FC236}">
                <a16:creationId xmlns:a16="http://schemas.microsoft.com/office/drawing/2014/main" id="{6F05450F-D48A-65C6-CFDD-C4FA00F298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1371600"/>
            <a:ext cx="8229600" cy="4629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550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737304E-1446-461A-34E9-CE7124A9E11C}"/>
              </a:ext>
            </a:extLst>
          </p:cNvPr>
          <p:cNvSpPr>
            <a:spLocks noGrp="1"/>
          </p:cNvSpPr>
          <p:nvPr>
            <p:ph type="sldNum" sz="quarter" idx="10"/>
          </p:nvPr>
        </p:nvSpPr>
        <p:spPr/>
        <p:txBody>
          <a:bodyPr/>
          <a:lstStyle/>
          <a:p>
            <a:pPr>
              <a:defRPr/>
            </a:pPr>
            <a:fld id="{7F6055C3-236F-4D20-919B-D12369753082}" type="slidenum">
              <a:rPr lang="en-US" smtClean="0"/>
              <a:pPr>
                <a:defRPr/>
              </a:pPr>
              <a:t>18</a:t>
            </a:fld>
            <a:endParaRPr lang="en-US" dirty="0"/>
          </a:p>
        </p:txBody>
      </p:sp>
      <p:pic>
        <p:nvPicPr>
          <p:cNvPr id="1028" name="Picture 4">
            <a:extLst>
              <a:ext uri="{FF2B5EF4-FFF2-40B4-BE49-F238E27FC236}">
                <a16:creationId xmlns:a16="http://schemas.microsoft.com/office/drawing/2014/main" id="{0B291F29-AA7B-EB5B-9243-AE83D83E6E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58832"/>
            <a:ext cx="7924800" cy="6056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525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AD705-04D1-59DF-9DF2-D0F28F1BB600}"/>
            </a:ext>
          </a:extLst>
        </p:cNvPr>
        <p:cNvGrpSpPr/>
        <p:nvPr/>
      </p:nvGrpSpPr>
      <p:grpSpPr>
        <a:xfrm>
          <a:off x="0" y="0"/>
          <a:ext cx="0" cy="0"/>
          <a:chOff x="0" y="0"/>
          <a:chExt cx="0" cy="0"/>
        </a:xfrm>
      </p:grpSpPr>
      <p:sp>
        <p:nvSpPr>
          <p:cNvPr id="5" name="AutoShape 2" descr="Summary Statistics of Volume and Implied Volatility Note: This table reports the simple average daily volume and volume weighted implied volatility of the SSE 50 index ETF options (Calls and Puts) for each month in our sample period. The volume is quoted in Thousands.">
            <a:extLst>
              <a:ext uri="{FF2B5EF4-FFF2-40B4-BE49-F238E27FC236}">
                <a16:creationId xmlns:a16="http://schemas.microsoft.com/office/drawing/2014/main" id="{366583EC-9199-2AE2-1811-136FF4003BEE}"/>
              </a:ext>
            </a:extLst>
          </p:cNvPr>
          <p:cNvSpPr>
            <a:spLocks noChangeAspect="1" noChangeArrowheads="1"/>
          </p:cNvSpPr>
          <p:nvPr/>
        </p:nvSpPr>
        <p:spPr bwMode="auto">
          <a:xfrm>
            <a:off x="4419600" y="3276600"/>
            <a:ext cx="3886200" cy="3886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E78802D9-6A65-807E-631F-D50CCE9BAE8F}"/>
              </a:ext>
            </a:extLst>
          </p:cNvPr>
          <p:cNvPicPr>
            <a:picLocks noChangeAspect="1"/>
          </p:cNvPicPr>
          <p:nvPr/>
        </p:nvPicPr>
        <p:blipFill>
          <a:blip r:embed="rId3"/>
          <a:stretch>
            <a:fillRect/>
          </a:stretch>
        </p:blipFill>
        <p:spPr>
          <a:xfrm>
            <a:off x="2133600" y="204958"/>
            <a:ext cx="4876801" cy="6448084"/>
          </a:xfrm>
          <a:prstGeom prst="rect">
            <a:avLst/>
          </a:prstGeom>
        </p:spPr>
      </p:pic>
    </p:spTree>
    <p:extLst>
      <p:ext uri="{BB962C8B-B14F-4D97-AF65-F5344CB8AC3E}">
        <p14:creationId xmlns:p14="http://schemas.microsoft.com/office/powerpoint/2010/main" val="1589866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p:cNvSpPr>
            <a:spLocks noGrp="1" noChangeArrowheads="1"/>
          </p:cNvSpPr>
          <p:nvPr>
            <p:ph type="title"/>
          </p:nvPr>
        </p:nvSpPr>
        <p:spPr>
          <a:xfrm>
            <a:off x="609600" y="304800"/>
            <a:ext cx="7918450" cy="788988"/>
          </a:xfrm>
        </p:spPr>
        <p:txBody>
          <a:bodyPr rtlCol="0">
            <a:normAutofit/>
          </a:bodyPr>
          <a:lstStyle/>
          <a:p>
            <a:pPr algn="ctr" defTabSz="435437" eaLnBrk="1" fontAlgn="auto" hangingPunct="1">
              <a:spcAft>
                <a:spcPts val="0"/>
              </a:spcAft>
              <a:defRPr/>
            </a:pPr>
            <a:r>
              <a:rPr lang="en-US" sz="2800" dirty="0">
                <a:solidFill>
                  <a:schemeClr val="tx1">
                    <a:lumMod val="75000"/>
                    <a:lumOff val="25000"/>
                  </a:schemeClr>
                </a:solidFill>
                <a:ea typeface="+mj-ea"/>
                <a:cs typeface="+mj-cs"/>
              </a:rPr>
              <a:t>Schematic Representation of </a:t>
            </a:r>
            <a:br>
              <a:rPr lang="en-US" sz="2800" dirty="0">
                <a:solidFill>
                  <a:schemeClr val="tx1">
                    <a:lumMod val="75000"/>
                    <a:lumOff val="25000"/>
                  </a:schemeClr>
                </a:solidFill>
                <a:ea typeface="+mj-ea"/>
                <a:cs typeface="+mj-cs"/>
              </a:rPr>
            </a:br>
            <a:r>
              <a:rPr lang="en-US" sz="2800" dirty="0">
                <a:solidFill>
                  <a:schemeClr val="tx1">
                    <a:lumMod val="75000"/>
                    <a:lumOff val="25000"/>
                  </a:schemeClr>
                </a:solidFill>
                <a:ea typeface="+mj-ea"/>
                <a:cs typeface="+mj-cs"/>
              </a:rPr>
              <a:t>Cost of Capital Determination</a:t>
            </a:r>
          </a:p>
        </p:txBody>
      </p:sp>
      <p:sp>
        <p:nvSpPr>
          <p:cNvPr id="46083" name="Rectangle 3"/>
          <p:cNvSpPr>
            <a:spLocks noChangeArrowheads="1"/>
          </p:cNvSpPr>
          <p:nvPr/>
        </p:nvSpPr>
        <p:spPr bwMode="auto">
          <a:xfrm>
            <a:off x="1219200" y="1508125"/>
            <a:ext cx="2959100" cy="520700"/>
          </a:xfrm>
          <a:prstGeom prst="rect">
            <a:avLst/>
          </a:prstGeom>
          <a:solidFill>
            <a:schemeClr val="tx2"/>
          </a:solidFill>
          <a:ln w="12700">
            <a:solidFill>
              <a:schemeClr val="tx1"/>
            </a:solidFill>
            <a:miter lim="800000"/>
            <a:headEnd/>
            <a:tailEnd/>
          </a:ln>
          <a:effectLst>
            <a:outerShdw blurRad="63500" dist="107763" dir="2700000" algn="ctr" rotWithShape="0">
              <a:schemeClr val="bg2">
                <a:alpha val="74997"/>
              </a:schemeClr>
            </a:outerShdw>
          </a:effectLst>
        </p:spPr>
        <p:txBody>
          <a:bodyPr wrap="none"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defRPr/>
            </a:pPr>
            <a:endParaRPr lang="en-US" altLang="en-US">
              <a:solidFill>
                <a:srgbClr val="000090"/>
              </a:solidFill>
            </a:endParaRPr>
          </a:p>
        </p:txBody>
      </p:sp>
      <p:sp>
        <p:nvSpPr>
          <p:cNvPr id="46084" name="Rectangle 4"/>
          <p:cNvSpPr>
            <a:spLocks noChangeArrowheads="1"/>
          </p:cNvSpPr>
          <p:nvPr/>
        </p:nvSpPr>
        <p:spPr bwMode="auto">
          <a:xfrm>
            <a:off x="4787900" y="1508125"/>
            <a:ext cx="2959100" cy="520700"/>
          </a:xfrm>
          <a:prstGeom prst="rect">
            <a:avLst/>
          </a:prstGeom>
          <a:solidFill>
            <a:schemeClr val="tx2"/>
          </a:solidFill>
          <a:ln w="12700">
            <a:solidFill>
              <a:schemeClr val="tx1"/>
            </a:solidFill>
            <a:miter lim="800000"/>
            <a:headEnd/>
            <a:tailEnd/>
          </a:ln>
          <a:effectLst>
            <a:outerShdw blurRad="63500" dist="107763" dir="2700000" algn="ctr" rotWithShape="0">
              <a:schemeClr val="bg2">
                <a:alpha val="74997"/>
              </a:schemeClr>
            </a:outerShdw>
          </a:effectLst>
        </p:spPr>
        <p:txBody>
          <a:bodyPr wrap="none"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defRPr/>
            </a:pPr>
            <a:endParaRPr lang="en-US" altLang="en-US">
              <a:solidFill>
                <a:srgbClr val="000090"/>
              </a:solidFill>
            </a:endParaRPr>
          </a:p>
        </p:txBody>
      </p:sp>
      <p:sp>
        <p:nvSpPr>
          <p:cNvPr id="46085" name="Rectangle 5"/>
          <p:cNvSpPr>
            <a:spLocks noChangeArrowheads="1"/>
          </p:cNvSpPr>
          <p:nvPr/>
        </p:nvSpPr>
        <p:spPr bwMode="auto">
          <a:xfrm>
            <a:off x="2590800" y="2498725"/>
            <a:ext cx="3492500" cy="977900"/>
          </a:xfrm>
          <a:prstGeom prst="rect">
            <a:avLst/>
          </a:prstGeom>
          <a:gradFill rotWithShape="0">
            <a:gsLst>
              <a:gs pos="0">
                <a:srgbClr val="FFFFFF"/>
              </a:gs>
              <a:gs pos="7001">
                <a:srgbClr val="E6E6E6"/>
              </a:gs>
              <a:gs pos="32001">
                <a:srgbClr val="7D8496"/>
              </a:gs>
              <a:gs pos="47000">
                <a:srgbClr val="E6E6E6"/>
              </a:gs>
              <a:gs pos="85001">
                <a:srgbClr val="7D8496"/>
              </a:gs>
              <a:gs pos="100000">
                <a:srgbClr val="E6E6E6"/>
              </a:gs>
            </a:gsLst>
            <a:lin ang="2700000" scaled="1"/>
          </a:gradFill>
          <a:ln w="12700">
            <a:solidFill>
              <a:schemeClr val="tx1"/>
            </a:solidFill>
            <a:miter lim="800000"/>
            <a:headEnd/>
            <a:tailEnd/>
          </a:ln>
          <a:effectLst>
            <a:outerShdw blurRad="63500" dist="107763" dir="2700000" algn="ctr" rotWithShape="0">
              <a:schemeClr val="bg2">
                <a:alpha val="74997"/>
              </a:schemeClr>
            </a:outerShdw>
          </a:effectLst>
        </p:spPr>
        <p:txBody>
          <a:bodyPr wrap="none"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defRPr/>
            </a:pPr>
            <a:endParaRPr lang="en-US" altLang="en-US">
              <a:solidFill>
                <a:srgbClr val="000090"/>
              </a:solidFill>
            </a:endParaRPr>
          </a:p>
        </p:txBody>
      </p:sp>
      <p:sp>
        <p:nvSpPr>
          <p:cNvPr id="46086" name="Rectangle 6"/>
          <p:cNvSpPr>
            <a:spLocks noChangeArrowheads="1"/>
          </p:cNvSpPr>
          <p:nvPr/>
        </p:nvSpPr>
        <p:spPr bwMode="auto">
          <a:xfrm>
            <a:off x="2590800" y="3641725"/>
            <a:ext cx="3492500" cy="977900"/>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2700000" scaled="1"/>
          </a:gradFill>
          <a:ln w="12700">
            <a:solidFill>
              <a:schemeClr val="tx1"/>
            </a:solidFill>
            <a:miter lim="800000"/>
            <a:headEnd/>
            <a:tailEnd/>
          </a:ln>
          <a:effectLst>
            <a:outerShdw blurRad="63500" dist="107763" dir="2700000" algn="ctr" rotWithShape="0">
              <a:schemeClr val="bg2">
                <a:alpha val="74997"/>
              </a:schemeClr>
            </a:outerShdw>
          </a:effectLst>
        </p:spPr>
        <p:txBody>
          <a:bodyPr wrap="none"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defRPr/>
            </a:pPr>
            <a:endParaRPr lang="en-US" altLang="en-US">
              <a:solidFill>
                <a:srgbClr val="000090"/>
              </a:solidFill>
            </a:endParaRPr>
          </a:p>
        </p:txBody>
      </p:sp>
      <p:sp>
        <p:nvSpPr>
          <p:cNvPr id="46087" name="Rectangle 7"/>
          <p:cNvSpPr>
            <a:spLocks noChangeArrowheads="1"/>
          </p:cNvSpPr>
          <p:nvPr/>
        </p:nvSpPr>
        <p:spPr bwMode="auto">
          <a:xfrm>
            <a:off x="2590800" y="4792663"/>
            <a:ext cx="3492500" cy="977900"/>
          </a:xfrm>
          <a:prstGeom prst="rect">
            <a:avLst/>
          </a:prstGeom>
          <a:gradFill rotWithShape="0">
            <a:gsLst>
              <a:gs pos="0">
                <a:srgbClr val="03D4A8"/>
              </a:gs>
              <a:gs pos="25000">
                <a:srgbClr val="21D6E0"/>
              </a:gs>
              <a:gs pos="75000">
                <a:srgbClr val="0087E6"/>
              </a:gs>
              <a:gs pos="100000">
                <a:srgbClr val="005CBF"/>
              </a:gs>
            </a:gsLst>
            <a:lin ang="2700000" scaled="1"/>
          </a:gradFill>
          <a:ln w="12700">
            <a:solidFill>
              <a:schemeClr val="tx1"/>
            </a:solidFill>
            <a:miter lim="800000"/>
            <a:headEnd/>
            <a:tailEnd/>
          </a:ln>
          <a:effectLst>
            <a:outerShdw blurRad="63500" dist="107763" dir="2700000" algn="ctr" rotWithShape="0">
              <a:schemeClr val="bg2">
                <a:alpha val="74997"/>
              </a:schemeClr>
            </a:outerShdw>
          </a:effectLst>
        </p:spPr>
        <p:txBody>
          <a:bodyPr wrap="none"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defRPr/>
            </a:pPr>
            <a:endParaRPr lang="en-US" altLang="en-US">
              <a:solidFill>
                <a:srgbClr val="000090"/>
              </a:solidFill>
            </a:endParaRPr>
          </a:p>
        </p:txBody>
      </p:sp>
      <p:sp>
        <p:nvSpPr>
          <p:cNvPr id="68617" name="Rectangle 8"/>
          <p:cNvSpPr>
            <a:spLocks noChangeArrowheads="1"/>
          </p:cNvSpPr>
          <p:nvPr/>
        </p:nvSpPr>
        <p:spPr bwMode="auto">
          <a:xfrm>
            <a:off x="1828800" y="1539875"/>
            <a:ext cx="1763713"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en-US" altLang="en-US"/>
              <a:t>Cost of Debt</a:t>
            </a:r>
          </a:p>
        </p:txBody>
      </p:sp>
      <p:sp>
        <p:nvSpPr>
          <p:cNvPr id="68618" name="Rectangle 9"/>
          <p:cNvSpPr>
            <a:spLocks noChangeArrowheads="1"/>
          </p:cNvSpPr>
          <p:nvPr/>
        </p:nvSpPr>
        <p:spPr bwMode="auto">
          <a:xfrm>
            <a:off x="5070475" y="1539875"/>
            <a:ext cx="19812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en-US" altLang="en-US" dirty="0"/>
              <a:t>Cost of Equity</a:t>
            </a:r>
          </a:p>
        </p:txBody>
      </p:sp>
      <p:sp>
        <p:nvSpPr>
          <p:cNvPr id="68619" name="Rectangle 10"/>
          <p:cNvSpPr>
            <a:spLocks noChangeArrowheads="1"/>
          </p:cNvSpPr>
          <p:nvPr/>
        </p:nvSpPr>
        <p:spPr bwMode="auto">
          <a:xfrm>
            <a:off x="3208338" y="2576513"/>
            <a:ext cx="2279650" cy="831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ctr"/>
            <a:r>
              <a:rPr lang="en-US" altLang="en-US"/>
              <a:t>Capital Structure</a:t>
            </a:r>
          </a:p>
          <a:p>
            <a:pPr algn="ctr"/>
            <a:r>
              <a:rPr lang="en-US" altLang="en-US"/>
              <a:t>Weights</a:t>
            </a:r>
          </a:p>
        </p:txBody>
      </p:sp>
      <p:sp>
        <p:nvSpPr>
          <p:cNvPr id="68620" name="Rectangle 11"/>
          <p:cNvSpPr>
            <a:spLocks noChangeArrowheads="1"/>
          </p:cNvSpPr>
          <p:nvPr/>
        </p:nvSpPr>
        <p:spPr bwMode="auto">
          <a:xfrm>
            <a:off x="3098800" y="3719513"/>
            <a:ext cx="2436813" cy="831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ctr"/>
            <a:r>
              <a:rPr lang="en-US" altLang="en-US"/>
              <a:t>Weighted Average</a:t>
            </a:r>
          </a:p>
          <a:p>
            <a:pPr algn="ctr"/>
            <a:r>
              <a:rPr lang="en-US" altLang="en-US"/>
              <a:t>Cost of Capital</a:t>
            </a:r>
          </a:p>
        </p:txBody>
      </p:sp>
      <p:sp>
        <p:nvSpPr>
          <p:cNvPr id="68621" name="Rectangle 12"/>
          <p:cNvSpPr>
            <a:spLocks noChangeArrowheads="1"/>
          </p:cNvSpPr>
          <p:nvPr/>
        </p:nvSpPr>
        <p:spPr bwMode="auto">
          <a:xfrm>
            <a:off x="3348038" y="4870450"/>
            <a:ext cx="1998662" cy="831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ctr"/>
            <a:r>
              <a:rPr lang="en-US" altLang="en-US"/>
              <a:t>Allowed </a:t>
            </a:r>
          </a:p>
          <a:p>
            <a:pPr algn="ctr"/>
            <a:r>
              <a:rPr lang="en-US" altLang="en-US"/>
              <a:t>Rate of Return</a:t>
            </a:r>
          </a:p>
        </p:txBody>
      </p:sp>
      <p:sp>
        <p:nvSpPr>
          <p:cNvPr id="68622" name="AutoShape 13"/>
          <p:cNvSpPr>
            <a:spLocks noChangeArrowheads="1"/>
          </p:cNvSpPr>
          <p:nvPr/>
        </p:nvSpPr>
        <p:spPr bwMode="auto">
          <a:xfrm>
            <a:off x="4171950" y="3344863"/>
            <a:ext cx="215900" cy="368300"/>
          </a:xfrm>
          <a:prstGeom prst="downArrow">
            <a:avLst>
              <a:gd name="adj1" fmla="val 50000"/>
              <a:gd name="adj2" fmla="val 85365"/>
            </a:avLst>
          </a:prstGeom>
          <a:gradFill rotWithShape="0">
            <a:gsLst>
              <a:gs pos="0">
                <a:srgbClr val="FF3300"/>
              </a:gs>
              <a:gs pos="100000">
                <a:srgbClr val="B22400"/>
              </a:gs>
            </a:gsLst>
            <a:lin ang="5400000" scaled="1"/>
          </a:gradFill>
          <a:ln w="12700">
            <a:solidFill>
              <a:schemeClr val="bg2"/>
            </a:solidFill>
            <a:miter lim="800000"/>
            <a:headEnd/>
            <a:tailEnd/>
          </a:ln>
        </p:spPr>
        <p:txBody>
          <a:bodyPr wrap="none"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solidFill>
                <a:srgbClr val="000090"/>
              </a:solidFill>
            </a:endParaRPr>
          </a:p>
        </p:txBody>
      </p:sp>
      <p:sp>
        <p:nvSpPr>
          <p:cNvPr id="68623" name="AutoShape 14"/>
          <p:cNvSpPr>
            <a:spLocks noChangeArrowheads="1"/>
          </p:cNvSpPr>
          <p:nvPr/>
        </p:nvSpPr>
        <p:spPr bwMode="auto">
          <a:xfrm>
            <a:off x="4171950" y="4487863"/>
            <a:ext cx="215900" cy="368300"/>
          </a:xfrm>
          <a:prstGeom prst="downArrow">
            <a:avLst>
              <a:gd name="adj1" fmla="val 50000"/>
              <a:gd name="adj2" fmla="val 85365"/>
            </a:avLst>
          </a:prstGeom>
          <a:gradFill rotWithShape="0">
            <a:gsLst>
              <a:gs pos="0">
                <a:srgbClr val="FF3300"/>
              </a:gs>
              <a:gs pos="100000">
                <a:srgbClr val="B22400"/>
              </a:gs>
            </a:gsLst>
            <a:lin ang="5400000" scaled="1"/>
          </a:gradFill>
          <a:ln w="12700">
            <a:solidFill>
              <a:schemeClr val="bg2"/>
            </a:solidFill>
            <a:miter lim="800000"/>
            <a:headEnd/>
            <a:tailEnd/>
          </a:ln>
        </p:spPr>
        <p:txBody>
          <a:bodyPr wrap="none"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solidFill>
                <a:srgbClr val="000090"/>
              </a:solidFill>
            </a:endParaRPr>
          </a:p>
        </p:txBody>
      </p:sp>
      <p:sp>
        <p:nvSpPr>
          <p:cNvPr id="68624" name="AutoShape 15"/>
          <p:cNvSpPr>
            <a:spLocks noChangeArrowheads="1"/>
          </p:cNvSpPr>
          <p:nvPr/>
        </p:nvSpPr>
        <p:spPr bwMode="auto">
          <a:xfrm>
            <a:off x="5410200" y="2125663"/>
            <a:ext cx="215900" cy="368300"/>
          </a:xfrm>
          <a:prstGeom prst="downArrow">
            <a:avLst>
              <a:gd name="adj1" fmla="val 50000"/>
              <a:gd name="adj2" fmla="val 85365"/>
            </a:avLst>
          </a:prstGeom>
          <a:gradFill rotWithShape="0">
            <a:gsLst>
              <a:gs pos="0">
                <a:srgbClr val="FF3300"/>
              </a:gs>
              <a:gs pos="100000">
                <a:srgbClr val="B22400"/>
              </a:gs>
            </a:gsLst>
            <a:lin ang="5400000" scaled="1"/>
          </a:gradFill>
          <a:ln w="12700">
            <a:solidFill>
              <a:schemeClr val="bg2"/>
            </a:solidFill>
            <a:miter lim="800000"/>
            <a:headEnd/>
            <a:tailEnd/>
          </a:ln>
        </p:spPr>
        <p:txBody>
          <a:bodyPr wrap="none"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solidFill>
                <a:srgbClr val="000090"/>
              </a:solidFill>
            </a:endParaRPr>
          </a:p>
        </p:txBody>
      </p:sp>
      <p:sp>
        <p:nvSpPr>
          <p:cNvPr id="68625" name="AutoShape 16"/>
          <p:cNvSpPr>
            <a:spLocks noChangeArrowheads="1"/>
          </p:cNvSpPr>
          <p:nvPr/>
        </p:nvSpPr>
        <p:spPr bwMode="auto">
          <a:xfrm>
            <a:off x="3581400" y="2125663"/>
            <a:ext cx="215900" cy="368300"/>
          </a:xfrm>
          <a:prstGeom prst="downArrow">
            <a:avLst>
              <a:gd name="adj1" fmla="val 50000"/>
              <a:gd name="adj2" fmla="val 85365"/>
            </a:avLst>
          </a:prstGeom>
          <a:gradFill rotWithShape="0">
            <a:gsLst>
              <a:gs pos="0">
                <a:srgbClr val="FF3300"/>
              </a:gs>
              <a:gs pos="100000">
                <a:srgbClr val="B22400"/>
              </a:gs>
            </a:gsLst>
            <a:lin ang="5400000" scaled="1"/>
          </a:gradFill>
          <a:ln w="12700">
            <a:solidFill>
              <a:schemeClr val="bg2"/>
            </a:solidFill>
            <a:miter lim="800000"/>
            <a:headEnd/>
            <a:tailEnd/>
          </a:ln>
        </p:spPr>
        <p:txBody>
          <a:bodyPr wrap="none"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solidFill>
                <a:srgbClr val="000090"/>
              </a:solidFill>
            </a:endParaRPr>
          </a:p>
        </p:txBody>
      </p:sp>
      <p:sp>
        <p:nvSpPr>
          <p:cNvPr id="3" name="Slide Number Placeholder 2"/>
          <p:cNvSpPr>
            <a:spLocks noGrp="1"/>
          </p:cNvSpPr>
          <p:nvPr>
            <p:ph type="sldNum" sz="quarter" idx="10"/>
          </p:nvPr>
        </p:nvSpPr>
        <p:spPr/>
        <p:txBody>
          <a:bodyPr/>
          <a:lstStyle/>
          <a:p>
            <a:pPr>
              <a:defRPr/>
            </a:pPr>
            <a:fld id="{DFE28012-55CC-4861-9055-88A2B795F407}" type="slidenum">
              <a:rPr lang="en-US" smtClean="0"/>
              <a:pPr>
                <a:defRPr/>
              </a:pPr>
              <a:t>2</a:t>
            </a:fld>
            <a:endParaRPr lang="en-US" dirty="0"/>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5" name="Ink 4">
                <a:extLst>
                  <a:ext uri="{FF2B5EF4-FFF2-40B4-BE49-F238E27FC236}">
                    <a16:creationId xmlns:a16="http://schemas.microsoft.com/office/drawing/2014/main" id="{0DC2F5EE-2EB7-BC81-2FC4-F3CD287EA099}"/>
                  </a:ext>
                </a:extLst>
              </p14:cNvPr>
              <p14:cNvContentPartPr/>
              <p14:nvPr/>
            </p14:nvContentPartPr>
            <p14:xfrm>
              <a:off x="1246240" y="705720"/>
              <a:ext cx="360" cy="360"/>
            </p14:xfrm>
          </p:contentPart>
        </mc:Choice>
        <mc:Fallback xmlns="">
          <p:pic>
            <p:nvPicPr>
              <p:cNvPr id="5" name="Ink 4">
                <a:extLst>
                  <a:ext uri="{FF2B5EF4-FFF2-40B4-BE49-F238E27FC236}">
                    <a16:creationId xmlns:a16="http://schemas.microsoft.com/office/drawing/2014/main" id="{0DC2F5EE-2EB7-BC81-2FC4-F3CD287EA099}"/>
                  </a:ext>
                </a:extLst>
              </p:cNvPr>
              <p:cNvPicPr/>
              <p:nvPr/>
            </p:nvPicPr>
            <p:blipFill>
              <a:blip r:embed="rId4"/>
              <a:stretch>
                <a:fillRect/>
              </a:stretch>
            </p:blipFill>
            <p:spPr>
              <a:xfrm>
                <a:off x="1228600" y="687720"/>
                <a:ext cx="36000" cy="36000"/>
              </a:xfrm>
              <a:prstGeom prst="rect">
                <a:avLst/>
              </a:prstGeom>
            </p:spPr>
          </p:pic>
        </mc:Fallback>
      </mc:AlternateContent>
      <p:cxnSp>
        <p:nvCxnSpPr>
          <p:cNvPr id="12" name="Straight Arrow Connector 11">
            <a:extLst>
              <a:ext uri="{FF2B5EF4-FFF2-40B4-BE49-F238E27FC236}">
                <a16:creationId xmlns:a16="http://schemas.microsoft.com/office/drawing/2014/main" id="{82D7886B-D598-3DC5-CC8E-A91665A541AA}"/>
              </a:ext>
            </a:extLst>
          </p:cNvPr>
          <p:cNvCxnSpPr>
            <a:cxnSpLocks/>
          </p:cNvCxnSpPr>
          <p:nvPr/>
        </p:nvCxnSpPr>
        <p:spPr>
          <a:xfrm flipH="1" flipV="1">
            <a:off x="6827440" y="2125663"/>
            <a:ext cx="1249760" cy="1074737"/>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a:solidFill>
                  <a:srgbClr val="FF0000"/>
                </a:solidFill>
              </a:rPr>
              <a:t>Market-Derived Capital Pricing Model</a:t>
            </a:r>
          </a:p>
        </p:txBody>
      </p:sp>
      <p:sp>
        <p:nvSpPr>
          <p:cNvPr id="5" name="Rectangle 4"/>
          <p:cNvSpPr/>
          <p:nvPr/>
        </p:nvSpPr>
        <p:spPr>
          <a:xfrm>
            <a:off x="1066800" y="805542"/>
            <a:ext cx="1981200" cy="1905000"/>
          </a:xfrm>
          <a:prstGeom prst="rect">
            <a:avLst/>
          </a:prstGeom>
          <a:solidFill>
            <a:srgbClr val="FF6600"/>
          </a:solidFill>
          <a:ln w="28575" cap="flat" cmpd="sng" algn="ctr">
            <a:solidFill>
              <a:schemeClr val="tx1">
                <a:lumMod val="95000"/>
                <a:lumOff val="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solidFill>
                  <a:srgbClr val="0000FF"/>
                </a:solidFill>
              </a:rPr>
              <a:t>Equity Return</a:t>
            </a:r>
          </a:p>
          <a:p>
            <a:pPr algn="ctr">
              <a:defRPr/>
            </a:pPr>
            <a:r>
              <a:rPr lang="en-US">
                <a:solidFill>
                  <a:srgbClr val="0000FF"/>
                </a:solidFill>
              </a:rPr>
              <a:t>Risk</a:t>
            </a:r>
          </a:p>
        </p:txBody>
      </p:sp>
      <p:sp>
        <p:nvSpPr>
          <p:cNvPr id="6" name="Rectangle 5"/>
          <p:cNvSpPr/>
          <p:nvPr/>
        </p:nvSpPr>
        <p:spPr>
          <a:xfrm>
            <a:off x="1066800" y="2710542"/>
            <a:ext cx="1981200" cy="762000"/>
          </a:xfrm>
          <a:prstGeom prst="rect">
            <a:avLst/>
          </a:prstGeom>
          <a:solidFill>
            <a:srgbClr val="FF6600"/>
          </a:solidFill>
          <a:ln w="28575" cap="flat" cmpd="sng" algn="ctr">
            <a:solidFill>
              <a:schemeClr val="tx1">
                <a:lumMod val="95000"/>
                <a:lumOff val="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solidFill>
                  <a:srgbClr val="00004D"/>
                </a:solidFill>
              </a:rPr>
              <a:t>Corporate</a:t>
            </a:r>
          </a:p>
          <a:p>
            <a:pPr algn="ctr">
              <a:defRPr/>
            </a:pPr>
            <a:r>
              <a:rPr lang="en-US">
                <a:solidFill>
                  <a:srgbClr val="00004D"/>
                </a:solidFill>
              </a:rPr>
              <a:t>Default Risk</a:t>
            </a:r>
          </a:p>
        </p:txBody>
      </p:sp>
      <p:sp>
        <p:nvSpPr>
          <p:cNvPr id="7" name="Rectangle 6"/>
          <p:cNvSpPr/>
          <p:nvPr/>
        </p:nvSpPr>
        <p:spPr>
          <a:xfrm>
            <a:off x="1066800" y="3472542"/>
            <a:ext cx="1981200" cy="2362200"/>
          </a:xfrm>
          <a:prstGeom prst="rect">
            <a:avLst/>
          </a:prstGeom>
          <a:solidFill>
            <a:srgbClr val="FF6600"/>
          </a:solidFill>
          <a:ln w="28575" cap="flat" cmpd="sng" algn="ctr">
            <a:solidFill>
              <a:schemeClr val="tx1">
                <a:lumMod val="95000"/>
                <a:lumOff val="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solidFill>
                  <a:srgbClr val="00004D"/>
                </a:solidFill>
              </a:rPr>
              <a:t>National</a:t>
            </a:r>
          </a:p>
          <a:p>
            <a:pPr algn="ctr">
              <a:defRPr/>
            </a:pPr>
            <a:r>
              <a:rPr lang="en-US">
                <a:solidFill>
                  <a:srgbClr val="00004D"/>
                </a:solidFill>
              </a:rPr>
              <a:t>Confiscation</a:t>
            </a:r>
          </a:p>
          <a:p>
            <a:pPr algn="ctr">
              <a:defRPr/>
            </a:pPr>
            <a:r>
              <a:rPr lang="en-US">
                <a:solidFill>
                  <a:srgbClr val="00004D"/>
                </a:solidFill>
              </a:rPr>
              <a:t>Risk</a:t>
            </a:r>
          </a:p>
        </p:txBody>
      </p:sp>
      <p:cxnSp>
        <p:nvCxnSpPr>
          <p:cNvPr id="9" name="Straight Arrow Connector 8"/>
          <p:cNvCxnSpPr/>
          <p:nvPr/>
        </p:nvCxnSpPr>
        <p:spPr>
          <a:xfrm rot="5400000">
            <a:off x="2416969" y="4629036"/>
            <a:ext cx="2362200"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rot="5400000">
            <a:off x="2628901" y="1758042"/>
            <a:ext cx="1905000" cy="3175"/>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5400000">
            <a:off x="3238501" y="3053442"/>
            <a:ext cx="685800" cy="3175"/>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3352800" y="805542"/>
            <a:ext cx="457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3352800" y="2710542"/>
            <a:ext cx="457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352800" y="3396342"/>
            <a:ext cx="457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3352800" y="5834742"/>
            <a:ext cx="4572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4037013" y="1506913"/>
            <a:ext cx="4572000" cy="3613297"/>
          </a:xfrm>
          <a:prstGeom prst="rect">
            <a:avLst/>
          </a:prstGeom>
        </p:spPr>
        <p:txBody>
          <a:bodyPr>
            <a:spAutoFit/>
          </a:bodyPr>
          <a:lstStyle/>
          <a:p>
            <a:pPr fontAlgn="auto">
              <a:lnSpc>
                <a:spcPct val="80000"/>
              </a:lnSpc>
              <a:spcBef>
                <a:spcPts val="0"/>
              </a:spcBef>
              <a:spcAft>
                <a:spcPts val="0"/>
              </a:spcAft>
              <a:defRPr/>
            </a:pPr>
            <a:r>
              <a:rPr lang="en-US" sz="2000" dirty="0">
                <a:latin typeface="Arial"/>
                <a:ea typeface="ＭＳ Ｐゴシック" pitchFamily="-108" charset="-128"/>
                <a:cs typeface="Arial"/>
              </a:rPr>
              <a:t>Investors should get compensated for 3 kinds of risks:</a:t>
            </a:r>
          </a:p>
          <a:p>
            <a:pPr fontAlgn="auto">
              <a:lnSpc>
                <a:spcPct val="80000"/>
              </a:lnSpc>
              <a:spcBef>
                <a:spcPts val="0"/>
              </a:spcBef>
              <a:spcAft>
                <a:spcPts val="0"/>
              </a:spcAft>
              <a:defRPr/>
            </a:pPr>
            <a:endParaRPr lang="en-US" dirty="0">
              <a:latin typeface="Arial"/>
              <a:ea typeface="ＭＳ Ｐゴシック" pitchFamily="-108" charset="-128"/>
              <a:cs typeface="Arial"/>
            </a:endParaRPr>
          </a:p>
          <a:p>
            <a:pPr lvl="1" fontAlgn="auto">
              <a:lnSpc>
                <a:spcPct val="80000"/>
              </a:lnSpc>
              <a:spcBef>
                <a:spcPts val="0"/>
              </a:spcBef>
              <a:spcAft>
                <a:spcPts val="0"/>
              </a:spcAft>
              <a:defRPr/>
            </a:pPr>
            <a:r>
              <a:rPr lang="en-US" b="1" i="1" dirty="0">
                <a:solidFill>
                  <a:srgbClr val="C00000"/>
                </a:solidFill>
                <a:latin typeface="Arial"/>
                <a:ea typeface="+mn-ea"/>
                <a:cs typeface="Arial"/>
              </a:rPr>
              <a:t>Equity return</a:t>
            </a:r>
            <a:r>
              <a:rPr lang="en-US" i="1" dirty="0">
                <a:solidFill>
                  <a:srgbClr val="C00000"/>
                </a:solidFill>
                <a:latin typeface="Arial"/>
                <a:ea typeface="+mn-ea"/>
                <a:cs typeface="Arial"/>
              </a:rPr>
              <a:t>: </a:t>
            </a:r>
            <a:r>
              <a:rPr lang="en-US" sz="1600" dirty="0">
                <a:latin typeface="Arial"/>
                <a:ea typeface="+mn-ea"/>
                <a:cs typeface="Arial"/>
              </a:rPr>
              <a:t>Risk of being last-in-line, residual claim </a:t>
            </a:r>
            <a:r>
              <a:rPr lang="en-US" sz="1600" dirty="0">
                <a:ln>
                  <a:solidFill>
                    <a:srgbClr val="F43000"/>
                  </a:solidFill>
                </a:ln>
                <a:latin typeface="Arial"/>
                <a:ea typeface="+mn-ea"/>
                <a:cs typeface="Arial"/>
                <a:sym typeface="Wingdings" pitchFamily="-108" charset="2"/>
              </a:rPr>
              <a:t></a:t>
            </a:r>
            <a:r>
              <a:rPr lang="en-US" sz="1600" dirty="0">
                <a:latin typeface="Arial"/>
                <a:ea typeface="+mn-ea"/>
                <a:cs typeface="Arial"/>
                <a:sym typeface="Wingdings" pitchFamily="-108" charset="2"/>
              </a:rPr>
              <a:t>  Put Option to sell investment at minimum acceptable price</a:t>
            </a:r>
            <a:endParaRPr lang="en-US" sz="1900" dirty="0">
              <a:latin typeface="Arial"/>
              <a:ea typeface="+mn-ea"/>
              <a:cs typeface="Arial"/>
              <a:sym typeface="Wingdings" pitchFamily="-108" charset="2"/>
            </a:endParaRPr>
          </a:p>
          <a:p>
            <a:pPr lvl="1" fontAlgn="auto">
              <a:lnSpc>
                <a:spcPct val="80000"/>
              </a:lnSpc>
              <a:spcBef>
                <a:spcPts val="0"/>
              </a:spcBef>
              <a:spcAft>
                <a:spcPts val="0"/>
              </a:spcAft>
              <a:defRPr/>
            </a:pPr>
            <a:endParaRPr lang="en-US" sz="1900" dirty="0">
              <a:latin typeface="Arial"/>
              <a:ea typeface="+mn-ea"/>
              <a:cs typeface="Arial"/>
            </a:endParaRPr>
          </a:p>
          <a:p>
            <a:pPr lvl="1" fontAlgn="auto">
              <a:lnSpc>
                <a:spcPct val="80000"/>
              </a:lnSpc>
              <a:spcBef>
                <a:spcPts val="0"/>
              </a:spcBef>
              <a:spcAft>
                <a:spcPts val="0"/>
              </a:spcAft>
              <a:defRPr/>
            </a:pPr>
            <a:r>
              <a:rPr lang="en-US" b="1" i="1" dirty="0">
                <a:solidFill>
                  <a:srgbClr val="C00000"/>
                </a:solidFill>
                <a:latin typeface="Arial"/>
                <a:ea typeface="+mn-ea"/>
                <a:cs typeface="Arial"/>
              </a:rPr>
              <a:t>Corporate default</a:t>
            </a:r>
            <a:r>
              <a:rPr lang="en-US" sz="1900" dirty="0">
                <a:solidFill>
                  <a:srgbClr val="C00000"/>
                </a:solidFill>
                <a:latin typeface="Arial"/>
                <a:ea typeface="+mn-ea"/>
                <a:cs typeface="Arial"/>
              </a:rPr>
              <a:t>: </a:t>
            </a:r>
            <a:r>
              <a:rPr lang="en-US" sz="1600" dirty="0">
                <a:latin typeface="Arial"/>
                <a:ea typeface="+mn-ea"/>
                <a:cs typeface="Arial"/>
              </a:rPr>
              <a:t>Risk of loss independent of macroeconomics factors </a:t>
            </a:r>
            <a:r>
              <a:rPr lang="en-US" sz="1600" dirty="0">
                <a:ln>
                  <a:solidFill>
                    <a:srgbClr val="F43000"/>
                  </a:solidFill>
                </a:ln>
                <a:latin typeface="Arial"/>
                <a:ea typeface="+mn-ea"/>
                <a:cs typeface="Arial"/>
                <a:sym typeface="Wingdings" pitchFamily="-108" charset="2"/>
              </a:rPr>
              <a:t></a:t>
            </a:r>
            <a:r>
              <a:rPr lang="en-US" sz="1600" dirty="0">
                <a:latin typeface="Arial"/>
                <a:ea typeface="+mn-ea"/>
                <a:cs typeface="Arial"/>
                <a:sym typeface="Wingdings" pitchFamily="-108" charset="2"/>
              </a:rPr>
              <a:t> Premium above treasuries on corporate debt</a:t>
            </a:r>
            <a:endParaRPr lang="en-US" sz="1900" dirty="0">
              <a:latin typeface="Arial"/>
              <a:ea typeface="+mn-ea"/>
              <a:cs typeface="Arial"/>
            </a:endParaRPr>
          </a:p>
          <a:p>
            <a:pPr lvl="1" fontAlgn="auto">
              <a:lnSpc>
                <a:spcPct val="80000"/>
              </a:lnSpc>
              <a:spcBef>
                <a:spcPts val="0"/>
              </a:spcBef>
              <a:spcAft>
                <a:spcPts val="0"/>
              </a:spcAft>
              <a:defRPr/>
            </a:pPr>
            <a:endParaRPr lang="en-US" sz="1900" dirty="0">
              <a:latin typeface="Arial"/>
              <a:ea typeface="+mn-ea"/>
              <a:cs typeface="Arial"/>
            </a:endParaRPr>
          </a:p>
          <a:p>
            <a:pPr lvl="1" fontAlgn="auto">
              <a:lnSpc>
                <a:spcPct val="80000"/>
              </a:lnSpc>
              <a:spcBef>
                <a:spcPts val="0"/>
              </a:spcBef>
              <a:spcAft>
                <a:spcPts val="0"/>
              </a:spcAft>
              <a:defRPr/>
            </a:pPr>
            <a:r>
              <a:rPr lang="en-US" b="1" i="1" dirty="0">
                <a:solidFill>
                  <a:srgbClr val="C00000"/>
                </a:solidFill>
                <a:latin typeface="Arial"/>
                <a:ea typeface="+mn-ea"/>
                <a:cs typeface="Arial"/>
              </a:rPr>
              <a:t>National confiscation</a:t>
            </a:r>
            <a:r>
              <a:rPr lang="en-US" sz="1900" dirty="0">
                <a:solidFill>
                  <a:srgbClr val="C00000"/>
                </a:solidFill>
                <a:latin typeface="Arial"/>
                <a:ea typeface="+mn-ea"/>
                <a:cs typeface="Arial"/>
              </a:rPr>
              <a:t>: </a:t>
            </a:r>
            <a:r>
              <a:rPr lang="en-US" sz="1600" dirty="0">
                <a:latin typeface="Arial"/>
                <a:ea typeface="+mn-ea"/>
                <a:cs typeface="Arial"/>
              </a:rPr>
              <a:t>Risk of loss because of national policy </a:t>
            </a:r>
            <a:r>
              <a:rPr lang="en-US" sz="1600" dirty="0">
                <a:ln>
                  <a:solidFill>
                    <a:srgbClr val="F43000"/>
                  </a:solidFill>
                </a:ln>
                <a:latin typeface="Arial"/>
                <a:ea typeface="+mn-ea"/>
                <a:cs typeface="Arial"/>
                <a:sym typeface="Wingdings" pitchFamily="-108" charset="2"/>
              </a:rPr>
              <a:t></a:t>
            </a:r>
            <a:r>
              <a:rPr lang="en-US" sz="1600" dirty="0">
                <a:latin typeface="Arial"/>
                <a:ea typeface="+mn-ea"/>
                <a:cs typeface="Arial"/>
                <a:sym typeface="Wingdings" pitchFamily="-108" charset="2"/>
              </a:rPr>
              <a:t> Risk-free rate</a:t>
            </a:r>
            <a:endParaRPr lang="en-US" sz="1600" dirty="0">
              <a:latin typeface="Arial"/>
              <a:ea typeface="+mn-ea"/>
              <a:cs typeface="Arial"/>
            </a:endParaRPr>
          </a:p>
        </p:txBody>
      </p:sp>
    </p:spTree>
    <p:extLst>
      <p:ext uri="{BB962C8B-B14F-4D97-AF65-F5344CB8AC3E}">
        <p14:creationId xmlns:p14="http://schemas.microsoft.com/office/powerpoint/2010/main" val="1503578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a:t>
            </a:r>
            <a:r>
              <a:rPr lang="en-US" dirty="0">
                <a:solidFill>
                  <a:srgbClr val="FF0000"/>
                </a:solidFill>
              </a:rPr>
              <a:t>Market-Derived Capital Pricing Model</a:t>
            </a:r>
            <a:br>
              <a:rPr lang="en-US" dirty="0">
                <a:solidFill>
                  <a:srgbClr val="FF0000"/>
                </a:solidFill>
              </a:rPr>
            </a:br>
            <a:r>
              <a:rPr lang="en-US" dirty="0">
                <a:solidFill>
                  <a:srgbClr val="FF0000"/>
                </a:solidFill>
              </a:rPr>
              <a:t>References</a:t>
            </a:r>
          </a:p>
        </p:txBody>
      </p:sp>
      <p:pic>
        <p:nvPicPr>
          <p:cNvPr id="3" name="Picture 2">
            <a:extLst>
              <a:ext uri="{FF2B5EF4-FFF2-40B4-BE49-F238E27FC236}">
                <a16:creationId xmlns:a16="http://schemas.microsoft.com/office/drawing/2014/main" id="{738B0D6D-DE01-57AD-77B1-19EC12DE26D2}"/>
              </a:ext>
            </a:extLst>
          </p:cNvPr>
          <p:cNvPicPr>
            <a:picLocks noChangeAspect="1"/>
          </p:cNvPicPr>
          <p:nvPr/>
        </p:nvPicPr>
        <p:blipFill>
          <a:blip r:embed="rId3"/>
          <a:stretch>
            <a:fillRect/>
          </a:stretch>
        </p:blipFill>
        <p:spPr>
          <a:xfrm>
            <a:off x="685800" y="1741701"/>
            <a:ext cx="7772400" cy="3374598"/>
          </a:xfrm>
          <a:prstGeom prst="rect">
            <a:avLst/>
          </a:prstGeom>
        </p:spPr>
      </p:pic>
    </p:spTree>
    <p:extLst>
      <p:ext uri="{BB962C8B-B14F-4D97-AF65-F5344CB8AC3E}">
        <p14:creationId xmlns:p14="http://schemas.microsoft.com/office/powerpoint/2010/main" val="3770853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3"/>
          <p:cNvSpPr>
            <a:spLocks noGrp="1" noChangeArrowheads="1"/>
          </p:cNvSpPr>
          <p:nvPr>
            <p:ph type="body" sz="half" idx="1"/>
          </p:nvPr>
        </p:nvSpPr>
        <p:spPr>
          <a:xfrm>
            <a:off x="326570" y="1128032"/>
            <a:ext cx="5410200" cy="4667250"/>
          </a:xfrm>
        </p:spPr>
        <p:txBody>
          <a:bodyPr/>
          <a:lstStyle/>
          <a:p>
            <a:pPr marL="609600" indent="-609600" eaLnBrk="1" hangingPunct="1">
              <a:buFont typeface="Wingdings" charset="2"/>
              <a:buNone/>
            </a:pPr>
            <a:r>
              <a:rPr lang="en-US" altLang="en-US" sz="2400" dirty="0">
                <a:ea typeface="ＭＳ Ｐゴシック" charset="-128"/>
              </a:rPr>
              <a:t>4 Steps:</a:t>
            </a:r>
          </a:p>
          <a:p>
            <a:pPr marL="609600" indent="-609600" eaLnBrk="1" hangingPunct="1">
              <a:buFont typeface="Wingdings" charset="2"/>
              <a:buNone/>
            </a:pPr>
            <a:r>
              <a:rPr lang="en-US" altLang="en-US" sz="2000" b="0" dirty="0">
                <a:ea typeface="ＭＳ Ｐゴシック" charset="-128"/>
              </a:rPr>
              <a:t>1.  Calculate forward breakeven price</a:t>
            </a:r>
          </a:p>
          <a:p>
            <a:pPr marL="990600" lvl="1" indent="-533400" eaLnBrk="1" hangingPunct="1">
              <a:buFontTx/>
              <a:buNone/>
            </a:pPr>
            <a:r>
              <a:rPr lang="en-US" altLang="en-US" sz="1800" b="0" dirty="0">
                <a:ea typeface="ＭＳ Ｐゴシック" charset="-128"/>
              </a:rPr>
              <a:t>                  P</a:t>
            </a:r>
            <a:r>
              <a:rPr lang="en-US" altLang="en-US" sz="1800" b="0" baseline="-25000" dirty="0">
                <a:ea typeface="ＭＳ Ｐゴシック" charset="-128"/>
              </a:rPr>
              <a:t>t</a:t>
            </a:r>
            <a:r>
              <a:rPr lang="en-US" altLang="en-US" sz="1800" b="0" dirty="0">
                <a:ea typeface="ＭＳ Ｐゴシック" charset="-128"/>
              </a:rPr>
              <a:t>  =  P</a:t>
            </a:r>
            <a:r>
              <a:rPr lang="en-US" altLang="en-US" sz="1800" b="0" baseline="-25000" dirty="0">
                <a:ea typeface="ＭＳ Ｐゴシック" charset="-128"/>
              </a:rPr>
              <a:t>0</a:t>
            </a:r>
            <a:r>
              <a:rPr lang="en-US" altLang="en-US" sz="1800" b="0" dirty="0">
                <a:ea typeface="ＭＳ Ｐゴシック" charset="-128"/>
              </a:rPr>
              <a:t> (1 + r)</a:t>
            </a:r>
            <a:r>
              <a:rPr lang="en-US" altLang="en-US" sz="1800" b="0" baseline="30000" dirty="0">
                <a:ea typeface="ＭＳ Ｐゴシック" charset="-128"/>
              </a:rPr>
              <a:t>t</a:t>
            </a:r>
          </a:p>
          <a:p>
            <a:pPr marL="990600" lvl="1" indent="-533400" eaLnBrk="1" hangingPunct="1">
              <a:buFontTx/>
              <a:buNone/>
            </a:pPr>
            <a:r>
              <a:rPr lang="en-US" altLang="en-US" sz="1800" b="0" baseline="30000" dirty="0">
                <a:ea typeface="ＭＳ Ｐゴシック" charset="-128"/>
              </a:rPr>
              <a:t>    </a:t>
            </a:r>
            <a:r>
              <a:rPr lang="en-US" altLang="en-US" sz="1800" b="0" dirty="0">
                <a:ea typeface="ＭＳ Ｐゴシック" charset="-128"/>
              </a:rPr>
              <a:t>  where</a:t>
            </a:r>
            <a:r>
              <a:rPr lang="en-US" altLang="en-US" sz="1800" b="0" baseline="30000" dirty="0">
                <a:ea typeface="ＭＳ Ｐゴシック" charset="-128"/>
              </a:rPr>
              <a:t>       </a:t>
            </a:r>
            <a:r>
              <a:rPr lang="en-US" altLang="en-US" sz="1800" b="0" dirty="0">
                <a:ea typeface="ＭＳ Ｐゴシック" charset="-128"/>
              </a:rPr>
              <a:t>r = </a:t>
            </a:r>
            <a:r>
              <a:rPr lang="en-US" altLang="en-US" sz="1800" b="0" dirty="0" err="1">
                <a:ea typeface="ＭＳ Ｐゴシック" charset="-128"/>
              </a:rPr>
              <a:t>r</a:t>
            </a:r>
            <a:r>
              <a:rPr lang="en-US" altLang="en-US" sz="1800" b="0" baseline="-25000" dirty="0" err="1">
                <a:ea typeface="ＭＳ Ｐゴシック" charset="-128"/>
              </a:rPr>
              <a:t>debt</a:t>
            </a:r>
            <a:r>
              <a:rPr lang="en-US" altLang="en-US" sz="1800" b="0" dirty="0">
                <a:ea typeface="ＭＳ Ｐゴシック" charset="-128"/>
              </a:rPr>
              <a:t>  -  </a:t>
            </a:r>
            <a:r>
              <a:rPr lang="en-US" altLang="en-US" sz="1800" b="0" dirty="0" err="1">
                <a:ea typeface="ＭＳ Ｐゴシック" charset="-128"/>
              </a:rPr>
              <a:t>r</a:t>
            </a:r>
            <a:r>
              <a:rPr lang="en-US" altLang="en-US" sz="1800" b="0" baseline="-25000" dirty="0" err="1">
                <a:ea typeface="ＭＳ Ｐゴシック" charset="-128"/>
              </a:rPr>
              <a:t>dividends</a:t>
            </a:r>
            <a:endParaRPr lang="en-US" altLang="en-US" sz="1800" b="0" baseline="30000" dirty="0">
              <a:ea typeface="ＭＳ Ｐゴシック" charset="-128"/>
            </a:endParaRPr>
          </a:p>
          <a:p>
            <a:pPr marL="609600" indent="-609600" eaLnBrk="1" hangingPunct="1">
              <a:buFont typeface="Wingdings" charset="2"/>
              <a:buNone/>
            </a:pPr>
            <a:r>
              <a:rPr lang="en-US" altLang="en-US" sz="2000" b="0" dirty="0">
                <a:ea typeface="ＭＳ Ｐゴシック" charset="-128"/>
              </a:rPr>
              <a:t>2.  Estimate stock</a:t>
            </a:r>
            <a:r>
              <a:rPr lang="ja-JP" altLang="en-US" sz="2000" b="0" dirty="0">
                <a:ea typeface="ＭＳ Ｐゴシック" charset="-128"/>
              </a:rPr>
              <a:t>’</a:t>
            </a:r>
            <a:r>
              <a:rPr lang="en-US" altLang="ja-JP" sz="2000" b="0" dirty="0">
                <a:ea typeface="ＭＳ Ｐゴシック" charset="-128"/>
              </a:rPr>
              <a:t>s future volatility</a:t>
            </a:r>
          </a:p>
          <a:p>
            <a:pPr marL="990600" lvl="1" indent="-533400" eaLnBrk="1" hangingPunct="1">
              <a:buFont typeface="Wingdings" charset="2"/>
              <a:buNone/>
            </a:pPr>
            <a:r>
              <a:rPr lang="en-US" altLang="en-US" sz="1800" b="0" dirty="0">
                <a:ea typeface="ＭＳ Ｐゴシック" charset="-128"/>
              </a:rPr>
              <a:t>     (ISD on  call option prices)</a:t>
            </a:r>
          </a:p>
          <a:p>
            <a:pPr marL="609600" indent="-609600" eaLnBrk="1" hangingPunct="1">
              <a:buFont typeface="Wingdings" charset="2"/>
              <a:buNone/>
            </a:pPr>
            <a:r>
              <a:rPr lang="en-US" altLang="en-US" sz="2000" b="0" dirty="0">
                <a:ea typeface="ＭＳ Ｐゴシック" charset="-128"/>
              </a:rPr>
              <a:t>3.  Calculate cost of downside insurance:</a:t>
            </a:r>
          </a:p>
          <a:p>
            <a:pPr marL="990600" lvl="1" indent="-533400" eaLnBrk="1" hangingPunct="1">
              <a:buFontTx/>
              <a:buNone/>
            </a:pPr>
            <a:r>
              <a:rPr lang="en-US" altLang="en-US" sz="1800" b="0" dirty="0">
                <a:ea typeface="ＭＳ Ｐゴシック" charset="-128"/>
              </a:rPr>
              <a:t>     Cost of put option (insurance premium)</a:t>
            </a:r>
          </a:p>
          <a:p>
            <a:pPr marL="609600" indent="-609600" eaLnBrk="1" hangingPunct="1">
              <a:buFont typeface="Wingdings" charset="2"/>
              <a:buNone/>
            </a:pPr>
            <a:r>
              <a:rPr lang="en-US" altLang="en-US" sz="2000" b="0" dirty="0">
                <a:ea typeface="ＭＳ Ｐゴシック" charset="-128"/>
              </a:rPr>
              <a:t>4.  Derive annualized excess equity return</a:t>
            </a:r>
          </a:p>
        </p:txBody>
      </p:sp>
      <p:sp>
        <p:nvSpPr>
          <p:cNvPr id="8" name="Rectangle 7"/>
          <p:cNvSpPr/>
          <p:nvPr/>
        </p:nvSpPr>
        <p:spPr>
          <a:xfrm>
            <a:off x="5802084" y="1121227"/>
            <a:ext cx="1828800" cy="1447800"/>
          </a:xfrm>
          <a:prstGeom prst="rect">
            <a:avLst/>
          </a:prstGeom>
          <a:solidFill>
            <a:srgbClr val="FF6600"/>
          </a:solidFill>
          <a:ln w="28575" cap="flat" cmpd="sng" algn="ctr">
            <a:solidFill>
              <a:schemeClr val="tx1">
                <a:lumMod val="95000"/>
                <a:lumOff val="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solidFill>
                  <a:srgbClr val="0000FF"/>
                </a:solidFill>
              </a:rPr>
              <a:t>Equity Return</a:t>
            </a:r>
          </a:p>
          <a:p>
            <a:pPr algn="ctr">
              <a:defRPr/>
            </a:pPr>
            <a:r>
              <a:rPr lang="en-US">
                <a:solidFill>
                  <a:srgbClr val="0000FF"/>
                </a:solidFill>
              </a:rPr>
              <a:t>Risk</a:t>
            </a:r>
          </a:p>
        </p:txBody>
      </p:sp>
      <p:sp>
        <p:nvSpPr>
          <p:cNvPr id="9" name="Rectangle 8"/>
          <p:cNvSpPr/>
          <p:nvPr/>
        </p:nvSpPr>
        <p:spPr>
          <a:xfrm>
            <a:off x="5802084" y="3331027"/>
            <a:ext cx="1828800" cy="1905000"/>
          </a:xfrm>
          <a:prstGeom prst="rect">
            <a:avLst/>
          </a:prstGeom>
          <a:solidFill>
            <a:srgbClr val="FF6600"/>
          </a:solidFill>
          <a:ln w="28575" cap="flat" cmpd="sng" algn="ctr">
            <a:solidFill>
              <a:schemeClr val="tx1">
                <a:lumMod val="95000"/>
                <a:lumOff val="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solidFill>
                  <a:srgbClr val="00004D"/>
                </a:solidFill>
              </a:rPr>
              <a:t>National</a:t>
            </a:r>
          </a:p>
          <a:p>
            <a:pPr algn="ctr">
              <a:defRPr/>
            </a:pPr>
            <a:r>
              <a:rPr lang="en-US">
                <a:solidFill>
                  <a:srgbClr val="00004D"/>
                </a:solidFill>
              </a:rPr>
              <a:t>Confiscation</a:t>
            </a:r>
          </a:p>
          <a:p>
            <a:pPr algn="ctr">
              <a:defRPr/>
            </a:pPr>
            <a:r>
              <a:rPr lang="en-US">
                <a:solidFill>
                  <a:srgbClr val="00004D"/>
                </a:solidFill>
              </a:rPr>
              <a:t>Risk</a:t>
            </a:r>
          </a:p>
        </p:txBody>
      </p:sp>
      <p:cxnSp>
        <p:nvCxnSpPr>
          <p:cNvPr id="10" name="Straight Arrow Connector 9"/>
          <p:cNvCxnSpPr/>
          <p:nvPr/>
        </p:nvCxnSpPr>
        <p:spPr>
          <a:xfrm rot="5400000">
            <a:off x="7136378" y="4054133"/>
            <a:ext cx="2362200"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5400000">
            <a:off x="7591197" y="1845127"/>
            <a:ext cx="1449388" cy="158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rot="5400000">
            <a:off x="7973785" y="2911927"/>
            <a:ext cx="685800" cy="3175"/>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8088084" y="1121227"/>
            <a:ext cx="457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8088084" y="2569027"/>
            <a:ext cx="457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8088084" y="3254827"/>
            <a:ext cx="457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8088084" y="5236027"/>
            <a:ext cx="4572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5802084" y="2569027"/>
            <a:ext cx="1828800" cy="762000"/>
          </a:xfrm>
          <a:prstGeom prst="rect">
            <a:avLst/>
          </a:prstGeom>
          <a:solidFill>
            <a:srgbClr val="FF6600"/>
          </a:solidFill>
          <a:ln w="38100" cap="flat" cmpd="sng" algn="ctr">
            <a:solidFill>
              <a:schemeClr val="tx1">
                <a:lumMod val="95000"/>
                <a:lumOff val="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solidFill>
                  <a:srgbClr val="00004D"/>
                </a:solidFill>
              </a:rPr>
              <a:t>Corporate</a:t>
            </a:r>
          </a:p>
          <a:p>
            <a:pPr algn="ctr">
              <a:defRPr/>
            </a:pPr>
            <a:r>
              <a:rPr lang="en-US">
                <a:solidFill>
                  <a:srgbClr val="00004D"/>
                </a:solidFill>
              </a:rPr>
              <a:t>Default Risk</a:t>
            </a:r>
          </a:p>
        </p:txBody>
      </p:sp>
      <p:sp>
        <p:nvSpPr>
          <p:cNvPr id="2" name="Title 1"/>
          <p:cNvSpPr>
            <a:spLocks noGrp="1"/>
          </p:cNvSpPr>
          <p:nvPr>
            <p:ph type="title"/>
          </p:nvPr>
        </p:nvSpPr>
        <p:spPr>
          <a:xfrm>
            <a:off x="326570" y="229394"/>
            <a:ext cx="7772400" cy="778895"/>
          </a:xfrm>
        </p:spPr>
        <p:txBody>
          <a:bodyPr/>
          <a:lstStyle/>
          <a:p>
            <a:r>
              <a:rPr lang="en-US" dirty="0"/>
              <a:t>                        </a:t>
            </a:r>
            <a:r>
              <a:rPr lang="en-US" sz="3600" dirty="0"/>
              <a:t>Equity Return Risk</a:t>
            </a:r>
          </a:p>
        </p:txBody>
      </p:sp>
    </p:spTree>
    <p:extLst>
      <p:ext uri="{BB962C8B-B14F-4D97-AF65-F5344CB8AC3E}">
        <p14:creationId xmlns:p14="http://schemas.microsoft.com/office/powerpoint/2010/main" val="3974707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D632E9E-A4C1-21A4-8338-851E5A027EF0}"/>
              </a:ext>
            </a:extLst>
          </p:cNvPr>
          <p:cNvSpPr>
            <a:spLocks noGrp="1"/>
          </p:cNvSpPr>
          <p:nvPr>
            <p:ph type="sldNum" sz="quarter" idx="10"/>
          </p:nvPr>
        </p:nvSpPr>
        <p:spPr/>
        <p:txBody>
          <a:bodyPr/>
          <a:lstStyle/>
          <a:p>
            <a:pPr>
              <a:defRPr/>
            </a:pPr>
            <a:fld id="{7F6055C3-236F-4D20-919B-D12369753082}" type="slidenum">
              <a:rPr lang="en-US" smtClean="0"/>
              <a:pPr>
                <a:defRPr/>
              </a:pPr>
              <a:t>23</a:t>
            </a:fld>
            <a:endParaRPr lang="en-US" dirty="0"/>
          </a:p>
        </p:txBody>
      </p:sp>
      <p:pic>
        <p:nvPicPr>
          <p:cNvPr id="4" name="Picture 3">
            <a:extLst>
              <a:ext uri="{FF2B5EF4-FFF2-40B4-BE49-F238E27FC236}">
                <a16:creationId xmlns:a16="http://schemas.microsoft.com/office/drawing/2014/main" id="{B202EBB1-B238-7B62-2C08-E0095990833D}"/>
              </a:ext>
            </a:extLst>
          </p:cNvPr>
          <p:cNvPicPr>
            <a:picLocks noChangeAspect="1"/>
          </p:cNvPicPr>
          <p:nvPr/>
        </p:nvPicPr>
        <p:blipFill>
          <a:blip r:embed="rId2"/>
          <a:stretch>
            <a:fillRect/>
          </a:stretch>
        </p:blipFill>
        <p:spPr>
          <a:xfrm>
            <a:off x="2896168" y="84979"/>
            <a:ext cx="3351663" cy="6604746"/>
          </a:xfrm>
          <a:prstGeom prst="rect">
            <a:avLst/>
          </a:prstGeom>
        </p:spPr>
      </p:pic>
    </p:spTree>
    <p:extLst>
      <p:ext uri="{BB962C8B-B14F-4D97-AF65-F5344CB8AC3E}">
        <p14:creationId xmlns:p14="http://schemas.microsoft.com/office/powerpoint/2010/main" val="2651054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2"/>
          <p:cNvSpPr>
            <a:spLocks noGrp="1" noChangeArrowheads="1"/>
          </p:cNvSpPr>
          <p:nvPr>
            <p:ph idx="4294967295"/>
          </p:nvPr>
        </p:nvSpPr>
        <p:spPr>
          <a:xfrm>
            <a:off x="617728" y="1144218"/>
            <a:ext cx="7772400" cy="4876800"/>
          </a:xfrm>
          <a:prstGeom prst="rect">
            <a:avLst/>
          </a:prstGeom>
        </p:spPr>
        <p:txBody>
          <a:bodyPr/>
          <a:lstStyle/>
          <a:p>
            <a:pPr marL="342900" indent="-342900" eaLnBrk="1" hangingPunct="1">
              <a:lnSpc>
                <a:spcPct val="90000"/>
              </a:lnSpc>
              <a:buFont typeface="Arial" panose="020B0604020202020204" pitchFamily="34" charset="0"/>
              <a:buChar char="•"/>
            </a:pPr>
            <a:endParaRPr lang="en-US" altLang="en-US" dirty="0">
              <a:ea typeface="ＭＳ Ｐゴシック" charset="-128"/>
            </a:endParaRPr>
          </a:p>
          <a:p>
            <a:pPr marL="342900" indent="-342900" eaLnBrk="1" hangingPunct="1">
              <a:lnSpc>
                <a:spcPct val="90000"/>
              </a:lnSpc>
              <a:buFont typeface="Arial" panose="020B0604020202020204" pitchFamily="34" charset="0"/>
              <a:buChar char="•"/>
            </a:pPr>
            <a:r>
              <a:rPr lang="en-US" altLang="en-US" sz="2400" dirty="0">
                <a:ea typeface="ＭＳ Ｐゴシック" charset="-128"/>
              </a:rPr>
              <a:t>MCAPM is only a few years old</a:t>
            </a:r>
          </a:p>
          <a:p>
            <a:pPr marL="342900" indent="-342900" eaLnBrk="1" hangingPunct="1">
              <a:lnSpc>
                <a:spcPct val="90000"/>
              </a:lnSpc>
              <a:buFont typeface="Arial" panose="020B0604020202020204" pitchFamily="34" charset="0"/>
              <a:buChar char="•"/>
            </a:pPr>
            <a:r>
              <a:rPr lang="en-US" altLang="en-US" sz="2400" dirty="0">
                <a:ea typeface="ＭＳ Ｐゴシック" charset="-128"/>
              </a:rPr>
              <a:t>Addresses fundamental issues</a:t>
            </a:r>
          </a:p>
          <a:p>
            <a:pPr marL="685800" lvl="1" indent="-228600" eaLnBrk="1" hangingPunct="1">
              <a:lnSpc>
                <a:spcPct val="90000"/>
              </a:lnSpc>
            </a:pPr>
            <a:r>
              <a:rPr lang="en-US" altLang="en-US" sz="2400" b="0" dirty="0">
                <a:ea typeface="ＭＳ Ｐゴシック" charset="-128"/>
              </a:rPr>
              <a:t>Forward looking</a:t>
            </a:r>
          </a:p>
          <a:p>
            <a:pPr marL="685800" lvl="1" indent="-228600" eaLnBrk="1" hangingPunct="1">
              <a:lnSpc>
                <a:spcPct val="90000"/>
              </a:lnSpc>
            </a:pPr>
            <a:r>
              <a:rPr lang="en-US" altLang="en-US" sz="2400" b="0" dirty="0">
                <a:ea typeface="ＭＳ Ｐゴシック" charset="-128"/>
              </a:rPr>
              <a:t>Dissects risk composition</a:t>
            </a:r>
          </a:p>
          <a:p>
            <a:pPr marL="1143000" lvl="2" indent="-228600" eaLnBrk="1" hangingPunct="1">
              <a:lnSpc>
                <a:spcPct val="90000"/>
              </a:lnSpc>
            </a:pPr>
            <a:r>
              <a:rPr lang="en-US" altLang="en-US" sz="2000" b="0" dirty="0">
                <a:ea typeface="ＭＳ Ｐゴシック" charset="-128"/>
              </a:rPr>
              <a:t>National confiscation, corporate default, equity return</a:t>
            </a:r>
          </a:p>
          <a:p>
            <a:pPr marL="685800" lvl="1" indent="-228600" eaLnBrk="1" hangingPunct="1">
              <a:lnSpc>
                <a:spcPct val="90000"/>
              </a:lnSpc>
            </a:pPr>
            <a:r>
              <a:rPr lang="en-US" altLang="en-US" sz="2400" b="0" dirty="0">
                <a:ea typeface="ＭＳ Ｐゴシック" charset="-128"/>
              </a:rPr>
              <a:t>Arbitrage/pricing-based</a:t>
            </a:r>
          </a:p>
          <a:p>
            <a:pPr marL="1143000" lvl="2" indent="-228600" eaLnBrk="1" hangingPunct="1">
              <a:lnSpc>
                <a:spcPct val="90000"/>
              </a:lnSpc>
            </a:pPr>
            <a:r>
              <a:rPr lang="en-US" altLang="en-US" sz="2000" b="0" dirty="0">
                <a:ea typeface="ＭＳ Ｐゴシック" charset="-128"/>
              </a:rPr>
              <a:t>Black-Scholes</a:t>
            </a:r>
          </a:p>
          <a:p>
            <a:pPr marL="342900" indent="-342900" eaLnBrk="1" hangingPunct="1">
              <a:lnSpc>
                <a:spcPct val="90000"/>
              </a:lnSpc>
              <a:buFont typeface="Arial" panose="020B0604020202020204" pitchFamily="34" charset="0"/>
              <a:buChar char="•"/>
            </a:pPr>
            <a:r>
              <a:rPr lang="en-US" altLang="en-US" sz="2400" dirty="0">
                <a:ea typeface="ＭＳ Ｐゴシック" charset="-128"/>
              </a:rPr>
              <a:t>Hard to say, jury still out, promising</a:t>
            </a:r>
          </a:p>
          <a:p>
            <a:pPr marL="342900" indent="-342900" eaLnBrk="1" hangingPunct="1">
              <a:lnSpc>
                <a:spcPct val="90000"/>
              </a:lnSpc>
              <a:buFont typeface="Arial" panose="020B0604020202020204" pitchFamily="34" charset="0"/>
              <a:buChar char="•"/>
            </a:pPr>
            <a:r>
              <a:rPr lang="en-US" altLang="en-US" sz="2400" dirty="0">
                <a:ea typeface="ＭＳ Ｐゴシック" charset="-128"/>
              </a:rPr>
              <a:t>Is AI-based ROE the new king??</a:t>
            </a:r>
          </a:p>
        </p:txBody>
      </p:sp>
      <p:sp>
        <p:nvSpPr>
          <p:cNvPr id="2" name="Title 1"/>
          <p:cNvSpPr>
            <a:spLocks noGrp="1"/>
          </p:cNvSpPr>
          <p:nvPr>
            <p:ph type="title"/>
          </p:nvPr>
        </p:nvSpPr>
        <p:spPr>
          <a:xfrm>
            <a:off x="319316" y="411433"/>
            <a:ext cx="8505368" cy="792575"/>
          </a:xfrm>
        </p:spPr>
        <p:txBody>
          <a:bodyPr/>
          <a:lstStyle/>
          <a:p>
            <a:pPr algn="ctr"/>
            <a:r>
              <a:rPr lang="en-US" sz="3600" dirty="0">
                <a:solidFill>
                  <a:srgbClr val="FF0000"/>
                </a:solidFill>
              </a:rPr>
              <a:t>Will Beta ever be Beaten? </a:t>
            </a:r>
          </a:p>
        </p:txBody>
      </p:sp>
      <p:sp>
        <p:nvSpPr>
          <p:cNvPr id="3" name="Slide Number Placeholder 2"/>
          <p:cNvSpPr>
            <a:spLocks noGrp="1"/>
          </p:cNvSpPr>
          <p:nvPr>
            <p:ph type="sldNum" sz="quarter" idx="4294967295"/>
          </p:nvPr>
        </p:nvSpPr>
        <p:spPr>
          <a:xfrm>
            <a:off x="4491038" y="6427788"/>
            <a:ext cx="3865562" cy="282575"/>
          </a:xfrm>
          <a:prstGeom prst="rect">
            <a:avLst/>
          </a:prstGeom>
        </p:spPr>
        <p:txBody>
          <a:bodyPr/>
          <a:lstStyle/>
          <a:p>
            <a:fld id="{146682E1-A610-4FB0-BCC6-241ABE41C99B}" type="slidenum">
              <a:rPr lang="en-US" smtClean="0"/>
              <a:t>24</a:t>
            </a:fld>
            <a:endParaRPr lang="en-US"/>
          </a:p>
        </p:txBody>
      </p:sp>
    </p:spTree>
    <p:extLst>
      <p:ext uri="{BB962C8B-B14F-4D97-AF65-F5344CB8AC3E}">
        <p14:creationId xmlns:p14="http://schemas.microsoft.com/office/powerpoint/2010/main" val="2830635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3"/>
          <p:cNvSpPr>
            <a:spLocks noGrp="1" noChangeArrowheads="1"/>
          </p:cNvSpPr>
          <p:nvPr>
            <p:ph idx="4294967295"/>
          </p:nvPr>
        </p:nvSpPr>
        <p:spPr>
          <a:xfrm>
            <a:off x="780256" y="698986"/>
            <a:ext cx="7583488" cy="4208463"/>
          </a:xfrm>
          <a:prstGeom prst="rect">
            <a:avLst/>
          </a:prstGeom>
        </p:spPr>
        <p:txBody>
          <a:bodyPr lIns="90488" tIns="44450" rIns="90488" bIns="44450"/>
          <a:lstStyle/>
          <a:p>
            <a:pPr marL="457200" indent="-457200" eaLnBrk="1" hangingPunct="1">
              <a:buFont typeface="Arial" panose="020B0604020202020204" pitchFamily="34" charset="0"/>
              <a:buChar char="•"/>
            </a:pPr>
            <a:r>
              <a:rPr lang="en-US" altLang="ja-JP" sz="2800" b="0" dirty="0">
                <a:ea typeface="ＭＳ Ｐゴシック" charset="-128"/>
              </a:rPr>
              <a:t>Economic time series data analysis</a:t>
            </a:r>
          </a:p>
          <a:p>
            <a:pPr marL="457200" indent="-457200" eaLnBrk="1" hangingPunct="1">
              <a:buFont typeface="Arial" panose="020B0604020202020204" pitchFamily="34" charset="0"/>
              <a:buChar char="•"/>
            </a:pPr>
            <a:r>
              <a:rPr lang="en-US" altLang="ja-JP" sz="2800" b="0" dirty="0">
                <a:ea typeface="ＭＳ Ｐゴシック" charset="-128"/>
              </a:rPr>
              <a:t>Time-varying volatility</a:t>
            </a:r>
            <a:endParaRPr lang="en-US" altLang="ja-JP" sz="2600" b="0" dirty="0">
              <a:ea typeface="ＭＳ Ｐゴシック" charset="-128"/>
            </a:endParaRPr>
          </a:p>
          <a:p>
            <a:pPr marL="457200" indent="-457200" eaLnBrk="1" hangingPunct="1">
              <a:buFont typeface="Arial" panose="020B0604020202020204" pitchFamily="34" charset="0"/>
              <a:buChar char="•"/>
            </a:pPr>
            <a:r>
              <a:rPr lang="en-US" altLang="ja-JP" sz="2800" b="0" dirty="0">
                <a:ea typeface="ＭＳ Ｐゴシック" charset="-128"/>
              </a:rPr>
              <a:t>Uses “ARCH” technique</a:t>
            </a:r>
          </a:p>
          <a:p>
            <a:pPr marL="457200" indent="-457200" eaLnBrk="1" hangingPunct="1">
              <a:buFont typeface="Arial" panose="020B0604020202020204" pitchFamily="34" charset="0"/>
              <a:buChar char="•"/>
            </a:pPr>
            <a:r>
              <a:rPr lang="en-US" altLang="ja-JP" sz="2800" b="0" dirty="0">
                <a:ea typeface="ＭＳ Ｐゴシック" charset="-128"/>
              </a:rPr>
              <a:t>Volatility in stock returns clusters over time</a:t>
            </a:r>
          </a:p>
          <a:p>
            <a:pPr marL="457200" indent="-457200" eaLnBrk="1" hangingPunct="1">
              <a:buFont typeface="Arial" panose="020B0604020202020204" pitchFamily="34" charset="0"/>
              <a:buChar char="•"/>
            </a:pPr>
            <a:r>
              <a:rPr lang="en-US" altLang="ja-JP" sz="2800" b="0" dirty="0">
                <a:ea typeface="ＭＳ Ｐゴシック" charset="-128"/>
              </a:rPr>
              <a:t>Volatility is predictable</a:t>
            </a:r>
          </a:p>
        </p:txBody>
      </p:sp>
      <p:sp>
        <p:nvSpPr>
          <p:cNvPr id="2" name="Title 1"/>
          <p:cNvSpPr>
            <a:spLocks noGrp="1"/>
          </p:cNvSpPr>
          <p:nvPr>
            <p:ph type="title"/>
          </p:nvPr>
        </p:nvSpPr>
        <p:spPr>
          <a:xfrm>
            <a:off x="319316" y="152717"/>
            <a:ext cx="8505368" cy="792575"/>
          </a:xfrm>
        </p:spPr>
        <p:txBody>
          <a:bodyPr/>
          <a:lstStyle/>
          <a:p>
            <a:r>
              <a:rPr lang="en-US" sz="4400" dirty="0"/>
              <a:t>                      </a:t>
            </a:r>
            <a:r>
              <a:rPr lang="en-US" sz="4400" dirty="0">
                <a:solidFill>
                  <a:srgbClr val="FF0000"/>
                </a:solidFill>
              </a:rPr>
              <a:t>PRPM</a:t>
            </a:r>
            <a:endParaRPr lang="en-US" sz="1400" dirty="0">
              <a:solidFill>
                <a:srgbClr val="FF0000"/>
              </a:solidFill>
            </a:endParaRPr>
          </a:p>
        </p:txBody>
      </p:sp>
      <p:sp>
        <p:nvSpPr>
          <p:cNvPr id="3" name="Slide Number Placeholder 2"/>
          <p:cNvSpPr>
            <a:spLocks noGrp="1"/>
          </p:cNvSpPr>
          <p:nvPr>
            <p:ph type="sldNum" sz="quarter" idx="4294967295"/>
          </p:nvPr>
        </p:nvSpPr>
        <p:spPr>
          <a:xfrm>
            <a:off x="4491038" y="6427788"/>
            <a:ext cx="3865562" cy="282575"/>
          </a:xfrm>
          <a:prstGeom prst="rect">
            <a:avLst/>
          </a:prstGeom>
        </p:spPr>
        <p:txBody>
          <a:bodyPr/>
          <a:lstStyle/>
          <a:p>
            <a:fld id="{146682E1-A610-4FB0-BCC6-241ABE41C99B}" type="slidenum">
              <a:rPr lang="en-US" smtClean="0"/>
              <a:t>25</a:t>
            </a:fld>
            <a:endParaRPr lang="en-US"/>
          </a:p>
        </p:txBody>
      </p:sp>
      <p:pic>
        <p:nvPicPr>
          <p:cNvPr id="4" name="Picture 3" descr="garch11.png">
            <a:extLst>
              <a:ext uri="{FF2B5EF4-FFF2-40B4-BE49-F238E27FC236}">
                <a16:creationId xmlns:a16="http://schemas.microsoft.com/office/drawing/2014/main" id="{F92C1317-9FE4-C06F-1889-000C663E16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37778" y="3220720"/>
            <a:ext cx="6268443" cy="3504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664163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Rectangle 3"/>
          <p:cNvSpPr>
            <a:spLocks noGrp="1" noChangeArrowheads="1"/>
          </p:cNvSpPr>
          <p:nvPr>
            <p:ph idx="4294967295"/>
          </p:nvPr>
        </p:nvSpPr>
        <p:spPr>
          <a:xfrm>
            <a:off x="737699" y="1066800"/>
            <a:ext cx="7583487" cy="4208463"/>
          </a:xfrm>
          <a:prstGeom prst="rect">
            <a:avLst/>
          </a:prstGeom>
        </p:spPr>
        <p:txBody>
          <a:bodyPr lIns="90488" tIns="44450" rIns="90488" bIns="44450"/>
          <a:lstStyle/>
          <a:p>
            <a:pPr marL="234950" indent="-234950" eaLnBrk="1" hangingPunct="1">
              <a:buFont typeface="Arial" panose="020B0604020202020204" pitchFamily="34" charset="0"/>
              <a:buChar char="•"/>
            </a:pPr>
            <a:r>
              <a:rPr lang="en-US" altLang="ja-JP" sz="2800" b="0" dirty="0">
                <a:ea typeface="ＭＳ Ｐゴシック" charset="-128"/>
              </a:rPr>
              <a:t>Estimates Equity Risk Premium for every utility in the sample</a:t>
            </a:r>
          </a:p>
          <a:p>
            <a:pPr marL="234950" indent="-234950" eaLnBrk="1" hangingPunct="1">
              <a:buFont typeface="Arial" panose="020B0604020202020204" pitchFamily="34" charset="0"/>
              <a:buChar char="•"/>
            </a:pPr>
            <a:r>
              <a:rPr lang="en-US" altLang="ja-JP" sz="2800" b="0" dirty="0">
                <a:ea typeface="ＭＳ Ｐゴシック" charset="-128"/>
              </a:rPr>
              <a:t>Inputs: monthly returns – T-Bond yield</a:t>
            </a:r>
          </a:p>
          <a:p>
            <a:pPr marL="234950" indent="-234950" eaLnBrk="1" hangingPunct="1">
              <a:buFont typeface="Arial" panose="020B0604020202020204" pitchFamily="34" charset="0"/>
              <a:buChar char="•"/>
            </a:pPr>
            <a:r>
              <a:rPr lang="en-US" altLang="ja-JP" sz="2800" b="0" dirty="0">
                <a:ea typeface="ＭＳ Ｐゴシック" charset="-128"/>
              </a:rPr>
              <a:t>Using specialized software (ARCH):</a:t>
            </a:r>
          </a:p>
          <a:p>
            <a:pPr marL="914400" lvl="1" indent="-222250" eaLnBrk="1" hangingPunct="1"/>
            <a:r>
              <a:rPr lang="en-US" altLang="ja-JP" sz="2600" b="0" dirty="0">
                <a:ea typeface="ＭＳ Ｐゴシック" charset="-128"/>
              </a:rPr>
              <a:t>RP = a</a:t>
            </a:r>
            <a:r>
              <a:rPr lang="en-US" altLang="ja-JP" sz="2600" b="0" baseline="-25000" dirty="0">
                <a:ea typeface="ＭＳ Ｐゴシック" charset="-128"/>
              </a:rPr>
              <a:t>0</a:t>
            </a:r>
            <a:r>
              <a:rPr lang="en-US" altLang="ja-JP" sz="2600" b="0" dirty="0">
                <a:ea typeface="ＭＳ Ｐゴシック" charset="-128"/>
              </a:rPr>
              <a:t>  +  a</a:t>
            </a:r>
            <a:r>
              <a:rPr lang="en-US" altLang="ja-JP" sz="2600" b="0" baseline="-25000" dirty="0">
                <a:ea typeface="ＭＳ Ｐゴシック" charset="-128"/>
              </a:rPr>
              <a:t>1</a:t>
            </a:r>
            <a:r>
              <a:rPr lang="en-US" altLang="ja-JP" sz="3600" b="0" dirty="0">
                <a:ea typeface="ＭＳ Ｐゴシック" charset="-128"/>
              </a:rPr>
              <a:t>σ  </a:t>
            </a:r>
            <a:r>
              <a:rPr lang="en-US" altLang="ja-JP" sz="2600" b="0" dirty="0">
                <a:ea typeface="ＭＳ Ｐゴシック" charset="-128"/>
              </a:rPr>
              <a:t>+  e</a:t>
            </a:r>
          </a:p>
          <a:p>
            <a:pPr marL="914400" lvl="1" indent="-222250" eaLnBrk="1" hangingPunct="1"/>
            <a:r>
              <a:rPr lang="en-US" altLang="ja-JP" sz="2600" b="0" dirty="0">
                <a:ea typeface="ＭＳ Ｐゴシック" charset="-128"/>
              </a:rPr>
              <a:t>ROE results are robust, reasonable</a:t>
            </a:r>
          </a:p>
          <a:p>
            <a:pPr marL="1149350" lvl="1" indent="-250825" eaLnBrk="1" hangingPunct="1">
              <a:buFont typeface="Wingdings 2" charset="2"/>
              <a:buNone/>
            </a:pPr>
            <a:r>
              <a:rPr lang="en-US" altLang="ja-JP" sz="2600" b="0" dirty="0">
                <a:ea typeface="ＭＳ Ｐゴシック" charset="-128"/>
              </a:rPr>
              <a:t>    </a:t>
            </a:r>
          </a:p>
          <a:p>
            <a:pPr eaLnBrk="1" hangingPunct="1">
              <a:buFont typeface="Wingdings 2" charset="2"/>
              <a:buNone/>
            </a:pPr>
            <a:endParaRPr lang="en-US" altLang="ja-JP" sz="2800" dirty="0">
              <a:solidFill>
                <a:schemeClr val="accent2"/>
              </a:solidFill>
              <a:ea typeface="ＭＳ Ｐゴシック" charset="-128"/>
            </a:endParaRPr>
          </a:p>
        </p:txBody>
      </p:sp>
      <p:sp>
        <p:nvSpPr>
          <p:cNvPr id="8" name="Title 1"/>
          <p:cNvSpPr txBox="1">
            <a:spLocks/>
          </p:cNvSpPr>
          <p:nvPr/>
        </p:nvSpPr>
        <p:spPr>
          <a:xfrm>
            <a:off x="469752" y="369543"/>
            <a:ext cx="8119382" cy="792575"/>
          </a:xfrm>
          <a:prstGeom prst="rect">
            <a:avLst/>
          </a:prstGeom>
        </p:spPr>
        <p:txBody>
          <a:bodyPr vert="horz" lIns="0" tIns="0" rIns="0" bIns="0" rtlCol="0" anchor="t">
            <a:noAutofit/>
          </a:bodyPr>
          <a:lstStyle>
            <a:lvl1pPr algn="l" defTabSz="457200" rtl="0" eaLnBrk="1" latinLnBrk="0" hangingPunct="1">
              <a:lnSpc>
                <a:spcPct val="85000"/>
              </a:lnSpc>
              <a:spcBef>
                <a:spcPct val="0"/>
              </a:spcBef>
              <a:buNone/>
              <a:defRPr sz="2800" b="1" i="0" kern="1200" baseline="0">
                <a:solidFill>
                  <a:schemeClr val="tx1"/>
                </a:solidFill>
                <a:latin typeface="Arial" charset="0"/>
                <a:ea typeface="Arial" charset="0"/>
                <a:cs typeface="Arial" charset="0"/>
              </a:defRPr>
            </a:lvl1pPr>
          </a:lstStyle>
          <a:p>
            <a:pPr algn="ctr" fontAlgn="auto">
              <a:spcAft>
                <a:spcPts val="0"/>
              </a:spcAft>
            </a:pPr>
            <a:r>
              <a:rPr lang="en-US" sz="4400" dirty="0">
                <a:solidFill>
                  <a:srgbClr val="FF0000"/>
                </a:solidFill>
              </a:rPr>
              <a:t>PRPM</a:t>
            </a:r>
            <a:endParaRPr lang="en-US" sz="1400" dirty="0">
              <a:solidFill>
                <a:srgbClr val="FF0000"/>
              </a:solidFill>
            </a:endParaRPr>
          </a:p>
        </p:txBody>
      </p:sp>
      <p:pic>
        <p:nvPicPr>
          <p:cNvPr id="2" name="Picture 1">
            <a:extLst>
              <a:ext uri="{FF2B5EF4-FFF2-40B4-BE49-F238E27FC236}">
                <a16:creationId xmlns:a16="http://schemas.microsoft.com/office/drawing/2014/main" id="{93F5381C-628E-5912-CE0D-37651737CE75}"/>
              </a:ext>
            </a:extLst>
          </p:cNvPr>
          <p:cNvPicPr>
            <a:picLocks noChangeAspect="1"/>
          </p:cNvPicPr>
          <p:nvPr/>
        </p:nvPicPr>
        <p:blipFill>
          <a:blip r:embed="rId3"/>
          <a:stretch>
            <a:fillRect/>
          </a:stretch>
        </p:blipFill>
        <p:spPr>
          <a:xfrm flipV="1">
            <a:off x="1981200" y="4095719"/>
            <a:ext cx="4800600" cy="2699425"/>
          </a:xfrm>
          <a:prstGeom prst="rect">
            <a:avLst/>
          </a:prstGeom>
        </p:spPr>
      </p:pic>
    </p:spTree>
    <p:extLst>
      <p:ext uri="{BB962C8B-B14F-4D97-AF65-F5344CB8AC3E}">
        <p14:creationId xmlns:p14="http://schemas.microsoft.com/office/powerpoint/2010/main" val="315585177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676" y="228600"/>
            <a:ext cx="7315200" cy="5125746"/>
          </a:xfrm>
        </p:spPr>
        <p:txBody>
          <a:bodyPr/>
          <a:lstStyle/>
          <a:p>
            <a:br>
              <a:rPr lang="en-US" sz="5400" dirty="0"/>
            </a:br>
            <a:r>
              <a:rPr lang="en-US" sz="5400" dirty="0"/>
              <a:t>Performance-Based  Ratemaking</a:t>
            </a:r>
          </a:p>
        </p:txBody>
      </p:sp>
      <p:graphicFrame>
        <p:nvGraphicFramePr>
          <p:cNvPr id="17410" name="Object 2"/>
          <p:cNvGraphicFramePr>
            <a:graphicFrameLocks/>
          </p:cNvGraphicFramePr>
          <p:nvPr/>
        </p:nvGraphicFramePr>
        <p:xfrm>
          <a:off x="320676" y="2619454"/>
          <a:ext cx="3794125" cy="3370263"/>
        </p:xfrm>
        <a:graphic>
          <a:graphicData uri="http://schemas.openxmlformats.org/presentationml/2006/ole">
            <mc:AlternateContent xmlns:mc="http://schemas.openxmlformats.org/markup-compatibility/2006">
              <mc:Choice xmlns:v="urn:schemas-microsoft-com:vml" Requires="v">
                <p:oleObj name="ClipArt" r:id="rId3" imgW="3797300" imgH="3378200" progId="MS_ClipArt_Gallery.2">
                  <p:embed/>
                </p:oleObj>
              </mc:Choice>
              <mc:Fallback>
                <p:oleObj name="ClipArt" r:id="rId3" imgW="3797300" imgH="3378200" progId="MS_ClipArt_Gallery.2">
                  <p:embed/>
                  <p:pic>
                    <p:nvPicPr>
                      <p:cNvPr id="17410"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676" y="2619454"/>
                        <a:ext cx="3794125" cy="337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pic>
        <p:nvPicPr>
          <p:cNvPr id="17412"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66519" y="2878217"/>
            <a:ext cx="2616200"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734019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idx="13"/>
          </p:nvPr>
        </p:nvSpPr>
        <p:spPr>
          <a:xfrm>
            <a:off x="932207" y="1499506"/>
            <a:ext cx="8688387" cy="4686301"/>
          </a:xfrm>
        </p:spPr>
        <p:txBody>
          <a:bodyPr/>
          <a:lstStyle/>
          <a:p>
            <a:pPr marL="342900" indent="-342900">
              <a:buFont typeface="Arial" panose="020B0604020202020204" pitchFamily="34" charset="0"/>
              <a:buChar char="•"/>
            </a:pPr>
            <a:r>
              <a:rPr lang="en-US" altLang="en-US" sz="2800" b="0" dirty="0"/>
              <a:t>Quasi-judicial adversarial proceeding</a:t>
            </a:r>
          </a:p>
          <a:p>
            <a:pPr marL="342900" indent="-342900">
              <a:buFont typeface="Arial" panose="020B0604020202020204" pitchFamily="34" charset="0"/>
              <a:buChar char="•"/>
            </a:pPr>
            <a:r>
              <a:rPr lang="en-US" altLang="en-US" sz="2800" b="0" dirty="0"/>
              <a:t>Costly accounting controls required</a:t>
            </a:r>
          </a:p>
          <a:p>
            <a:pPr marL="342900" indent="-342900">
              <a:buFont typeface="Arial" panose="020B0604020202020204" pitchFamily="34" charset="0"/>
              <a:buChar char="•"/>
            </a:pPr>
            <a:r>
              <a:rPr lang="en-US" altLang="en-US" sz="2800" b="0" dirty="0"/>
              <a:t>Frequency and breadth of hearings</a:t>
            </a:r>
          </a:p>
          <a:p>
            <a:pPr marL="342900" indent="-342900">
              <a:buFont typeface="Arial" panose="020B0604020202020204" pitchFamily="34" charset="0"/>
              <a:buChar char="•"/>
            </a:pPr>
            <a:r>
              <a:rPr lang="en-US" altLang="en-US" sz="2800" b="0" dirty="0"/>
              <a:t>Expert testimonies, intervenors</a:t>
            </a:r>
          </a:p>
          <a:p>
            <a:pPr marL="342900" indent="-342900">
              <a:buFont typeface="Arial" panose="020B0604020202020204" pitchFamily="34" charset="0"/>
              <a:buChar char="•"/>
            </a:pPr>
            <a:r>
              <a:rPr lang="en-US" altLang="en-US" sz="2800" b="0" dirty="0"/>
              <a:t>Administrative costs</a:t>
            </a:r>
          </a:p>
        </p:txBody>
      </p:sp>
      <p:sp>
        <p:nvSpPr>
          <p:cNvPr id="33793" name="Rectangle 2"/>
          <p:cNvSpPr>
            <a:spLocks noGrp="1" noChangeArrowheads="1"/>
          </p:cNvSpPr>
          <p:nvPr>
            <p:ph type="title"/>
          </p:nvPr>
        </p:nvSpPr>
        <p:spPr/>
        <p:txBody>
          <a:bodyPr/>
          <a:lstStyle/>
          <a:p>
            <a:pPr algn="ctr"/>
            <a:r>
              <a:rPr lang="en-US" altLang="en-US" sz="3200" dirty="0">
                <a:solidFill>
                  <a:srgbClr val="FF0000"/>
                </a:solidFill>
              </a:rPr>
              <a:t>Traditional ROR Regulation</a:t>
            </a:r>
            <a:br>
              <a:rPr lang="en-US" altLang="en-US" sz="3200" dirty="0">
                <a:solidFill>
                  <a:srgbClr val="FF0000"/>
                </a:solidFill>
              </a:rPr>
            </a:br>
            <a:r>
              <a:rPr lang="en-US" altLang="en-US" sz="3200" dirty="0">
                <a:solidFill>
                  <a:srgbClr val="FF0000"/>
                </a:solidFill>
              </a:rPr>
              <a:t>Direct Costs</a:t>
            </a:r>
          </a:p>
        </p:txBody>
      </p:sp>
      <p:pic>
        <p:nvPicPr>
          <p:cNvPr id="33796" name="Picture 4" descr="AN00353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2177" y="3842657"/>
            <a:ext cx="3076637" cy="2077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9198484"/>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idx="13"/>
          </p:nvPr>
        </p:nvSpPr>
        <p:spPr>
          <a:xfrm>
            <a:off x="679958" y="1871790"/>
            <a:ext cx="8688387" cy="4285976"/>
          </a:xfrm>
        </p:spPr>
        <p:txBody>
          <a:bodyPr/>
          <a:lstStyle/>
          <a:p>
            <a:pPr marL="342900" indent="-342900">
              <a:buFont typeface="Arial" panose="020B0604020202020204" pitchFamily="34" charset="0"/>
              <a:buChar char="•"/>
            </a:pPr>
            <a:r>
              <a:rPr lang="en-US" altLang="en-US" sz="2400" b="0" dirty="0"/>
              <a:t>Potential for over-capitalization</a:t>
            </a:r>
          </a:p>
          <a:p>
            <a:pPr marL="342900" indent="-342900">
              <a:buFont typeface="Arial" panose="020B0604020202020204" pitchFamily="34" charset="0"/>
              <a:buChar char="•"/>
            </a:pPr>
            <a:r>
              <a:rPr lang="en-US" altLang="en-US" sz="2400" b="0" dirty="0"/>
              <a:t>Potential for inflated operating costs</a:t>
            </a:r>
          </a:p>
          <a:p>
            <a:pPr marL="342900" indent="-342900">
              <a:buFont typeface="Arial" panose="020B0604020202020204" pitchFamily="34" charset="0"/>
              <a:buChar char="•"/>
            </a:pPr>
            <a:r>
              <a:rPr lang="en-US" altLang="en-US" sz="2400" b="0" dirty="0"/>
              <a:t>Regulatory lag dampens incentives to innovate</a:t>
            </a:r>
          </a:p>
          <a:p>
            <a:pPr marL="342900" indent="-342900">
              <a:buFont typeface="Arial" panose="020B0604020202020204" pitchFamily="34" charset="0"/>
              <a:buChar char="•"/>
            </a:pPr>
            <a:r>
              <a:rPr lang="en-US" altLang="en-US" sz="2400" b="0" dirty="0"/>
              <a:t>Lack of pricing flexibility to remove or constrain cross-subsidization</a:t>
            </a:r>
          </a:p>
          <a:p>
            <a:pPr marL="342900" indent="-342900">
              <a:buFont typeface="Arial" panose="020B0604020202020204" pitchFamily="34" charset="0"/>
              <a:buChar char="•"/>
            </a:pPr>
            <a:r>
              <a:rPr lang="en-US" altLang="en-US" sz="2400" b="0" dirty="0"/>
              <a:t>Asymmetric reward / penalty</a:t>
            </a:r>
          </a:p>
          <a:p>
            <a:pPr marL="342900" indent="-342900">
              <a:buFont typeface="Arial" panose="020B0604020202020204" pitchFamily="34" charset="0"/>
              <a:buChar char="•"/>
            </a:pPr>
            <a:r>
              <a:rPr lang="en-US" altLang="en-US" sz="2400" b="0" dirty="0"/>
              <a:t>Prices out of touch with marginal costs</a:t>
            </a:r>
          </a:p>
        </p:txBody>
      </p:sp>
      <p:sp>
        <p:nvSpPr>
          <p:cNvPr id="35841" name="Rectangle 2"/>
          <p:cNvSpPr>
            <a:spLocks noGrp="1" noChangeArrowheads="1"/>
          </p:cNvSpPr>
          <p:nvPr>
            <p:ph type="title"/>
          </p:nvPr>
        </p:nvSpPr>
        <p:spPr/>
        <p:txBody>
          <a:bodyPr/>
          <a:lstStyle/>
          <a:p>
            <a:pPr algn="ctr"/>
            <a:r>
              <a:rPr lang="en-US" altLang="en-US" sz="3200" dirty="0">
                <a:solidFill>
                  <a:srgbClr val="FF0000"/>
                </a:solidFill>
              </a:rPr>
              <a:t>Traditional ROR Regulation</a:t>
            </a:r>
            <a:br>
              <a:rPr lang="en-US" altLang="en-US" sz="3200" dirty="0">
                <a:solidFill>
                  <a:srgbClr val="FF0000"/>
                </a:solidFill>
              </a:rPr>
            </a:br>
            <a:r>
              <a:rPr lang="en-US" altLang="en-US" sz="3200" dirty="0">
                <a:solidFill>
                  <a:srgbClr val="FF0000"/>
                </a:solidFill>
              </a:rPr>
              <a:t>Indirect Costs</a:t>
            </a:r>
          </a:p>
        </p:txBody>
      </p:sp>
      <p:pic>
        <p:nvPicPr>
          <p:cNvPr id="3584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1538" y="1473353"/>
            <a:ext cx="1746250"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243614"/>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6" name="Rectangle 4"/>
          <p:cNvSpPr>
            <a:spLocks noGrp="1" noChangeArrowheads="1"/>
          </p:cNvSpPr>
          <p:nvPr>
            <p:ph idx="13"/>
          </p:nvPr>
        </p:nvSpPr>
        <p:spPr>
          <a:xfrm>
            <a:off x="1039265" y="1397389"/>
            <a:ext cx="8688387" cy="4686301"/>
          </a:xfrm>
        </p:spPr>
        <p:txBody>
          <a:bodyPr/>
          <a:lstStyle/>
          <a:p>
            <a:pPr marL="342900" indent="-342900">
              <a:buFont typeface="Arial" panose="020B0604020202020204" pitchFamily="34" charset="0"/>
              <a:buChar char="•"/>
            </a:pPr>
            <a:r>
              <a:rPr lang="en-US" sz="2400" b="0" dirty="0"/>
              <a:t>Comparable Earnings</a:t>
            </a:r>
          </a:p>
          <a:p>
            <a:pPr marL="342900" indent="-342900">
              <a:buFont typeface="Arial" panose="020B0604020202020204" pitchFamily="34" charset="0"/>
              <a:buChar char="•"/>
            </a:pPr>
            <a:r>
              <a:rPr lang="en-US" sz="2400" dirty="0">
                <a:solidFill>
                  <a:srgbClr val="0070C0"/>
                </a:solidFill>
              </a:rPr>
              <a:t>Discounted Cash Flow (DCF</a:t>
            </a:r>
            <a:r>
              <a:rPr lang="en-US" sz="2400" b="0" dirty="0">
                <a:solidFill>
                  <a:srgbClr val="0070C0"/>
                </a:solidFill>
              </a:rPr>
              <a:t>)</a:t>
            </a:r>
            <a:r>
              <a:rPr lang="en-US" sz="2400" i="1" dirty="0">
                <a:solidFill>
                  <a:srgbClr val="00B0F0"/>
                </a:solidFill>
              </a:rPr>
              <a:t>	</a:t>
            </a:r>
            <a:r>
              <a:rPr lang="en-US" sz="2400" dirty="0"/>
              <a:t>	</a:t>
            </a:r>
          </a:p>
          <a:p>
            <a:pPr marL="342900" indent="-342900">
              <a:buFont typeface="Arial" panose="020B0604020202020204" pitchFamily="34" charset="0"/>
              <a:buChar char="•"/>
            </a:pPr>
            <a:r>
              <a:rPr lang="en-US" sz="2400" dirty="0">
                <a:solidFill>
                  <a:srgbClr val="0070C0"/>
                </a:solidFill>
              </a:rPr>
              <a:t>Risk Premium</a:t>
            </a:r>
            <a:r>
              <a:rPr lang="en-US" sz="2400" b="0" dirty="0"/>
              <a:t>			</a:t>
            </a:r>
          </a:p>
          <a:p>
            <a:pPr marL="342900" indent="-342900">
              <a:buFont typeface="Arial" panose="020B0604020202020204" pitchFamily="34" charset="0"/>
              <a:buChar char="•"/>
            </a:pPr>
            <a:r>
              <a:rPr lang="en-US" sz="2400" b="0" dirty="0"/>
              <a:t>Asset Pricing Models </a:t>
            </a:r>
          </a:p>
          <a:p>
            <a:pPr marL="0" lvl="1" indent="0">
              <a:buNone/>
            </a:pPr>
            <a:r>
              <a:rPr lang="en-US" b="0" dirty="0"/>
              <a:t>	- </a:t>
            </a:r>
            <a:r>
              <a:rPr lang="en-US" sz="2400" b="1" dirty="0">
                <a:solidFill>
                  <a:srgbClr val="0070C0"/>
                </a:solidFill>
              </a:rPr>
              <a:t>CAPM</a:t>
            </a:r>
          </a:p>
          <a:p>
            <a:pPr marL="0" lvl="1" indent="0">
              <a:buNone/>
            </a:pPr>
            <a:r>
              <a:rPr lang="en-US" sz="2400" b="0" dirty="0"/>
              <a:t>	- ECAPM</a:t>
            </a:r>
          </a:p>
          <a:p>
            <a:pPr marL="0" lvl="1" indent="0">
              <a:buNone/>
            </a:pPr>
            <a:r>
              <a:rPr lang="en-US" sz="2400" b="0" dirty="0"/>
              <a:t>	- APM</a:t>
            </a:r>
          </a:p>
          <a:p>
            <a:pPr marL="0" lvl="1" indent="0">
              <a:buNone/>
            </a:pPr>
            <a:r>
              <a:rPr lang="en-US" sz="2400" b="0" dirty="0"/>
              <a:t>	- FF-3F</a:t>
            </a:r>
          </a:p>
          <a:p>
            <a:pPr marL="0" lvl="1" indent="0">
              <a:buNone/>
            </a:pPr>
            <a:r>
              <a:rPr lang="en-US" sz="2400" b="0" dirty="0"/>
              <a:t>	- MDCAPM</a:t>
            </a:r>
          </a:p>
          <a:p>
            <a:pPr marL="0" lvl="1" indent="0">
              <a:buNone/>
            </a:pPr>
            <a:r>
              <a:rPr lang="en-US" sz="2400" b="0" dirty="0"/>
              <a:t>	- PRPM</a:t>
            </a:r>
          </a:p>
          <a:p>
            <a:pPr lvl="1"/>
            <a:r>
              <a:rPr lang="en-US" dirty="0"/>
              <a:t>	</a:t>
            </a:r>
            <a:r>
              <a:rPr lang="en-US" sz="2800" b="1" dirty="0">
                <a:solidFill>
                  <a:srgbClr val="FF0000"/>
                </a:solidFill>
              </a:rPr>
              <a:t>AI ?</a:t>
            </a:r>
            <a:endParaRPr lang="en-US" sz="2400" b="1" dirty="0">
              <a:solidFill>
                <a:srgbClr val="FF0000"/>
              </a:solidFill>
            </a:endParaRPr>
          </a:p>
          <a:p>
            <a:pPr marL="0" lvl="1" indent="0">
              <a:buNone/>
            </a:pPr>
            <a:r>
              <a:rPr lang="en-US" b="0" dirty="0"/>
              <a:t>				</a:t>
            </a:r>
            <a:r>
              <a:rPr lang="en-US" dirty="0"/>
              <a:t>			</a:t>
            </a:r>
          </a:p>
        </p:txBody>
      </p:sp>
      <p:sp>
        <p:nvSpPr>
          <p:cNvPr id="182275" name="Rectangle 3"/>
          <p:cNvSpPr>
            <a:spLocks noGrp="1" noChangeArrowheads="1"/>
          </p:cNvSpPr>
          <p:nvPr>
            <p:ph type="title"/>
          </p:nvPr>
        </p:nvSpPr>
        <p:spPr>
          <a:xfrm>
            <a:off x="1437941" y="356864"/>
            <a:ext cx="8119382" cy="792575"/>
          </a:xfrm>
        </p:spPr>
        <p:txBody>
          <a:bodyPr/>
          <a:lstStyle/>
          <a:p>
            <a:r>
              <a:rPr lang="en-US" sz="3600" dirty="0">
                <a:solidFill>
                  <a:srgbClr val="FF0000"/>
                </a:solidFill>
              </a:rPr>
              <a:t>Cost of Equity Methodologies</a:t>
            </a:r>
          </a:p>
        </p:txBody>
      </p:sp>
      <p:sp>
        <p:nvSpPr>
          <p:cNvPr id="50181" name="Rectangle 2"/>
          <p:cNvSpPr>
            <a:spLocks noChangeArrowheads="1"/>
          </p:cNvSpPr>
          <p:nvPr/>
        </p:nvSpPr>
        <p:spPr bwMode="auto">
          <a:xfrm>
            <a:off x="3124200" y="6400800"/>
            <a:ext cx="2895600" cy="457200"/>
          </a:xfrm>
          <a:prstGeom prst="rect">
            <a:avLst/>
          </a:prstGeom>
          <a:noFill/>
          <a:ln w="9525">
            <a:noFill/>
            <a:miter lim="800000"/>
            <a:headEnd/>
            <a:tailEnd/>
          </a:ln>
        </p:spPr>
        <p:txBody>
          <a:bodyPr wrap="none" lIns="92075" tIns="46038" rIns="92075" bIns="46038" anchor="ctr">
            <a:prstTxWarp prst="textNoShape">
              <a:avLst/>
            </a:prstTxWarp>
          </a:bodyPr>
          <a:lstStyle/>
          <a:p>
            <a:pPr algn="ctr" eaLnBrk="0" hangingPunct="0"/>
            <a:endParaRPr lang="en-US" sz="2400">
              <a:latin typeface="Arial" pitchFamily="-65" charset="0"/>
            </a:endParaRPr>
          </a:p>
        </p:txBody>
      </p:sp>
      <p:pic>
        <p:nvPicPr>
          <p:cNvPr id="3" name="Picture 1">
            <a:extLst>
              <a:ext uri="{FF2B5EF4-FFF2-40B4-BE49-F238E27FC236}">
                <a16:creationId xmlns:a16="http://schemas.microsoft.com/office/drawing/2014/main" id="{CA593B03-40B7-F92F-F8AC-3AD3634EC5E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2438400"/>
            <a:ext cx="3420985" cy="2562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54511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82276">
                                            <p:txEl>
                                              <p:pRg st="0" end="0"/>
                                            </p:txEl>
                                          </p:spTgt>
                                        </p:tgtEl>
                                        <p:attrNameLst>
                                          <p:attrName>style.visibility</p:attrName>
                                        </p:attrNameLst>
                                      </p:cBhvr>
                                      <p:to>
                                        <p:strVal val="visible"/>
                                      </p:to>
                                    </p:set>
                                    <p:anim to="" calcmode="lin" valueType="num">
                                      <p:cBhvr>
                                        <p:cTn id="7" dur="1" fill="hold"/>
                                        <p:tgtEl>
                                          <p:spTgt spid="18227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82276">
                                            <p:txEl>
                                              <p:pRg st="1" end="1"/>
                                            </p:txEl>
                                          </p:spTgt>
                                        </p:tgtEl>
                                        <p:attrNameLst>
                                          <p:attrName>style.visibility</p:attrName>
                                        </p:attrNameLst>
                                      </p:cBhvr>
                                      <p:to>
                                        <p:strVal val="visible"/>
                                      </p:to>
                                    </p:set>
                                    <p:anim to="" calcmode="lin" valueType="num">
                                      <p:cBhvr>
                                        <p:cTn id="12" dur="1" fill="hold"/>
                                        <p:tgtEl>
                                          <p:spTgt spid="18227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182276">
                                            <p:txEl>
                                              <p:pRg st="2" end="2"/>
                                            </p:txEl>
                                          </p:spTgt>
                                        </p:tgtEl>
                                        <p:attrNameLst>
                                          <p:attrName>style.visibility</p:attrName>
                                        </p:attrNameLst>
                                      </p:cBhvr>
                                      <p:to>
                                        <p:strVal val="visible"/>
                                      </p:to>
                                    </p:set>
                                    <p:anim to="" calcmode="lin" valueType="num">
                                      <p:cBhvr>
                                        <p:cTn id="17" dur="1" fill="hold"/>
                                        <p:tgtEl>
                                          <p:spTgt spid="182276">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182276">
                                            <p:txEl>
                                              <p:pRg st="3" end="3"/>
                                            </p:txEl>
                                          </p:spTgt>
                                        </p:tgtEl>
                                        <p:attrNameLst>
                                          <p:attrName>style.visibility</p:attrName>
                                        </p:attrNameLst>
                                      </p:cBhvr>
                                      <p:to>
                                        <p:strVal val="visible"/>
                                      </p:to>
                                    </p:set>
                                    <p:anim to="" calcmode="lin" valueType="num">
                                      <p:cBhvr>
                                        <p:cTn id="22" dur="1" fill="hold"/>
                                        <p:tgtEl>
                                          <p:spTgt spid="182276">
                                            <p:txEl>
                                              <p:pRg st="3" end="3"/>
                                            </p:txEl>
                                          </p:spTgt>
                                        </p:tgtEl>
                                        <p:attrNameLst>
                                          <p:attrName/>
                                        </p:attrNameLst>
                                      </p:cBhvr>
                                    </p:anim>
                                  </p:childTnLst>
                                </p:cTn>
                              </p:par>
                              <p:par>
                                <p:cTn id="23" presetID="24" presetClass="entr" presetSubtype="0" fill="hold" grpId="0" nodeType="withEffect">
                                  <p:stCondLst>
                                    <p:cond delay="0"/>
                                  </p:stCondLst>
                                  <p:childTnLst>
                                    <p:set>
                                      <p:cBhvr>
                                        <p:cTn id="24" dur="1" fill="hold">
                                          <p:stCondLst>
                                            <p:cond delay="499"/>
                                          </p:stCondLst>
                                        </p:cTn>
                                        <p:tgtEl>
                                          <p:spTgt spid="182276">
                                            <p:txEl>
                                              <p:pRg st="4" end="4"/>
                                            </p:txEl>
                                          </p:spTgt>
                                        </p:tgtEl>
                                        <p:attrNameLst>
                                          <p:attrName>style.visibility</p:attrName>
                                        </p:attrNameLst>
                                      </p:cBhvr>
                                      <p:to>
                                        <p:strVal val="visible"/>
                                      </p:to>
                                    </p:set>
                                    <p:anim to="" calcmode="lin" valueType="num">
                                      <p:cBhvr>
                                        <p:cTn id="25" dur="1" fill="hold"/>
                                        <p:tgtEl>
                                          <p:spTgt spid="182276">
                                            <p:txEl>
                                              <p:pRg st="4" end="4"/>
                                            </p:txEl>
                                          </p:spTgt>
                                        </p:tgtEl>
                                        <p:attrNameLst>
                                          <p:attrName/>
                                        </p:attrNameLst>
                                      </p:cBhvr>
                                    </p:anim>
                                  </p:childTnLst>
                                </p:cTn>
                              </p:par>
                              <p:par>
                                <p:cTn id="26" presetID="24" presetClass="entr" presetSubtype="0" fill="hold" grpId="0" nodeType="withEffect">
                                  <p:stCondLst>
                                    <p:cond delay="0"/>
                                  </p:stCondLst>
                                  <p:childTnLst>
                                    <p:set>
                                      <p:cBhvr>
                                        <p:cTn id="27" dur="1" fill="hold">
                                          <p:stCondLst>
                                            <p:cond delay="499"/>
                                          </p:stCondLst>
                                        </p:cTn>
                                        <p:tgtEl>
                                          <p:spTgt spid="182276">
                                            <p:txEl>
                                              <p:pRg st="5" end="5"/>
                                            </p:txEl>
                                          </p:spTgt>
                                        </p:tgtEl>
                                        <p:attrNameLst>
                                          <p:attrName>style.visibility</p:attrName>
                                        </p:attrNameLst>
                                      </p:cBhvr>
                                      <p:to>
                                        <p:strVal val="visible"/>
                                      </p:to>
                                    </p:set>
                                    <p:anim to="" calcmode="lin" valueType="num">
                                      <p:cBhvr>
                                        <p:cTn id="28" dur="1" fill="hold"/>
                                        <p:tgtEl>
                                          <p:spTgt spid="182276">
                                            <p:txEl>
                                              <p:pRg st="5" end="5"/>
                                            </p:txEl>
                                          </p:spTgt>
                                        </p:tgtEl>
                                        <p:attrNameLst>
                                          <p:attrName/>
                                        </p:attrNameLst>
                                      </p:cBhvr>
                                    </p:anim>
                                  </p:childTnLst>
                                </p:cTn>
                              </p:par>
                              <p:par>
                                <p:cTn id="29" presetID="24" presetClass="entr" presetSubtype="0" fill="hold" grpId="0" nodeType="withEffect">
                                  <p:stCondLst>
                                    <p:cond delay="0"/>
                                  </p:stCondLst>
                                  <p:childTnLst>
                                    <p:set>
                                      <p:cBhvr>
                                        <p:cTn id="30" dur="1" fill="hold">
                                          <p:stCondLst>
                                            <p:cond delay="499"/>
                                          </p:stCondLst>
                                        </p:cTn>
                                        <p:tgtEl>
                                          <p:spTgt spid="182276">
                                            <p:txEl>
                                              <p:pRg st="6" end="6"/>
                                            </p:txEl>
                                          </p:spTgt>
                                        </p:tgtEl>
                                        <p:attrNameLst>
                                          <p:attrName>style.visibility</p:attrName>
                                        </p:attrNameLst>
                                      </p:cBhvr>
                                      <p:to>
                                        <p:strVal val="visible"/>
                                      </p:to>
                                    </p:set>
                                    <p:anim to="" calcmode="lin" valueType="num">
                                      <p:cBhvr>
                                        <p:cTn id="31" dur="1" fill="hold"/>
                                        <p:tgtEl>
                                          <p:spTgt spid="182276">
                                            <p:txEl>
                                              <p:pRg st="6" end="6"/>
                                            </p:txEl>
                                          </p:spTgt>
                                        </p:tgtEl>
                                        <p:attrNameLst>
                                          <p:attrName/>
                                        </p:attrNameLst>
                                      </p:cBhvr>
                                    </p:anim>
                                  </p:childTnLst>
                                </p:cTn>
                              </p:par>
                              <p:par>
                                <p:cTn id="32" presetID="24" presetClass="entr" presetSubtype="0" fill="hold" grpId="0" nodeType="withEffect">
                                  <p:stCondLst>
                                    <p:cond delay="0"/>
                                  </p:stCondLst>
                                  <p:childTnLst>
                                    <p:set>
                                      <p:cBhvr>
                                        <p:cTn id="33" dur="1" fill="hold">
                                          <p:stCondLst>
                                            <p:cond delay="499"/>
                                          </p:stCondLst>
                                        </p:cTn>
                                        <p:tgtEl>
                                          <p:spTgt spid="182276">
                                            <p:txEl>
                                              <p:pRg st="7" end="7"/>
                                            </p:txEl>
                                          </p:spTgt>
                                        </p:tgtEl>
                                        <p:attrNameLst>
                                          <p:attrName>style.visibility</p:attrName>
                                        </p:attrNameLst>
                                      </p:cBhvr>
                                      <p:to>
                                        <p:strVal val="visible"/>
                                      </p:to>
                                    </p:set>
                                    <p:anim to="" calcmode="lin" valueType="num">
                                      <p:cBhvr>
                                        <p:cTn id="34" dur="1" fill="hold"/>
                                        <p:tgtEl>
                                          <p:spTgt spid="182276">
                                            <p:txEl>
                                              <p:pRg st="7" end="7"/>
                                            </p:txEl>
                                          </p:spTgt>
                                        </p:tgtEl>
                                        <p:attrNameLst>
                                          <p:attrName/>
                                        </p:attrNameLst>
                                      </p:cBhvr>
                                    </p:anim>
                                  </p:childTnLst>
                                </p:cTn>
                              </p:par>
                              <p:par>
                                <p:cTn id="35" presetID="24" presetClass="entr" presetSubtype="0" fill="hold" grpId="0" nodeType="withEffect">
                                  <p:stCondLst>
                                    <p:cond delay="0"/>
                                  </p:stCondLst>
                                  <p:childTnLst>
                                    <p:set>
                                      <p:cBhvr>
                                        <p:cTn id="36" dur="1" fill="hold">
                                          <p:stCondLst>
                                            <p:cond delay="499"/>
                                          </p:stCondLst>
                                        </p:cTn>
                                        <p:tgtEl>
                                          <p:spTgt spid="182276">
                                            <p:txEl>
                                              <p:pRg st="8" end="8"/>
                                            </p:txEl>
                                          </p:spTgt>
                                        </p:tgtEl>
                                        <p:attrNameLst>
                                          <p:attrName>style.visibility</p:attrName>
                                        </p:attrNameLst>
                                      </p:cBhvr>
                                      <p:to>
                                        <p:strVal val="visible"/>
                                      </p:to>
                                    </p:set>
                                    <p:anim to="" calcmode="lin" valueType="num">
                                      <p:cBhvr>
                                        <p:cTn id="37" dur="1" fill="hold"/>
                                        <p:tgtEl>
                                          <p:spTgt spid="182276">
                                            <p:txEl>
                                              <p:pRg st="8" end="8"/>
                                            </p:txEl>
                                          </p:spTgt>
                                        </p:tgtEl>
                                        <p:attrNameLst>
                                          <p:attrName/>
                                        </p:attrNameLst>
                                      </p:cBhvr>
                                    </p:anim>
                                  </p:childTnLst>
                                </p:cTn>
                              </p:par>
                              <p:par>
                                <p:cTn id="38" presetID="24" presetClass="entr" presetSubtype="0" fill="hold" grpId="0" nodeType="withEffect">
                                  <p:stCondLst>
                                    <p:cond delay="0"/>
                                  </p:stCondLst>
                                  <p:childTnLst>
                                    <p:set>
                                      <p:cBhvr>
                                        <p:cTn id="39" dur="1" fill="hold">
                                          <p:stCondLst>
                                            <p:cond delay="499"/>
                                          </p:stCondLst>
                                        </p:cTn>
                                        <p:tgtEl>
                                          <p:spTgt spid="182276">
                                            <p:txEl>
                                              <p:pRg st="9" end="9"/>
                                            </p:txEl>
                                          </p:spTgt>
                                        </p:tgtEl>
                                        <p:attrNameLst>
                                          <p:attrName>style.visibility</p:attrName>
                                        </p:attrNameLst>
                                      </p:cBhvr>
                                      <p:to>
                                        <p:strVal val="visible"/>
                                      </p:to>
                                    </p:set>
                                    <p:anim to="" calcmode="lin" valueType="num">
                                      <p:cBhvr>
                                        <p:cTn id="40" dur="1" fill="hold"/>
                                        <p:tgtEl>
                                          <p:spTgt spid="182276">
                                            <p:txEl>
                                              <p:pRg st="9" end="9"/>
                                            </p:txEl>
                                          </p:spTgt>
                                        </p:tgtEl>
                                        <p:attrNameLst>
                                          <p:attrName/>
                                        </p:attrNameLst>
                                      </p:cBhvr>
                                    </p:anim>
                                  </p:childTnLst>
                                </p:cTn>
                              </p:par>
                              <p:par>
                                <p:cTn id="41" presetID="24" presetClass="entr" presetSubtype="0" fill="hold" grpId="0" nodeType="withEffect">
                                  <p:stCondLst>
                                    <p:cond delay="0"/>
                                  </p:stCondLst>
                                  <p:childTnLst>
                                    <p:set>
                                      <p:cBhvr>
                                        <p:cTn id="42" dur="1" fill="hold">
                                          <p:stCondLst>
                                            <p:cond delay="499"/>
                                          </p:stCondLst>
                                        </p:cTn>
                                        <p:tgtEl>
                                          <p:spTgt spid="182276">
                                            <p:txEl>
                                              <p:pRg st="10" end="10"/>
                                            </p:txEl>
                                          </p:spTgt>
                                        </p:tgtEl>
                                        <p:attrNameLst>
                                          <p:attrName>style.visibility</p:attrName>
                                        </p:attrNameLst>
                                      </p:cBhvr>
                                      <p:to>
                                        <p:strVal val="visible"/>
                                      </p:to>
                                    </p:set>
                                    <p:anim to="" calcmode="lin" valueType="num">
                                      <p:cBhvr>
                                        <p:cTn id="43" dur="1" fill="hold"/>
                                        <p:tgtEl>
                                          <p:spTgt spid="182276">
                                            <p:txEl>
                                              <p:pRg st="10" end="10"/>
                                            </p:txEl>
                                          </p:spTgt>
                                        </p:tgtEl>
                                        <p:attrNameLst>
                                          <p:attrName/>
                                        </p:attrNameLst>
                                      </p:cBhvr>
                                    </p:anim>
                                  </p:childTnLst>
                                </p:cTn>
                              </p:par>
                              <p:par>
                                <p:cTn id="44" presetID="24" presetClass="entr" presetSubtype="0" fill="hold" grpId="0" nodeType="withEffect">
                                  <p:stCondLst>
                                    <p:cond delay="0"/>
                                  </p:stCondLst>
                                  <p:childTnLst>
                                    <p:set>
                                      <p:cBhvr>
                                        <p:cTn id="45" dur="1" fill="hold">
                                          <p:stCondLst>
                                            <p:cond delay="499"/>
                                          </p:stCondLst>
                                        </p:cTn>
                                        <p:tgtEl>
                                          <p:spTgt spid="182276">
                                            <p:txEl>
                                              <p:pRg st="11" end="11"/>
                                            </p:txEl>
                                          </p:spTgt>
                                        </p:tgtEl>
                                        <p:attrNameLst>
                                          <p:attrName>style.visibility</p:attrName>
                                        </p:attrNameLst>
                                      </p:cBhvr>
                                      <p:to>
                                        <p:strVal val="visible"/>
                                      </p:to>
                                    </p:set>
                                    <p:anim to="" calcmode="lin" valueType="num">
                                      <p:cBhvr>
                                        <p:cTn id="46" dur="1" fill="hold"/>
                                        <p:tgtEl>
                                          <p:spTgt spid="182276">
                                            <p:txEl>
                                              <p:pRg st="11" end="1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6"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idx="13"/>
          </p:nvPr>
        </p:nvSpPr>
        <p:spPr>
          <a:xfrm>
            <a:off x="227012" y="1048429"/>
            <a:ext cx="8688387" cy="5276171"/>
          </a:xfrm>
        </p:spPr>
        <p:txBody>
          <a:bodyPr/>
          <a:lstStyle/>
          <a:p>
            <a:pPr marL="285750" indent="-285750">
              <a:buFont typeface="Arial" panose="020B0604020202020204" pitchFamily="34" charset="0"/>
              <a:buChar char="•"/>
            </a:pPr>
            <a:endParaRPr lang="en-US" altLang="en-US" sz="1600" b="0" dirty="0"/>
          </a:p>
          <a:p>
            <a:pPr marL="285750" indent="-285750">
              <a:buFont typeface="Arial" panose="020B0604020202020204" pitchFamily="34" charset="0"/>
              <a:buChar char="•"/>
            </a:pPr>
            <a:endParaRPr lang="en-US" altLang="en-US" sz="1600" b="0" dirty="0"/>
          </a:p>
          <a:p>
            <a:pPr marL="285750" indent="-285750">
              <a:buFont typeface="Arial" panose="020B0604020202020204" pitchFamily="34" charset="0"/>
              <a:buChar char="•"/>
            </a:pPr>
            <a:endParaRPr lang="en-US" altLang="en-US" sz="1600" b="0" dirty="0"/>
          </a:p>
          <a:p>
            <a:pPr marL="285750" indent="-285750">
              <a:buFont typeface="Arial" panose="020B0604020202020204" pitchFamily="34" charset="0"/>
              <a:buChar char="•"/>
            </a:pPr>
            <a:endParaRPr lang="en-US" altLang="en-US" sz="1600" b="0" dirty="0"/>
          </a:p>
          <a:p>
            <a:pPr marL="285750" indent="-285750">
              <a:buFont typeface="Arial" panose="020B0604020202020204" pitchFamily="34" charset="0"/>
              <a:buChar char="•"/>
            </a:pPr>
            <a:endParaRPr lang="en-US" altLang="en-US" sz="1600" b="0" dirty="0"/>
          </a:p>
          <a:p>
            <a:pPr marL="285750" indent="-285750">
              <a:buFont typeface="Arial" panose="020B0604020202020204" pitchFamily="34" charset="0"/>
              <a:buChar char="•"/>
            </a:pPr>
            <a:endParaRPr lang="en-US" altLang="en-US" sz="1600" b="0" dirty="0"/>
          </a:p>
          <a:p>
            <a:pPr marL="285750" indent="-285750">
              <a:buFont typeface="Wingdings" panose="05000000000000000000" pitchFamily="2" charset="2"/>
              <a:buChar char="ü"/>
            </a:pPr>
            <a:r>
              <a:rPr lang="en-US" altLang="en-US" sz="1800" b="0" dirty="0"/>
              <a:t>Increased recognition of the uncontrollability, variability, and unpredictability of a utility</a:t>
            </a:r>
            <a:r>
              <a:rPr lang="ja-JP" altLang="en-US" sz="1800" b="0" dirty="0"/>
              <a:t>’</a:t>
            </a:r>
            <a:r>
              <a:rPr lang="en-US" altLang="ja-JP" sz="1800" b="0" dirty="0"/>
              <a:t>s costs, and customers</a:t>
            </a:r>
            <a:r>
              <a:rPr lang="ja-JP" altLang="en-US" sz="1800" b="0" dirty="0"/>
              <a:t>’</a:t>
            </a:r>
            <a:r>
              <a:rPr lang="en-US" altLang="ja-JP" sz="1800" b="0" dirty="0"/>
              <a:t> usage levels</a:t>
            </a:r>
          </a:p>
          <a:p>
            <a:pPr marL="285750" indent="-285750">
              <a:buFont typeface="Wingdings" panose="05000000000000000000" pitchFamily="2" charset="2"/>
              <a:buChar char="ü"/>
            </a:pPr>
            <a:r>
              <a:rPr lang="en-US" altLang="en-US" sz="1800" b="0" dirty="0"/>
              <a:t>Increased awareness that a much more dynamic process is needed to ensure a utility's</a:t>
            </a:r>
            <a:r>
              <a:rPr lang="en-US" altLang="ja-JP" sz="1800" b="0" dirty="0"/>
              <a:t> rates will actually recover the costs of service</a:t>
            </a:r>
          </a:p>
          <a:p>
            <a:pPr marL="285750" indent="-285750">
              <a:buFont typeface="Wingdings" panose="05000000000000000000" pitchFamily="2" charset="2"/>
              <a:buChar char="ü"/>
            </a:pPr>
            <a:r>
              <a:rPr lang="en-US" altLang="en-US" sz="1800" b="0" dirty="0"/>
              <a:t>Increased recognition that the majority of a utility</a:t>
            </a:r>
            <a:r>
              <a:rPr lang="ja-JP" altLang="en-US" sz="1800" b="0" dirty="0"/>
              <a:t>’</a:t>
            </a:r>
            <a:r>
              <a:rPr lang="en-US" altLang="ja-JP" sz="1800" b="0" dirty="0"/>
              <a:t>s costs are fixed, yet they are recovered through the volumetric component of its rate structure – which creates financial instability</a:t>
            </a:r>
          </a:p>
          <a:p>
            <a:pPr marL="285750" indent="-285750">
              <a:buFont typeface="Wingdings" panose="05000000000000000000" pitchFamily="2" charset="2"/>
              <a:buChar char="ü"/>
            </a:pPr>
            <a:r>
              <a:rPr lang="en-US" altLang="en-US" sz="1800" b="0" dirty="0"/>
              <a:t>A desire to streamline the regulatory process by reducing the number of general rate cases</a:t>
            </a:r>
          </a:p>
          <a:p>
            <a:pPr marL="285750" indent="-285750">
              <a:buFont typeface="Wingdings" panose="05000000000000000000" pitchFamily="2" charset="2"/>
              <a:buChar char="ü"/>
            </a:pPr>
            <a:r>
              <a:rPr lang="en-US" altLang="en-US" sz="1800" b="0" dirty="0"/>
              <a:t>Innovative ratemaking mechanisms have appeared more frequently in utility rate case filing</a:t>
            </a:r>
            <a:endParaRPr lang="en-US" altLang="en-US" sz="1600" b="0" dirty="0"/>
          </a:p>
        </p:txBody>
      </p:sp>
      <p:sp>
        <p:nvSpPr>
          <p:cNvPr id="45057" name="Rectangle 2"/>
          <p:cNvSpPr>
            <a:spLocks noGrp="1" noRot="1" noChangeArrowheads="1"/>
          </p:cNvSpPr>
          <p:nvPr>
            <p:ph type="title"/>
          </p:nvPr>
        </p:nvSpPr>
        <p:spPr/>
        <p:txBody>
          <a:bodyPr/>
          <a:lstStyle/>
          <a:p>
            <a:pPr algn="ctr"/>
            <a:r>
              <a:rPr lang="en-US" altLang="en-US" b="0" dirty="0"/>
              <a:t>  </a:t>
            </a:r>
            <a:r>
              <a:rPr lang="en-US" altLang="en-US" dirty="0">
                <a:solidFill>
                  <a:srgbClr val="FF0000"/>
                </a:solidFill>
              </a:rPr>
              <a:t>Paradigm Shift in Utility Ratemaking</a:t>
            </a:r>
          </a:p>
        </p:txBody>
      </p:sp>
      <p:pic>
        <p:nvPicPr>
          <p:cNvPr id="4506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712178"/>
            <a:ext cx="49911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939258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idx="13"/>
          </p:nvPr>
        </p:nvSpPr>
        <p:spPr>
          <a:xfrm>
            <a:off x="1828800" y="3732723"/>
            <a:ext cx="7749391" cy="480085"/>
          </a:xfrm>
        </p:spPr>
        <p:txBody>
          <a:bodyPr/>
          <a:lstStyle/>
          <a:p>
            <a:r>
              <a:rPr lang="en-US" altLang="en-US" sz="2400" b="0" dirty="0"/>
              <a:t>                    Wide variety:</a:t>
            </a:r>
          </a:p>
        </p:txBody>
      </p:sp>
      <p:sp>
        <p:nvSpPr>
          <p:cNvPr id="51201" name="Rectangle 2"/>
          <p:cNvSpPr>
            <a:spLocks noGrp="1" noChangeArrowheads="1"/>
          </p:cNvSpPr>
          <p:nvPr>
            <p:ph type="title"/>
          </p:nvPr>
        </p:nvSpPr>
        <p:spPr/>
        <p:txBody>
          <a:bodyPr/>
          <a:lstStyle/>
          <a:p>
            <a:pPr algn="ctr"/>
            <a:r>
              <a:rPr lang="en-US" altLang="en-US" sz="3200" dirty="0"/>
              <a:t>Incentive Regulation</a:t>
            </a:r>
          </a:p>
        </p:txBody>
      </p:sp>
      <p:sp>
        <p:nvSpPr>
          <p:cNvPr id="149509" name="Rectangle 5"/>
          <p:cNvSpPr>
            <a:spLocks noChangeArrowheads="1"/>
          </p:cNvSpPr>
          <p:nvPr/>
        </p:nvSpPr>
        <p:spPr bwMode="auto">
          <a:xfrm>
            <a:off x="469900" y="4339090"/>
            <a:ext cx="3568700" cy="1511300"/>
          </a:xfrm>
          <a:prstGeom prst="rect">
            <a:avLst/>
          </a:prstGeom>
          <a:solidFill>
            <a:schemeClr val="tx1">
              <a:lumMod val="50000"/>
              <a:lumOff val="50000"/>
            </a:schemeClr>
          </a:solidFill>
          <a:ln w="12700">
            <a:solidFill>
              <a:schemeClr val="tx1"/>
            </a:solidFill>
            <a:miter lim="800000"/>
            <a:headEnd/>
            <a:tailEnd/>
          </a:ln>
          <a:effectLst>
            <a:outerShdw blurRad="63500" dist="179605" dir="18900000" algn="ctr" rotWithShape="0">
              <a:srgbClr val="000000">
                <a:alpha val="74998"/>
              </a:srgbClr>
            </a:outerShdw>
          </a:effectLst>
        </p:spPr>
        <p:txBody>
          <a:bodyPr wrap="none" lIns="92075" tIns="46038" rIns="92075" bIns="46038" anchor="ctr"/>
          <a:lstStyle/>
          <a:p>
            <a:pPr algn="ctr" eaLnBrk="0" hangingPunct="0">
              <a:defRPr/>
            </a:pPr>
            <a:r>
              <a:rPr lang="en-US" sz="2400" dirty="0">
                <a:latin typeface="Arial" panose="020B0604020202020204" pitchFamily="34" charset="0"/>
                <a:ea typeface="+mn-ea"/>
                <a:cs typeface="Arial" panose="020B0604020202020204" pitchFamily="34" charset="0"/>
              </a:rPr>
              <a:t>Regulatory Oversight</a:t>
            </a:r>
          </a:p>
        </p:txBody>
      </p:sp>
      <p:sp>
        <p:nvSpPr>
          <p:cNvPr id="149510" name="Rectangle 6"/>
          <p:cNvSpPr>
            <a:spLocks noChangeArrowheads="1"/>
          </p:cNvSpPr>
          <p:nvPr/>
        </p:nvSpPr>
        <p:spPr bwMode="auto">
          <a:xfrm>
            <a:off x="4876800" y="4339090"/>
            <a:ext cx="3644900" cy="1511300"/>
          </a:xfrm>
          <a:prstGeom prst="rect">
            <a:avLst/>
          </a:prstGeom>
          <a:solidFill>
            <a:schemeClr val="tx1">
              <a:lumMod val="50000"/>
              <a:lumOff val="50000"/>
            </a:schemeClr>
          </a:solidFill>
          <a:ln w="12700">
            <a:solidFill>
              <a:schemeClr val="tx1"/>
            </a:solidFill>
            <a:miter lim="800000"/>
            <a:headEnd/>
            <a:tailEnd/>
          </a:ln>
          <a:effectLst>
            <a:outerShdw blurRad="63500" dist="179605" dir="18900000" algn="ctr" rotWithShape="0">
              <a:srgbClr val="000000">
                <a:alpha val="74998"/>
              </a:srgbClr>
            </a:outerShdw>
          </a:effectLst>
        </p:spPr>
        <p:txBody>
          <a:bodyPr wrap="none" lIns="92075" tIns="46038" rIns="92075" bIns="46038" anchor="ctr"/>
          <a:lstStyle/>
          <a:p>
            <a:pPr algn="ctr" eaLnBrk="0" hangingPunct="0">
              <a:defRPr/>
            </a:pPr>
            <a:r>
              <a:rPr lang="en-US" sz="2800" dirty="0">
                <a:latin typeface="Arial" panose="020B0604020202020204" pitchFamily="34" charset="0"/>
                <a:ea typeface="+mn-ea"/>
                <a:cs typeface="Arial" panose="020B0604020202020204" pitchFamily="34" charset="0"/>
              </a:rPr>
              <a:t>Formal Plans</a:t>
            </a:r>
          </a:p>
        </p:txBody>
      </p:sp>
      <p:pic>
        <p:nvPicPr>
          <p:cNvPr id="5120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00493" y="913323"/>
            <a:ext cx="57531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Line 4"/>
          <p:cNvSpPr>
            <a:spLocks noChangeShapeType="1"/>
          </p:cNvSpPr>
          <p:nvPr/>
        </p:nvSpPr>
        <p:spPr bwMode="auto">
          <a:xfrm>
            <a:off x="4267200" y="5181600"/>
            <a:ext cx="685800" cy="0"/>
          </a:xfrm>
          <a:prstGeom prst="line">
            <a:avLst/>
          </a:prstGeom>
          <a:noFill/>
          <a:ln w="76200">
            <a:solidFill>
              <a:srgbClr val="FF0000"/>
            </a:solidFill>
            <a:round/>
            <a:headEnd type="none" w="sm" len="sm"/>
            <a:tailEnd type="stealth" w="med"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72013498"/>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idx="13"/>
          </p:nvPr>
        </p:nvSpPr>
        <p:spPr>
          <a:xfrm>
            <a:off x="1444586" y="1320198"/>
            <a:ext cx="8688387" cy="4686301"/>
          </a:xfrm>
        </p:spPr>
        <p:txBody>
          <a:bodyPr/>
          <a:lstStyle/>
          <a:p>
            <a:pPr marL="342900" indent="-342900">
              <a:buFont typeface="Arial" panose="020B0604020202020204" pitchFamily="34" charset="0"/>
              <a:buChar char="•"/>
            </a:pPr>
            <a:r>
              <a:rPr lang="en-US" altLang="en-US" sz="2400" b="0" dirty="0"/>
              <a:t>Individual cost component recovery		</a:t>
            </a:r>
          </a:p>
          <a:p>
            <a:pPr marL="342900" indent="-342900">
              <a:buFont typeface="Arial" panose="020B0604020202020204" pitchFamily="34" charset="0"/>
              <a:buChar char="•"/>
            </a:pPr>
            <a:r>
              <a:rPr lang="en-US" altLang="en-US" sz="2400" b="0" dirty="0"/>
              <a:t>Fuel adjustment clause</a:t>
            </a:r>
          </a:p>
          <a:p>
            <a:pPr marL="342900" indent="-342900">
              <a:buFont typeface="Arial" panose="020B0604020202020204" pitchFamily="34" charset="0"/>
              <a:buChar char="•"/>
            </a:pPr>
            <a:r>
              <a:rPr lang="en-US" altLang="en-US" sz="2400" b="0" dirty="0"/>
              <a:t>Purchased gas costs for LDCs</a:t>
            </a:r>
          </a:p>
          <a:p>
            <a:pPr marL="342900" indent="-342900">
              <a:buFont typeface="Arial" panose="020B0604020202020204" pitchFamily="34" charset="0"/>
              <a:buChar char="•"/>
            </a:pPr>
            <a:r>
              <a:rPr lang="en-US" altLang="en-US" sz="2400" b="0" dirty="0"/>
              <a:t>Demand-side management; decoupling</a:t>
            </a:r>
          </a:p>
          <a:p>
            <a:pPr marL="342900" indent="-342900">
              <a:buFont typeface="Arial" panose="020B0604020202020204" pitchFamily="34" charset="0"/>
              <a:buChar char="•"/>
            </a:pPr>
            <a:r>
              <a:rPr lang="en-US" altLang="en-US" sz="2400" b="0" dirty="0"/>
              <a:t>ROE benchmarks</a:t>
            </a:r>
          </a:p>
          <a:p>
            <a:pPr marL="342900" indent="-342900">
              <a:buFont typeface="Arial" panose="020B0604020202020204" pitchFamily="34" charset="0"/>
              <a:buChar char="•"/>
            </a:pPr>
            <a:r>
              <a:rPr lang="en-US" altLang="en-US" sz="2400" b="0" dirty="0"/>
              <a:t>Alabama </a:t>
            </a:r>
            <a:r>
              <a:rPr lang="ja-JP" altLang="en-US" sz="2400" b="0" dirty="0"/>
              <a:t>“</a:t>
            </a:r>
            <a:r>
              <a:rPr lang="en-US" altLang="ja-JP" sz="2400" b="0" dirty="0"/>
              <a:t>RSE</a:t>
            </a:r>
            <a:r>
              <a:rPr lang="ja-JP" altLang="en-US" sz="2400" b="0" dirty="0"/>
              <a:t>”</a:t>
            </a:r>
            <a:r>
              <a:rPr lang="en-US" altLang="ja-JP" sz="2400" b="0" dirty="0"/>
              <a:t> plan</a:t>
            </a:r>
          </a:p>
          <a:p>
            <a:pPr marL="342900" indent="-342900">
              <a:buFont typeface="Arial" panose="020B0604020202020204" pitchFamily="34" charset="0"/>
              <a:buChar char="•"/>
            </a:pPr>
            <a:r>
              <a:rPr lang="en-US" altLang="en-US" sz="2400" b="0" dirty="0">
                <a:solidFill>
                  <a:schemeClr val="tx2"/>
                </a:solidFill>
              </a:rPr>
              <a:t>Mississippi </a:t>
            </a:r>
            <a:r>
              <a:rPr lang="ja-JP" altLang="en-US" sz="2400" b="0" dirty="0">
                <a:solidFill>
                  <a:schemeClr val="tx2"/>
                </a:solidFill>
              </a:rPr>
              <a:t>“</a:t>
            </a:r>
            <a:r>
              <a:rPr lang="en-US" altLang="ja-JP" sz="2400" b="0" dirty="0">
                <a:solidFill>
                  <a:schemeClr val="tx2"/>
                </a:solidFill>
              </a:rPr>
              <a:t>PEP</a:t>
            </a:r>
            <a:r>
              <a:rPr lang="ja-JP" altLang="en-US" sz="2400" b="0" dirty="0">
                <a:solidFill>
                  <a:schemeClr val="tx2"/>
                </a:solidFill>
              </a:rPr>
              <a:t>”</a:t>
            </a:r>
            <a:r>
              <a:rPr lang="en-US" altLang="ja-JP" sz="2400" b="0" dirty="0">
                <a:solidFill>
                  <a:schemeClr val="tx2"/>
                </a:solidFill>
              </a:rPr>
              <a:t> plan</a:t>
            </a:r>
            <a:endParaRPr lang="en-US" altLang="en-US" sz="2400" b="0" dirty="0">
              <a:solidFill>
                <a:schemeClr val="tx2"/>
              </a:solidFill>
            </a:endParaRPr>
          </a:p>
        </p:txBody>
      </p:sp>
      <p:sp>
        <p:nvSpPr>
          <p:cNvPr id="59393" name="Rectangle 2"/>
          <p:cNvSpPr>
            <a:spLocks noGrp="1" noChangeArrowheads="1"/>
          </p:cNvSpPr>
          <p:nvPr>
            <p:ph type="title"/>
          </p:nvPr>
        </p:nvSpPr>
        <p:spPr/>
        <p:txBody>
          <a:bodyPr/>
          <a:lstStyle/>
          <a:p>
            <a:pPr algn="ctr"/>
            <a:r>
              <a:rPr lang="en-US" altLang="en-US" sz="3200" dirty="0"/>
              <a:t>Automatic Rate Adjustments</a:t>
            </a:r>
          </a:p>
        </p:txBody>
      </p:sp>
    </p:spTree>
    <p:extLst>
      <p:ext uri="{BB962C8B-B14F-4D97-AF65-F5344CB8AC3E}">
        <p14:creationId xmlns:p14="http://schemas.microsoft.com/office/powerpoint/2010/main" val="766217499"/>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Grp="1" noChangeArrowheads="1"/>
          </p:cNvSpPr>
          <p:nvPr>
            <p:ph idx="13"/>
          </p:nvPr>
        </p:nvSpPr>
        <p:spPr>
          <a:xfrm>
            <a:off x="317353" y="1024005"/>
            <a:ext cx="8358562" cy="4686301"/>
          </a:xfrm>
        </p:spPr>
        <p:txBody>
          <a:bodyPr/>
          <a:lstStyle/>
          <a:p>
            <a:pPr marL="342900" indent="-342900">
              <a:buFont typeface="Arial" panose="020B0604020202020204" pitchFamily="34" charset="0"/>
              <a:buChar char="•"/>
            </a:pPr>
            <a:endParaRPr lang="en-US" altLang="en-US" b="0" dirty="0"/>
          </a:p>
          <a:p>
            <a:pPr marL="342900" indent="-342900">
              <a:buFont typeface="Arial" panose="020B0604020202020204" pitchFamily="34" charset="0"/>
              <a:buChar char="•"/>
            </a:pPr>
            <a:r>
              <a:rPr lang="en-US" altLang="en-US" b="0" dirty="0"/>
              <a:t>Indexes the allowed range of return to performance</a:t>
            </a:r>
          </a:p>
          <a:p>
            <a:endParaRPr lang="en-US" altLang="en-US" b="0" dirty="0"/>
          </a:p>
          <a:p>
            <a:pPr marL="342900" indent="-342900">
              <a:buFont typeface="Arial" panose="020B0604020202020204" pitchFamily="34" charset="0"/>
              <a:buChar char="•"/>
            </a:pPr>
            <a:r>
              <a:rPr lang="en-US" altLang="en-US" b="0" dirty="0"/>
              <a:t>Purpose:  To lessen the impact, frequency, and size of rate increase requests by permitting limited rate adjustments in order to maintain an approved return while providing an incentive to be efficient, reduce costs and improve productivity</a:t>
            </a:r>
          </a:p>
        </p:txBody>
      </p:sp>
      <p:sp>
        <p:nvSpPr>
          <p:cNvPr id="104449" name="Rectangle 2"/>
          <p:cNvSpPr>
            <a:spLocks noGrp="1" noChangeArrowheads="1"/>
          </p:cNvSpPr>
          <p:nvPr>
            <p:ph type="title"/>
          </p:nvPr>
        </p:nvSpPr>
        <p:spPr/>
        <p:txBody>
          <a:bodyPr/>
          <a:lstStyle/>
          <a:p>
            <a:pPr algn="ctr"/>
            <a:r>
              <a:rPr lang="en-US" altLang="en-US" sz="3200" b="0" dirty="0">
                <a:solidFill>
                  <a:srgbClr val="FF0000"/>
                </a:solidFill>
              </a:rPr>
              <a:t>Mississippi Power Company</a:t>
            </a:r>
            <a:br>
              <a:rPr lang="en-US" altLang="en-US" b="0" dirty="0">
                <a:solidFill>
                  <a:srgbClr val="FF0000"/>
                </a:solidFill>
              </a:rPr>
            </a:br>
            <a:r>
              <a:rPr lang="en-US" altLang="en-US" b="0" dirty="0">
                <a:solidFill>
                  <a:srgbClr val="FF0000"/>
                </a:solidFill>
              </a:rPr>
              <a:t>Performance Evaluation Plan (</a:t>
            </a:r>
            <a:r>
              <a:rPr lang="ja-JP" altLang="en-US" b="0" dirty="0">
                <a:solidFill>
                  <a:srgbClr val="FF0000"/>
                </a:solidFill>
              </a:rPr>
              <a:t>“</a:t>
            </a:r>
            <a:r>
              <a:rPr lang="en-US" altLang="ja-JP" b="0" dirty="0">
                <a:solidFill>
                  <a:srgbClr val="FF0000"/>
                </a:solidFill>
              </a:rPr>
              <a:t>PEP</a:t>
            </a:r>
            <a:r>
              <a:rPr lang="ja-JP" altLang="en-US" b="0" dirty="0">
                <a:solidFill>
                  <a:srgbClr val="FF0000"/>
                </a:solidFill>
              </a:rPr>
              <a:t>”</a:t>
            </a:r>
            <a:r>
              <a:rPr lang="en-US" altLang="ja-JP" b="0" dirty="0">
                <a:solidFill>
                  <a:srgbClr val="FF0000"/>
                </a:solidFill>
              </a:rPr>
              <a:t>)</a:t>
            </a:r>
            <a:endParaRPr lang="en-US" altLang="en-US" b="0" dirty="0">
              <a:solidFill>
                <a:srgbClr val="FF0000"/>
              </a:solidFill>
            </a:endParaRPr>
          </a:p>
        </p:txBody>
      </p:sp>
      <p:pic>
        <p:nvPicPr>
          <p:cNvPr id="10445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76643" y="3838755"/>
            <a:ext cx="6400800" cy="169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9121981"/>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noChangeArrowheads="1"/>
          </p:cNvSpPr>
          <p:nvPr>
            <p:ph type="title"/>
          </p:nvPr>
        </p:nvSpPr>
        <p:spPr>
          <a:xfrm>
            <a:off x="534193" y="147637"/>
            <a:ext cx="7612063" cy="1417638"/>
          </a:xfrm>
        </p:spPr>
        <p:txBody>
          <a:bodyPr/>
          <a:lstStyle/>
          <a:p>
            <a:pPr eaLnBrk="1" hangingPunct="1"/>
            <a:r>
              <a:rPr lang="en-US" altLang="en-US" sz="3200" dirty="0">
                <a:ea typeface="ＭＳ Ｐゴシック" charset="-128"/>
              </a:rPr>
              <a:t>Mississippi PEP Plan</a:t>
            </a:r>
            <a:r>
              <a:rPr lang="en-US" altLang="en-US" sz="3600" b="0" dirty="0">
                <a:ea typeface="ＭＳ Ｐゴシック" charset="-128"/>
              </a:rPr>
              <a:t>	</a:t>
            </a:r>
            <a:br>
              <a:rPr lang="en-US" altLang="en-US" sz="3600" b="0" dirty="0">
                <a:ea typeface="ＭＳ Ｐゴシック" charset="-128"/>
              </a:rPr>
            </a:br>
            <a:r>
              <a:rPr lang="en-US" altLang="en-US" b="0" dirty="0">
                <a:ea typeface="ＭＳ Ｐゴシック" charset="-128"/>
              </a:rPr>
              <a:t>ROE Bands</a:t>
            </a:r>
          </a:p>
        </p:txBody>
      </p:sp>
      <p:sp>
        <p:nvSpPr>
          <p:cNvPr id="116739" name="Line 3"/>
          <p:cNvSpPr>
            <a:spLocks noChangeShapeType="1"/>
          </p:cNvSpPr>
          <p:nvPr/>
        </p:nvSpPr>
        <p:spPr bwMode="auto">
          <a:xfrm>
            <a:off x="1444625" y="1466393"/>
            <a:ext cx="0" cy="36576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40" name="Line 4"/>
          <p:cNvSpPr>
            <a:spLocks noChangeShapeType="1"/>
          </p:cNvSpPr>
          <p:nvPr/>
        </p:nvSpPr>
        <p:spPr bwMode="auto">
          <a:xfrm>
            <a:off x="1444625" y="5123993"/>
            <a:ext cx="59436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41" name="Rectangle 5"/>
          <p:cNvSpPr>
            <a:spLocks noChangeArrowheads="1"/>
          </p:cNvSpPr>
          <p:nvPr/>
        </p:nvSpPr>
        <p:spPr bwMode="auto">
          <a:xfrm>
            <a:off x="1965944" y="2876093"/>
            <a:ext cx="457200" cy="1219200"/>
          </a:xfrm>
          <a:prstGeom prst="rect">
            <a:avLst/>
          </a:prstGeom>
          <a:solidFill>
            <a:srgbClr val="FFDC62"/>
          </a:solidFill>
          <a:ln w="12700">
            <a:solidFill>
              <a:srgbClr val="000000"/>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116742" name="Rectangle 6"/>
          <p:cNvSpPr>
            <a:spLocks noChangeArrowheads="1"/>
          </p:cNvSpPr>
          <p:nvPr/>
        </p:nvSpPr>
        <p:spPr bwMode="auto">
          <a:xfrm>
            <a:off x="2804144" y="2571293"/>
            <a:ext cx="457200" cy="1219200"/>
          </a:xfrm>
          <a:prstGeom prst="rect">
            <a:avLst/>
          </a:prstGeom>
          <a:solidFill>
            <a:srgbClr val="FFDC62"/>
          </a:solidFill>
          <a:ln w="12700">
            <a:solidFill>
              <a:srgbClr val="000000"/>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116743" name="Rectangle 7"/>
          <p:cNvSpPr>
            <a:spLocks noChangeArrowheads="1"/>
          </p:cNvSpPr>
          <p:nvPr/>
        </p:nvSpPr>
        <p:spPr bwMode="auto">
          <a:xfrm>
            <a:off x="3642344" y="2266493"/>
            <a:ext cx="457200" cy="1219200"/>
          </a:xfrm>
          <a:prstGeom prst="rect">
            <a:avLst/>
          </a:prstGeom>
          <a:solidFill>
            <a:srgbClr val="FFDC62"/>
          </a:solidFill>
          <a:ln w="12700">
            <a:solidFill>
              <a:srgbClr val="000000"/>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116744" name="Rectangle 8"/>
          <p:cNvSpPr>
            <a:spLocks noChangeArrowheads="1"/>
          </p:cNvSpPr>
          <p:nvPr/>
        </p:nvSpPr>
        <p:spPr bwMode="auto">
          <a:xfrm>
            <a:off x="4404344" y="1961693"/>
            <a:ext cx="457200" cy="1219200"/>
          </a:xfrm>
          <a:prstGeom prst="rect">
            <a:avLst/>
          </a:prstGeom>
          <a:solidFill>
            <a:srgbClr val="FFDC62"/>
          </a:solidFill>
          <a:ln w="12700">
            <a:solidFill>
              <a:srgbClr val="000000"/>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116745" name="Rectangle 9"/>
          <p:cNvSpPr>
            <a:spLocks noChangeArrowheads="1"/>
          </p:cNvSpPr>
          <p:nvPr/>
        </p:nvSpPr>
        <p:spPr bwMode="auto">
          <a:xfrm>
            <a:off x="5166344" y="1656893"/>
            <a:ext cx="457200" cy="1219200"/>
          </a:xfrm>
          <a:prstGeom prst="rect">
            <a:avLst/>
          </a:prstGeom>
          <a:solidFill>
            <a:srgbClr val="FFDC62"/>
          </a:solidFill>
          <a:ln w="12700">
            <a:solidFill>
              <a:srgbClr val="000000"/>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116746" name="Line 10"/>
          <p:cNvSpPr>
            <a:spLocks noChangeShapeType="1"/>
          </p:cNvSpPr>
          <p:nvPr/>
        </p:nvSpPr>
        <p:spPr bwMode="auto">
          <a:xfrm>
            <a:off x="1444625" y="2990393"/>
            <a:ext cx="5638800" cy="0"/>
          </a:xfrm>
          <a:prstGeom prst="line">
            <a:avLst/>
          </a:prstGeom>
          <a:noFill/>
          <a:ln w="28575">
            <a:solidFill>
              <a:srgbClr val="1A3E77"/>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dirty="0">
              <a:highlight>
                <a:srgbClr val="0000FF"/>
              </a:highlight>
              <a:latin typeface="Arial" panose="020B0604020202020204" pitchFamily="34" charset="0"/>
              <a:cs typeface="Arial" panose="020B0604020202020204" pitchFamily="34" charset="0"/>
            </a:endParaRPr>
          </a:p>
        </p:txBody>
      </p:sp>
      <p:sp>
        <p:nvSpPr>
          <p:cNvPr id="116747" name="Text Box 11"/>
          <p:cNvSpPr txBox="1">
            <a:spLocks noChangeArrowheads="1"/>
          </p:cNvSpPr>
          <p:nvPr/>
        </p:nvSpPr>
        <p:spPr bwMode="auto">
          <a:xfrm>
            <a:off x="454025" y="1237793"/>
            <a:ext cx="914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2000" dirty="0">
                <a:latin typeface="Arial" panose="020B0604020202020204" pitchFamily="34" charset="0"/>
                <a:cs typeface="Arial" panose="020B0604020202020204" pitchFamily="34" charset="0"/>
              </a:rPr>
              <a:t>ROE</a:t>
            </a:r>
          </a:p>
        </p:txBody>
      </p:sp>
      <p:sp>
        <p:nvSpPr>
          <p:cNvPr id="116748" name="Text Box 12"/>
          <p:cNvSpPr txBox="1">
            <a:spLocks noChangeArrowheads="1"/>
          </p:cNvSpPr>
          <p:nvPr/>
        </p:nvSpPr>
        <p:spPr bwMode="auto">
          <a:xfrm>
            <a:off x="7083425" y="5200193"/>
            <a:ext cx="1295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800" dirty="0">
                <a:latin typeface="Arial" panose="020B0604020202020204" pitchFamily="34" charset="0"/>
                <a:cs typeface="Arial" panose="020B0604020202020204" pitchFamily="34" charset="0"/>
              </a:rPr>
              <a:t>PEP Score</a:t>
            </a:r>
          </a:p>
        </p:txBody>
      </p:sp>
      <p:sp>
        <p:nvSpPr>
          <p:cNvPr id="116749" name="Line 13"/>
          <p:cNvSpPr>
            <a:spLocks noChangeShapeType="1"/>
          </p:cNvSpPr>
          <p:nvPr/>
        </p:nvSpPr>
        <p:spPr bwMode="auto">
          <a:xfrm>
            <a:off x="1368425" y="34475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50" name="Line 14"/>
          <p:cNvSpPr>
            <a:spLocks noChangeShapeType="1"/>
          </p:cNvSpPr>
          <p:nvPr/>
        </p:nvSpPr>
        <p:spPr bwMode="auto">
          <a:xfrm>
            <a:off x="1368425" y="32189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51" name="Line 15"/>
          <p:cNvSpPr>
            <a:spLocks noChangeShapeType="1"/>
          </p:cNvSpPr>
          <p:nvPr/>
        </p:nvSpPr>
        <p:spPr bwMode="auto">
          <a:xfrm>
            <a:off x="1368425" y="36761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52" name="Line 16"/>
          <p:cNvSpPr>
            <a:spLocks noChangeShapeType="1"/>
          </p:cNvSpPr>
          <p:nvPr/>
        </p:nvSpPr>
        <p:spPr bwMode="auto">
          <a:xfrm>
            <a:off x="1368425" y="39047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53" name="Line 17"/>
          <p:cNvSpPr>
            <a:spLocks noChangeShapeType="1"/>
          </p:cNvSpPr>
          <p:nvPr/>
        </p:nvSpPr>
        <p:spPr bwMode="auto">
          <a:xfrm>
            <a:off x="1368425" y="41333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54" name="Line 18"/>
          <p:cNvSpPr>
            <a:spLocks noChangeShapeType="1"/>
          </p:cNvSpPr>
          <p:nvPr/>
        </p:nvSpPr>
        <p:spPr bwMode="auto">
          <a:xfrm>
            <a:off x="1368425" y="43619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55" name="Line 19"/>
          <p:cNvSpPr>
            <a:spLocks noChangeShapeType="1"/>
          </p:cNvSpPr>
          <p:nvPr/>
        </p:nvSpPr>
        <p:spPr bwMode="auto">
          <a:xfrm>
            <a:off x="1368425" y="29903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56" name="Line 20"/>
          <p:cNvSpPr>
            <a:spLocks noChangeShapeType="1"/>
          </p:cNvSpPr>
          <p:nvPr/>
        </p:nvSpPr>
        <p:spPr bwMode="auto">
          <a:xfrm>
            <a:off x="1368425" y="41333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57" name="Line 21"/>
          <p:cNvSpPr>
            <a:spLocks noChangeShapeType="1"/>
          </p:cNvSpPr>
          <p:nvPr/>
        </p:nvSpPr>
        <p:spPr bwMode="auto">
          <a:xfrm>
            <a:off x="1368425" y="27617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58" name="Line 22"/>
          <p:cNvSpPr>
            <a:spLocks noChangeShapeType="1"/>
          </p:cNvSpPr>
          <p:nvPr/>
        </p:nvSpPr>
        <p:spPr bwMode="auto">
          <a:xfrm>
            <a:off x="1368425" y="39047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59" name="Line 23"/>
          <p:cNvSpPr>
            <a:spLocks noChangeShapeType="1"/>
          </p:cNvSpPr>
          <p:nvPr/>
        </p:nvSpPr>
        <p:spPr bwMode="auto">
          <a:xfrm>
            <a:off x="1368425" y="25331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60" name="Line 24"/>
          <p:cNvSpPr>
            <a:spLocks noChangeShapeType="1"/>
          </p:cNvSpPr>
          <p:nvPr/>
        </p:nvSpPr>
        <p:spPr bwMode="auto">
          <a:xfrm>
            <a:off x="1368425" y="36761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61" name="Line 25"/>
          <p:cNvSpPr>
            <a:spLocks noChangeShapeType="1"/>
          </p:cNvSpPr>
          <p:nvPr/>
        </p:nvSpPr>
        <p:spPr bwMode="auto">
          <a:xfrm>
            <a:off x="1368425" y="23045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62" name="Line 26"/>
          <p:cNvSpPr>
            <a:spLocks noChangeShapeType="1"/>
          </p:cNvSpPr>
          <p:nvPr/>
        </p:nvSpPr>
        <p:spPr bwMode="auto">
          <a:xfrm>
            <a:off x="1368425" y="34475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63" name="Line 27"/>
          <p:cNvSpPr>
            <a:spLocks noChangeShapeType="1"/>
          </p:cNvSpPr>
          <p:nvPr/>
        </p:nvSpPr>
        <p:spPr bwMode="auto">
          <a:xfrm>
            <a:off x="1368425" y="20759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64" name="Line 28"/>
          <p:cNvSpPr>
            <a:spLocks noChangeShapeType="1"/>
          </p:cNvSpPr>
          <p:nvPr/>
        </p:nvSpPr>
        <p:spPr bwMode="auto">
          <a:xfrm>
            <a:off x="1368425" y="3218993"/>
            <a:ext cx="1524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65" name="Text Box 29"/>
          <p:cNvSpPr txBox="1">
            <a:spLocks noChangeArrowheads="1"/>
          </p:cNvSpPr>
          <p:nvPr/>
        </p:nvSpPr>
        <p:spPr bwMode="auto">
          <a:xfrm>
            <a:off x="670033" y="2837993"/>
            <a:ext cx="77459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400" dirty="0">
                <a:latin typeface="Arial" panose="020B0604020202020204" pitchFamily="34" charset="0"/>
                <a:cs typeface="Arial" panose="020B0604020202020204" pitchFamily="34" charset="0"/>
              </a:rPr>
              <a:t>10.0%</a:t>
            </a:r>
          </a:p>
        </p:txBody>
      </p:sp>
      <p:sp>
        <p:nvSpPr>
          <p:cNvPr id="116766" name="Text Box 30"/>
          <p:cNvSpPr txBox="1">
            <a:spLocks noChangeArrowheads="1"/>
          </p:cNvSpPr>
          <p:nvPr/>
        </p:nvSpPr>
        <p:spPr bwMode="auto">
          <a:xfrm>
            <a:off x="670034" y="3295193"/>
            <a:ext cx="7745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400" dirty="0">
                <a:latin typeface="Arial" panose="020B0604020202020204" pitchFamily="34" charset="0"/>
                <a:cs typeface="Arial" panose="020B0604020202020204" pitchFamily="34" charset="0"/>
              </a:rPr>
              <a:t> 9.5%</a:t>
            </a:r>
          </a:p>
        </p:txBody>
      </p:sp>
      <p:sp>
        <p:nvSpPr>
          <p:cNvPr id="116767" name="Text Box 31"/>
          <p:cNvSpPr txBox="1">
            <a:spLocks noChangeArrowheads="1"/>
          </p:cNvSpPr>
          <p:nvPr/>
        </p:nvSpPr>
        <p:spPr bwMode="auto">
          <a:xfrm>
            <a:off x="718182" y="3743852"/>
            <a:ext cx="7745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400" dirty="0">
                <a:latin typeface="Arial" panose="020B0604020202020204" pitchFamily="34" charset="0"/>
                <a:cs typeface="Arial" panose="020B0604020202020204" pitchFamily="34" charset="0"/>
              </a:rPr>
              <a:t>9.0%</a:t>
            </a:r>
          </a:p>
        </p:txBody>
      </p:sp>
      <p:sp>
        <p:nvSpPr>
          <p:cNvPr id="116768" name="Text Box 32"/>
          <p:cNvSpPr txBox="1">
            <a:spLocks noChangeArrowheads="1"/>
          </p:cNvSpPr>
          <p:nvPr/>
        </p:nvSpPr>
        <p:spPr bwMode="auto">
          <a:xfrm>
            <a:off x="706699" y="4209593"/>
            <a:ext cx="685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400" dirty="0">
                <a:latin typeface="Arial" panose="020B0604020202020204" pitchFamily="34" charset="0"/>
                <a:cs typeface="Arial" panose="020B0604020202020204" pitchFamily="34" charset="0"/>
              </a:rPr>
              <a:t> 8.5%</a:t>
            </a:r>
          </a:p>
        </p:txBody>
      </p:sp>
      <p:sp>
        <p:nvSpPr>
          <p:cNvPr id="116769" name="Text Box 33"/>
          <p:cNvSpPr txBox="1">
            <a:spLocks noChangeArrowheads="1"/>
          </p:cNvSpPr>
          <p:nvPr/>
        </p:nvSpPr>
        <p:spPr bwMode="auto">
          <a:xfrm>
            <a:off x="646529" y="2392391"/>
            <a:ext cx="8061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400" dirty="0">
                <a:latin typeface="Arial" panose="020B0604020202020204" pitchFamily="34" charset="0"/>
                <a:cs typeface="Arial" panose="020B0604020202020204" pitchFamily="34" charset="0"/>
              </a:rPr>
              <a:t>10.5%</a:t>
            </a:r>
          </a:p>
        </p:txBody>
      </p:sp>
      <p:sp>
        <p:nvSpPr>
          <p:cNvPr id="116770" name="Text Box 34"/>
          <p:cNvSpPr txBox="1">
            <a:spLocks noChangeArrowheads="1"/>
          </p:cNvSpPr>
          <p:nvPr/>
        </p:nvSpPr>
        <p:spPr bwMode="auto">
          <a:xfrm>
            <a:off x="670034" y="1923593"/>
            <a:ext cx="7745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400" dirty="0">
                <a:latin typeface="Arial" panose="020B0604020202020204" pitchFamily="34" charset="0"/>
                <a:cs typeface="Arial" panose="020B0604020202020204" pitchFamily="34" charset="0"/>
              </a:rPr>
              <a:t>11.0%</a:t>
            </a:r>
          </a:p>
        </p:txBody>
      </p:sp>
      <p:sp>
        <p:nvSpPr>
          <p:cNvPr id="116771" name="Rectangle 35"/>
          <p:cNvSpPr>
            <a:spLocks noChangeArrowheads="1"/>
          </p:cNvSpPr>
          <p:nvPr/>
        </p:nvSpPr>
        <p:spPr bwMode="auto">
          <a:xfrm>
            <a:off x="1978024" y="4101268"/>
            <a:ext cx="457200" cy="228600"/>
          </a:xfrm>
          <a:prstGeom prst="rect">
            <a:avLst/>
          </a:prstGeom>
          <a:solidFill>
            <a:srgbClr val="FC0C1D"/>
          </a:solidFill>
          <a:ln w="12700">
            <a:solidFill>
              <a:srgbClr val="000000"/>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dirty="0">
              <a:latin typeface="Arial" panose="020B0604020202020204" pitchFamily="34" charset="0"/>
              <a:cs typeface="Arial" panose="020B0604020202020204" pitchFamily="34" charset="0"/>
            </a:endParaRPr>
          </a:p>
        </p:txBody>
      </p:sp>
      <p:sp>
        <p:nvSpPr>
          <p:cNvPr id="116772" name="Rectangle 36"/>
          <p:cNvSpPr>
            <a:spLocks noChangeArrowheads="1"/>
          </p:cNvSpPr>
          <p:nvPr/>
        </p:nvSpPr>
        <p:spPr bwMode="auto">
          <a:xfrm>
            <a:off x="2804144" y="3784519"/>
            <a:ext cx="457200" cy="152400"/>
          </a:xfrm>
          <a:prstGeom prst="rect">
            <a:avLst/>
          </a:prstGeom>
          <a:solidFill>
            <a:srgbClr val="FC0C1D"/>
          </a:solidFill>
          <a:ln w="12700">
            <a:solidFill>
              <a:srgbClr val="000000"/>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116773" name="Rectangle 37"/>
          <p:cNvSpPr>
            <a:spLocks noChangeArrowheads="1"/>
          </p:cNvSpPr>
          <p:nvPr/>
        </p:nvSpPr>
        <p:spPr bwMode="auto">
          <a:xfrm>
            <a:off x="3654425" y="3479718"/>
            <a:ext cx="457200" cy="76200"/>
          </a:xfrm>
          <a:prstGeom prst="rect">
            <a:avLst/>
          </a:prstGeom>
          <a:solidFill>
            <a:srgbClr val="FC0C1D"/>
          </a:solidFill>
          <a:ln w="12700">
            <a:solidFill>
              <a:srgbClr val="000000"/>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116774" name="Rectangle 38"/>
          <p:cNvSpPr>
            <a:spLocks noChangeArrowheads="1"/>
          </p:cNvSpPr>
          <p:nvPr/>
        </p:nvSpPr>
        <p:spPr bwMode="auto">
          <a:xfrm>
            <a:off x="5166344" y="1374775"/>
            <a:ext cx="457200" cy="304800"/>
          </a:xfrm>
          <a:prstGeom prst="rect">
            <a:avLst/>
          </a:prstGeom>
          <a:solidFill>
            <a:schemeClr val="accent1"/>
          </a:solidFill>
          <a:ln w="12700">
            <a:solidFill>
              <a:srgbClr val="000000"/>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116775" name="Rectangle 39"/>
          <p:cNvSpPr>
            <a:spLocks noChangeArrowheads="1"/>
          </p:cNvSpPr>
          <p:nvPr/>
        </p:nvSpPr>
        <p:spPr bwMode="auto">
          <a:xfrm>
            <a:off x="4404343" y="1723195"/>
            <a:ext cx="457200" cy="228600"/>
          </a:xfrm>
          <a:prstGeom prst="rect">
            <a:avLst/>
          </a:prstGeom>
          <a:solidFill>
            <a:schemeClr val="accent1"/>
          </a:solidFill>
          <a:ln w="12700">
            <a:solidFill>
              <a:srgbClr val="000000"/>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116776" name="Rectangle 40"/>
          <p:cNvSpPr>
            <a:spLocks noChangeArrowheads="1"/>
          </p:cNvSpPr>
          <p:nvPr/>
        </p:nvSpPr>
        <p:spPr bwMode="auto">
          <a:xfrm>
            <a:off x="3642344" y="2190294"/>
            <a:ext cx="457200" cy="76200"/>
          </a:xfrm>
          <a:prstGeom prst="rect">
            <a:avLst/>
          </a:prstGeom>
          <a:solidFill>
            <a:schemeClr val="accent1"/>
          </a:solidFill>
          <a:ln w="12700">
            <a:solidFill>
              <a:srgbClr val="000000"/>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116777" name="Line 41"/>
          <p:cNvSpPr>
            <a:spLocks noChangeShapeType="1"/>
          </p:cNvSpPr>
          <p:nvPr/>
        </p:nvSpPr>
        <p:spPr bwMode="auto">
          <a:xfrm>
            <a:off x="2663825" y="5047793"/>
            <a:ext cx="0" cy="152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78" name="Line 42"/>
          <p:cNvSpPr>
            <a:spLocks noChangeShapeType="1"/>
          </p:cNvSpPr>
          <p:nvPr/>
        </p:nvSpPr>
        <p:spPr bwMode="auto">
          <a:xfrm>
            <a:off x="3502025" y="5047793"/>
            <a:ext cx="0" cy="152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79" name="Line 43"/>
          <p:cNvSpPr>
            <a:spLocks noChangeShapeType="1"/>
          </p:cNvSpPr>
          <p:nvPr/>
        </p:nvSpPr>
        <p:spPr bwMode="auto">
          <a:xfrm>
            <a:off x="4340225" y="5047793"/>
            <a:ext cx="0" cy="152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80" name="Line 44"/>
          <p:cNvSpPr>
            <a:spLocks noChangeShapeType="1"/>
          </p:cNvSpPr>
          <p:nvPr/>
        </p:nvSpPr>
        <p:spPr bwMode="auto">
          <a:xfrm>
            <a:off x="5102225" y="5047793"/>
            <a:ext cx="0" cy="152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16781" name="Text Box 45"/>
          <p:cNvSpPr txBox="1">
            <a:spLocks noChangeArrowheads="1"/>
          </p:cNvSpPr>
          <p:nvPr/>
        </p:nvSpPr>
        <p:spPr bwMode="auto">
          <a:xfrm>
            <a:off x="2054225" y="527639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a:latin typeface="Arial" panose="020B0604020202020204" pitchFamily="34" charset="0"/>
                <a:cs typeface="Arial" panose="020B0604020202020204" pitchFamily="34" charset="0"/>
              </a:rPr>
              <a:t>I</a:t>
            </a:r>
          </a:p>
        </p:txBody>
      </p:sp>
      <p:sp>
        <p:nvSpPr>
          <p:cNvPr id="116782" name="Text Box 46"/>
          <p:cNvSpPr txBox="1">
            <a:spLocks noChangeArrowheads="1"/>
          </p:cNvSpPr>
          <p:nvPr/>
        </p:nvSpPr>
        <p:spPr bwMode="auto">
          <a:xfrm>
            <a:off x="2892425" y="527639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a:latin typeface="Arial" panose="020B0604020202020204" pitchFamily="34" charset="0"/>
                <a:cs typeface="Arial" panose="020B0604020202020204" pitchFamily="34" charset="0"/>
              </a:rPr>
              <a:t>II</a:t>
            </a:r>
          </a:p>
        </p:txBody>
      </p:sp>
      <p:sp>
        <p:nvSpPr>
          <p:cNvPr id="116783" name="Text Box 47"/>
          <p:cNvSpPr txBox="1">
            <a:spLocks noChangeArrowheads="1"/>
          </p:cNvSpPr>
          <p:nvPr/>
        </p:nvSpPr>
        <p:spPr bwMode="auto">
          <a:xfrm>
            <a:off x="3730625" y="5276393"/>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a:latin typeface="Arial" panose="020B0604020202020204" pitchFamily="34" charset="0"/>
                <a:cs typeface="Arial" panose="020B0604020202020204" pitchFamily="34" charset="0"/>
              </a:rPr>
              <a:t>III</a:t>
            </a:r>
          </a:p>
        </p:txBody>
      </p:sp>
      <p:sp>
        <p:nvSpPr>
          <p:cNvPr id="116784" name="Text Box 48"/>
          <p:cNvSpPr txBox="1">
            <a:spLocks noChangeArrowheads="1"/>
          </p:cNvSpPr>
          <p:nvPr/>
        </p:nvSpPr>
        <p:spPr bwMode="auto">
          <a:xfrm>
            <a:off x="4492625" y="5276393"/>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a:latin typeface="Arial" panose="020B0604020202020204" pitchFamily="34" charset="0"/>
                <a:cs typeface="Arial" panose="020B0604020202020204" pitchFamily="34" charset="0"/>
              </a:rPr>
              <a:t>IV</a:t>
            </a:r>
          </a:p>
        </p:txBody>
      </p:sp>
      <p:sp>
        <p:nvSpPr>
          <p:cNvPr id="116785" name="Text Box 49"/>
          <p:cNvSpPr txBox="1">
            <a:spLocks noChangeArrowheads="1"/>
          </p:cNvSpPr>
          <p:nvPr/>
        </p:nvSpPr>
        <p:spPr bwMode="auto">
          <a:xfrm>
            <a:off x="5330825" y="527639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a:latin typeface="Arial" panose="020B0604020202020204" pitchFamily="34" charset="0"/>
                <a:cs typeface="Arial" panose="020B0604020202020204" pitchFamily="34" charset="0"/>
              </a:rPr>
              <a:t>V</a:t>
            </a:r>
          </a:p>
        </p:txBody>
      </p:sp>
    </p:spTree>
    <p:extLst>
      <p:ext uri="{BB962C8B-B14F-4D97-AF65-F5344CB8AC3E}">
        <p14:creationId xmlns:p14="http://schemas.microsoft.com/office/powerpoint/2010/main" val="5579797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p:cNvSpPr>
            <a:spLocks noGrp="1" noChangeArrowheads="1"/>
          </p:cNvSpPr>
          <p:nvPr>
            <p:ph idx="13"/>
          </p:nvPr>
        </p:nvSpPr>
        <p:spPr>
          <a:xfrm>
            <a:off x="758787" y="1063270"/>
            <a:ext cx="8688387" cy="4686301"/>
          </a:xfrm>
        </p:spPr>
        <p:txBody>
          <a:bodyPr/>
          <a:lstStyle/>
          <a:p>
            <a:endParaRPr lang="en-US" altLang="en-US" sz="2400" b="0" dirty="0"/>
          </a:p>
          <a:p>
            <a:pPr marL="342900" indent="-342900">
              <a:buFont typeface="Arial" panose="020B0604020202020204" pitchFamily="34" charset="0"/>
              <a:buChar char="•"/>
            </a:pPr>
            <a:r>
              <a:rPr lang="en-US" altLang="en-US" sz="2800" b="0" dirty="0"/>
              <a:t>Simple average </a:t>
            </a:r>
            <a:r>
              <a:rPr lang="en-US" altLang="en-US" sz="3200" b="0" dirty="0"/>
              <a:t>ROE</a:t>
            </a:r>
          </a:p>
          <a:p>
            <a:pPr marL="576263" lvl="2" indent="-228600"/>
            <a:r>
              <a:rPr lang="en-US" altLang="en-US" sz="2400" b="0" dirty="0"/>
              <a:t>DCF</a:t>
            </a:r>
          </a:p>
          <a:p>
            <a:pPr marL="1033463" lvl="3" indent="-228600">
              <a:buFont typeface="Arial" panose="020B0604020202020204" pitchFamily="34" charset="0"/>
              <a:buChar char="•"/>
            </a:pPr>
            <a:r>
              <a:rPr lang="en-US" altLang="en-US" sz="2400" b="0" dirty="0"/>
              <a:t>30-day stock price</a:t>
            </a:r>
          </a:p>
          <a:p>
            <a:pPr marL="1033463" lvl="3" indent="-228600">
              <a:buFont typeface="Arial" panose="020B0604020202020204" pitchFamily="34" charset="0"/>
              <a:buChar char="•"/>
            </a:pPr>
            <a:r>
              <a:rPr lang="en-US" altLang="en-US" sz="2400" b="0" dirty="0"/>
              <a:t>Analysts</a:t>
            </a:r>
            <a:r>
              <a:rPr lang="ja-JP" altLang="en-US" sz="2400" b="0" dirty="0"/>
              <a:t>’</a:t>
            </a:r>
            <a:r>
              <a:rPr lang="en-US" altLang="ja-JP" sz="2400" b="0" dirty="0"/>
              <a:t> growth forecast</a:t>
            </a:r>
          </a:p>
          <a:p>
            <a:pPr marL="576263" lvl="2" indent="-228600"/>
            <a:r>
              <a:rPr lang="en-US" altLang="en-US" sz="2400" b="0" dirty="0"/>
              <a:t>Risk Premium</a:t>
            </a:r>
          </a:p>
          <a:p>
            <a:pPr marL="576263" lvl="2" indent="-228600"/>
            <a:r>
              <a:rPr lang="en-US" altLang="en-US" sz="2400" b="0" dirty="0"/>
              <a:t>CAPM</a:t>
            </a:r>
          </a:p>
          <a:p>
            <a:pPr marL="342900" indent="-342900">
              <a:buFont typeface="Arial" panose="020B0604020202020204" pitchFamily="34" charset="0"/>
              <a:buChar char="•"/>
            </a:pPr>
            <a:r>
              <a:rPr lang="en-US" altLang="en-US" sz="2800" b="0" dirty="0"/>
              <a:t>A-Rated Non-nuclear </a:t>
            </a:r>
            <a:r>
              <a:rPr lang="en-US" altLang="en-US" sz="3200" b="0" dirty="0"/>
              <a:t>Electric Utilities</a:t>
            </a:r>
          </a:p>
        </p:txBody>
      </p:sp>
      <p:sp>
        <p:nvSpPr>
          <p:cNvPr id="117761" name="Rectangle 2"/>
          <p:cNvSpPr>
            <a:spLocks noGrp="1" noChangeArrowheads="1"/>
          </p:cNvSpPr>
          <p:nvPr>
            <p:ph type="title"/>
          </p:nvPr>
        </p:nvSpPr>
        <p:spPr>
          <a:xfrm>
            <a:off x="317352" y="270695"/>
            <a:ext cx="8119382" cy="792575"/>
          </a:xfrm>
        </p:spPr>
        <p:txBody>
          <a:bodyPr/>
          <a:lstStyle/>
          <a:p>
            <a:pPr algn="ctr"/>
            <a:r>
              <a:rPr lang="en-US" altLang="en-US" sz="3600" dirty="0"/>
              <a:t>Benchmark ROE</a:t>
            </a:r>
          </a:p>
        </p:txBody>
      </p:sp>
    </p:spTree>
    <p:extLst>
      <p:ext uri="{BB962C8B-B14F-4D97-AF65-F5344CB8AC3E}">
        <p14:creationId xmlns:p14="http://schemas.microsoft.com/office/powerpoint/2010/main" val="11901034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3"/>
          <p:cNvSpPr>
            <a:spLocks noGrp="1" noChangeArrowheads="1"/>
          </p:cNvSpPr>
          <p:nvPr>
            <p:ph idx="13"/>
          </p:nvPr>
        </p:nvSpPr>
        <p:spPr>
          <a:xfrm>
            <a:off x="317352" y="1215117"/>
            <a:ext cx="8688387" cy="4686301"/>
          </a:xfrm>
        </p:spPr>
        <p:txBody>
          <a:bodyPr/>
          <a:lstStyle/>
          <a:p>
            <a:pPr marL="342900" indent="-342900">
              <a:buFont typeface="Arial" panose="020B0604020202020204" pitchFamily="34" charset="0"/>
              <a:buChar char="•"/>
            </a:pPr>
            <a:endParaRPr lang="en-US" altLang="en-US" b="0" dirty="0"/>
          </a:p>
          <a:p>
            <a:r>
              <a:rPr lang="en-US" altLang="en-US" sz="2400" dirty="0"/>
              <a:t>Annual Rate Adjustment Procedure</a:t>
            </a:r>
          </a:p>
          <a:p>
            <a:pPr lvl="2"/>
            <a:r>
              <a:rPr lang="en-US" altLang="en-US" sz="1800" b="0" dirty="0"/>
              <a:t>Calculate weighted average of performance indicators</a:t>
            </a:r>
          </a:p>
          <a:p>
            <a:pPr lvl="2"/>
            <a:r>
              <a:rPr lang="en-US" altLang="en-US" sz="1800" b="0" dirty="0"/>
              <a:t>Calculate allowed ROI based on formula</a:t>
            </a:r>
          </a:p>
          <a:p>
            <a:pPr lvl="2"/>
            <a:r>
              <a:rPr lang="en-US" altLang="en-US" sz="1800" b="0" dirty="0"/>
              <a:t>Develop performance adjustment to allowed ROI</a:t>
            </a:r>
          </a:p>
          <a:p>
            <a:pPr lvl="2"/>
            <a:r>
              <a:rPr lang="en-US" altLang="en-US" sz="1800" b="0" dirty="0"/>
              <a:t>Develop Range of No Change around allowed ROI</a:t>
            </a:r>
          </a:p>
          <a:p>
            <a:pPr lvl="2"/>
            <a:r>
              <a:rPr lang="en-US" altLang="en-US" sz="1800" b="0" dirty="0"/>
              <a:t>Compare company</a:t>
            </a:r>
            <a:r>
              <a:rPr lang="ja-JP" altLang="en-US" sz="1800" b="0" dirty="0"/>
              <a:t>’</a:t>
            </a:r>
            <a:r>
              <a:rPr lang="en-US" altLang="ja-JP" sz="1800" b="0" dirty="0"/>
              <a:t>s projected ROI for the next 12 months with allowed range of ROI</a:t>
            </a:r>
          </a:p>
          <a:p>
            <a:pPr lvl="1"/>
            <a:endParaRPr lang="en-US" altLang="en-US" sz="3200" b="0" dirty="0"/>
          </a:p>
        </p:txBody>
      </p:sp>
      <p:sp>
        <p:nvSpPr>
          <p:cNvPr id="106497" name="Rectangle 2"/>
          <p:cNvSpPr>
            <a:spLocks noGrp="1" noChangeArrowheads="1"/>
          </p:cNvSpPr>
          <p:nvPr>
            <p:ph type="title"/>
          </p:nvPr>
        </p:nvSpPr>
        <p:spPr/>
        <p:txBody>
          <a:bodyPr/>
          <a:lstStyle/>
          <a:p>
            <a:r>
              <a:rPr lang="en-US" altLang="en-US" sz="3200" dirty="0"/>
              <a:t>Mississippi Power Company</a:t>
            </a:r>
            <a:br>
              <a:rPr lang="en-US" altLang="en-US" b="0" dirty="0"/>
            </a:br>
            <a:r>
              <a:rPr lang="en-US" altLang="en-US" b="0" dirty="0"/>
              <a:t>Performance Evaluation Plan (</a:t>
            </a:r>
            <a:r>
              <a:rPr lang="ja-JP" altLang="en-US" b="0" dirty="0"/>
              <a:t>“</a:t>
            </a:r>
            <a:r>
              <a:rPr lang="en-US" altLang="ja-JP" b="0" dirty="0"/>
              <a:t>PEP</a:t>
            </a:r>
            <a:r>
              <a:rPr lang="ja-JP" altLang="en-US" b="0" dirty="0"/>
              <a:t>”</a:t>
            </a:r>
            <a:r>
              <a:rPr lang="en-US" altLang="ja-JP" b="0" dirty="0"/>
              <a:t>)</a:t>
            </a:r>
            <a:endParaRPr lang="en-US" altLang="en-US" b="0" dirty="0"/>
          </a:p>
        </p:txBody>
      </p:sp>
    </p:spTree>
    <p:extLst>
      <p:ext uri="{BB962C8B-B14F-4D97-AF65-F5344CB8AC3E}">
        <p14:creationId xmlns:p14="http://schemas.microsoft.com/office/powerpoint/2010/main" val="308077253"/>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3"/>
          <p:cNvSpPr>
            <a:spLocks noGrp="1" noChangeArrowheads="1"/>
          </p:cNvSpPr>
          <p:nvPr>
            <p:ph idx="13"/>
          </p:nvPr>
        </p:nvSpPr>
        <p:spPr>
          <a:xfrm>
            <a:off x="1846607" y="1469970"/>
            <a:ext cx="8688387" cy="4686301"/>
          </a:xfrm>
        </p:spPr>
        <p:txBody>
          <a:bodyPr/>
          <a:lstStyle/>
          <a:p>
            <a:pPr marL="342900" indent="-342900">
              <a:buFont typeface="Arial" panose="020B0604020202020204" pitchFamily="34" charset="0"/>
              <a:buChar char="•"/>
            </a:pPr>
            <a:endParaRPr lang="en-US" altLang="en-US" b="0" dirty="0"/>
          </a:p>
          <a:p>
            <a:pPr marL="342900" indent="-342900">
              <a:buFont typeface="Arial" panose="020B0604020202020204" pitchFamily="34" charset="0"/>
              <a:buChar char="•"/>
            </a:pPr>
            <a:r>
              <a:rPr lang="en-US" altLang="en-US" b="0" dirty="0"/>
              <a:t>Residential rate comparisons			20%</a:t>
            </a:r>
          </a:p>
          <a:p>
            <a:pPr marL="342900" indent="-342900">
              <a:buFont typeface="Arial" panose="020B0604020202020204" pitchFamily="34" charset="0"/>
              <a:buChar char="•"/>
            </a:pPr>
            <a:r>
              <a:rPr lang="en-US" altLang="en-US" b="0" dirty="0"/>
              <a:t>Equivalent availability				16%</a:t>
            </a:r>
          </a:p>
          <a:p>
            <a:pPr marL="342900" indent="-342900">
              <a:buFont typeface="Arial" panose="020B0604020202020204" pitchFamily="34" charset="0"/>
              <a:buChar char="•"/>
            </a:pPr>
            <a:r>
              <a:rPr lang="en-US" altLang="en-US" b="0" dirty="0"/>
              <a:t>Service reliability			           		16%</a:t>
            </a:r>
          </a:p>
          <a:p>
            <a:pPr marL="342900" indent="-342900">
              <a:buFont typeface="Arial" panose="020B0604020202020204" pitchFamily="34" charset="0"/>
              <a:buChar char="•"/>
            </a:pPr>
            <a:r>
              <a:rPr lang="en-US" altLang="en-US" b="0" dirty="0"/>
              <a:t>Customer satisfaction				15%</a:t>
            </a:r>
          </a:p>
          <a:p>
            <a:pPr marL="342900" indent="-342900">
              <a:buFont typeface="Arial" panose="020B0604020202020204" pitchFamily="34" charset="0"/>
              <a:buChar char="•"/>
            </a:pPr>
            <a:r>
              <a:rPr lang="en-US" altLang="en-US" b="0" dirty="0"/>
              <a:t>Safety								11%</a:t>
            </a:r>
          </a:p>
          <a:p>
            <a:pPr marL="342900" indent="-342900">
              <a:buFont typeface="Arial" panose="020B0604020202020204" pitchFamily="34" charset="0"/>
              <a:buChar char="•"/>
            </a:pPr>
            <a:r>
              <a:rPr lang="en-US" altLang="en-US" b="0" dirty="0"/>
              <a:t>Contribution to load factor			11%</a:t>
            </a:r>
          </a:p>
          <a:p>
            <a:pPr marL="342900" indent="-342900">
              <a:buFont typeface="Arial" panose="020B0604020202020204" pitchFamily="34" charset="0"/>
              <a:buChar char="•"/>
            </a:pPr>
            <a:r>
              <a:rPr lang="en-US" altLang="en-US" b="0" dirty="0"/>
              <a:t>Construction performance			11%</a:t>
            </a:r>
          </a:p>
        </p:txBody>
      </p:sp>
      <p:sp>
        <p:nvSpPr>
          <p:cNvPr id="108545" name="Rectangle 2"/>
          <p:cNvSpPr>
            <a:spLocks noGrp="1" noChangeArrowheads="1"/>
          </p:cNvSpPr>
          <p:nvPr>
            <p:ph type="title"/>
          </p:nvPr>
        </p:nvSpPr>
        <p:spPr>
          <a:xfrm>
            <a:off x="1846607" y="453626"/>
            <a:ext cx="8119382" cy="792575"/>
          </a:xfrm>
        </p:spPr>
        <p:txBody>
          <a:bodyPr/>
          <a:lstStyle/>
          <a:p>
            <a:r>
              <a:rPr lang="en-US" altLang="en-US" sz="3200" dirty="0"/>
              <a:t>Mississippi Power Company</a:t>
            </a:r>
            <a:br>
              <a:rPr lang="en-US" altLang="en-US" sz="3200" b="0" dirty="0"/>
            </a:br>
            <a:r>
              <a:rPr lang="en-US" altLang="en-US" b="0" dirty="0"/>
              <a:t>Original Performance Measures</a:t>
            </a:r>
            <a:endParaRPr lang="en-US" altLang="en-US" sz="3200" b="0" dirty="0"/>
          </a:p>
        </p:txBody>
      </p:sp>
    </p:spTree>
    <p:extLst>
      <p:ext uri="{BB962C8B-B14F-4D97-AF65-F5344CB8AC3E}">
        <p14:creationId xmlns:p14="http://schemas.microsoft.com/office/powerpoint/2010/main" val="2114105686"/>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
          <p:cNvSpPr>
            <a:spLocks noGrp="1" noChangeArrowheads="1"/>
          </p:cNvSpPr>
          <p:nvPr>
            <p:ph idx="13"/>
          </p:nvPr>
        </p:nvSpPr>
        <p:spPr>
          <a:xfrm>
            <a:off x="840025" y="1778342"/>
            <a:ext cx="8688387" cy="4686301"/>
          </a:xfrm>
        </p:spPr>
        <p:txBody>
          <a:bodyPr/>
          <a:lstStyle/>
          <a:p>
            <a:pPr marL="342900" indent="-342900">
              <a:buFont typeface="Arial" panose="020B0604020202020204" pitchFamily="34" charset="0"/>
              <a:buChar char="•"/>
            </a:pPr>
            <a:endParaRPr lang="en-US" altLang="en-US" sz="2400" b="0" dirty="0"/>
          </a:p>
          <a:p>
            <a:pPr marL="342900" indent="-342900">
              <a:buFont typeface="Arial" panose="020B0604020202020204" pitchFamily="34" charset="0"/>
              <a:buChar char="•"/>
            </a:pPr>
            <a:r>
              <a:rPr lang="en-US" altLang="en-US" sz="2400" b="0" dirty="0"/>
              <a:t>Average rate comparisons  		40%</a:t>
            </a:r>
          </a:p>
          <a:p>
            <a:pPr marL="342900" indent="-342900">
              <a:buFont typeface="Arial" panose="020B0604020202020204" pitchFamily="34" charset="0"/>
              <a:buChar char="•"/>
            </a:pPr>
            <a:r>
              <a:rPr lang="en-US" altLang="en-US" sz="2400" b="0" dirty="0"/>
              <a:t>Service reliability	               		40%</a:t>
            </a:r>
          </a:p>
          <a:p>
            <a:pPr marL="342900" indent="-342900">
              <a:buFont typeface="Arial" panose="020B0604020202020204" pitchFamily="34" charset="0"/>
              <a:buChar char="•"/>
            </a:pPr>
            <a:r>
              <a:rPr lang="en-US" altLang="en-US" sz="2400" b="0" dirty="0"/>
              <a:t>Customer satisfaction	      	     20%</a:t>
            </a:r>
          </a:p>
        </p:txBody>
      </p:sp>
      <p:sp>
        <p:nvSpPr>
          <p:cNvPr id="112641" name="Rectangle 2"/>
          <p:cNvSpPr>
            <a:spLocks noGrp="1" noChangeArrowheads="1"/>
          </p:cNvSpPr>
          <p:nvPr>
            <p:ph type="title"/>
          </p:nvPr>
        </p:nvSpPr>
        <p:spPr>
          <a:xfrm>
            <a:off x="838200" y="762000"/>
            <a:ext cx="8505368" cy="792575"/>
          </a:xfrm>
        </p:spPr>
        <p:txBody>
          <a:bodyPr/>
          <a:lstStyle/>
          <a:p>
            <a:r>
              <a:rPr lang="en-US" altLang="en-US" sz="3200" dirty="0"/>
              <a:t>Mississippi Power Company</a:t>
            </a:r>
            <a:br>
              <a:rPr lang="en-US" altLang="en-US" b="0" dirty="0"/>
            </a:br>
            <a:r>
              <a:rPr lang="en-US" altLang="en-US" b="0" dirty="0"/>
              <a:t>Current Performance Measures &amp; Weight</a:t>
            </a:r>
          </a:p>
        </p:txBody>
      </p:sp>
      <p:pic>
        <p:nvPicPr>
          <p:cNvPr id="11264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24115" y="1882361"/>
            <a:ext cx="168433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8307464"/>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Grp="1" noChangeArrowheads="1"/>
          </p:cNvSpPr>
          <p:nvPr>
            <p:ph type="title"/>
          </p:nvPr>
        </p:nvSpPr>
        <p:spPr/>
        <p:txBody>
          <a:bodyPr/>
          <a:lstStyle/>
          <a:p>
            <a:pPr eaLnBrk="1" hangingPunct="1"/>
            <a:r>
              <a:rPr lang="en-US" altLang="en-US" sz="3200" b="0" dirty="0">
                <a:ea typeface="ＭＳ Ｐゴシック" charset="-128"/>
              </a:rPr>
              <a:t>PEP Scoring</a:t>
            </a:r>
          </a:p>
        </p:txBody>
      </p:sp>
      <p:sp>
        <p:nvSpPr>
          <p:cNvPr id="115715" name="Rectangle 3"/>
          <p:cNvSpPr>
            <a:spLocks noChangeArrowheads="1"/>
          </p:cNvSpPr>
          <p:nvPr/>
        </p:nvSpPr>
        <p:spPr bwMode="auto">
          <a:xfrm>
            <a:off x="1219200" y="1752596"/>
            <a:ext cx="3048000" cy="381000"/>
          </a:xfrm>
          <a:prstGeom prst="rect">
            <a:avLst/>
          </a:prstGeom>
          <a:solidFill>
            <a:srgbClr val="FC0C1D"/>
          </a:solidFill>
          <a:ln w="12700">
            <a:solidFill>
              <a:schemeClr val="tx1"/>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solidFill>
                <a:schemeClr val="tx2"/>
              </a:solidFill>
              <a:latin typeface="Arial" panose="020B0604020202020204" pitchFamily="34" charset="0"/>
              <a:cs typeface="Arial" panose="020B0604020202020204" pitchFamily="34" charset="0"/>
            </a:endParaRPr>
          </a:p>
        </p:txBody>
      </p:sp>
      <p:sp>
        <p:nvSpPr>
          <p:cNvPr id="115716" name="Rectangle 4"/>
          <p:cNvSpPr>
            <a:spLocks noChangeArrowheads="1"/>
          </p:cNvSpPr>
          <p:nvPr/>
        </p:nvSpPr>
        <p:spPr bwMode="auto">
          <a:xfrm>
            <a:off x="1219200" y="2590796"/>
            <a:ext cx="2438400" cy="457200"/>
          </a:xfrm>
          <a:prstGeom prst="rect">
            <a:avLst/>
          </a:prstGeom>
          <a:solidFill>
            <a:srgbClr val="FC0C1D"/>
          </a:solidFill>
          <a:ln w="12700">
            <a:solidFill>
              <a:schemeClr val="tx1"/>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solidFill>
                <a:schemeClr val="tx2"/>
              </a:solidFill>
              <a:latin typeface="Arial" panose="020B0604020202020204" pitchFamily="34" charset="0"/>
              <a:cs typeface="Arial" panose="020B0604020202020204" pitchFamily="34" charset="0"/>
            </a:endParaRPr>
          </a:p>
        </p:txBody>
      </p:sp>
      <p:sp>
        <p:nvSpPr>
          <p:cNvPr id="115717" name="Rectangle 5"/>
          <p:cNvSpPr>
            <a:spLocks noChangeArrowheads="1"/>
          </p:cNvSpPr>
          <p:nvPr/>
        </p:nvSpPr>
        <p:spPr bwMode="auto">
          <a:xfrm>
            <a:off x="1219200" y="3581396"/>
            <a:ext cx="2286000" cy="457200"/>
          </a:xfrm>
          <a:prstGeom prst="rect">
            <a:avLst/>
          </a:prstGeom>
          <a:solidFill>
            <a:srgbClr val="FC0C1D"/>
          </a:solidFill>
          <a:ln w="12700">
            <a:solidFill>
              <a:schemeClr val="tx1"/>
            </a:solidFill>
            <a:miter lim="800000"/>
            <a:headEnd type="none" w="sm" len="sm"/>
            <a:tailEnd type="none" w="sm" len="sm"/>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solidFill>
                <a:schemeClr val="tx2"/>
              </a:solidFill>
              <a:latin typeface="Arial" panose="020B0604020202020204" pitchFamily="34" charset="0"/>
              <a:cs typeface="Arial" panose="020B0604020202020204" pitchFamily="34" charset="0"/>
            </a:endParaRPr>
          </a:p>
        </p:txBody>
      </p:sp>
      <p:sp>
        <p:nvSpPr>
          <p:cNvPr id="115718" name="Line 6"/>
          <p:cNvSpPr>
            <a:spLocks noChangeShapeType="1"/>
          </p:cNvSpPr>
          <p:nvPr/>
        </p:nvSpPr>
        <p:spPr bwMode="auto">
          <a:xfrm>
            <a:off x="1219200" y="1295396"/>
            <a:ext cx="0" cy="32766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19" name="Line 7"/>
          <p:cNvSpPr>
            <a:spLocks noChangeShapeType="1"/>
          </p:cNvSpPr>
          <p:nvPr/>
        </p:nvSpPr>
        <p:spPr bwMode="auto">
          <a:xfrm>
            <a:off x="1219200" y="4571996"/>
            <a:ext cx="3581400"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20" name="Text Box 8"/>
          <p:cNvSpPr txBox="1">
            <a:spLocks noChangeArrowheads="1"/>
          </p:cNvSpPr>
          <p:nvPr/>
        </p:nvSpPr>
        <p:spPr bwMode="auto">
          <a:xfrm>
            <a:off x="1600200" y="1752596"/>
            <a:ext cx="2133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800" dirty="0">
                <a:solidFill>
                  <a:schemeClr val="bg1"/>
                </a:solidFill>
                <a:latin typeface="Arial" panose="020B0604020202020204" pitchFamily="34" charset="0"/>
                <a:cs typeface="Arial" panose="020B0604020202020204" pitchFamily="34" charset="0"/>
              </a:rPr>
              <a:t>Residential Rates</a:t>
            </a:r>
          </a:p>
        </p:txBody>
      </p:sp>
      <p:sp>
        <p:nvSpPr>
          <p:cNvPr id="115721" name="Text Box 9"/>
          <p:cNvSpPr txBox="1">
            <a:spLocks noChangeArrowheads="1"/>
          </p:cNvSpPr>
          <p:nvPr/>
        </p:nvSpPr>
        <p:spPr bwMode="auto">
          <a:xfrm>
            <a:off x="1600200" y="2590796"/>
            <a:ext cx="2133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800" dirty="0">
                <a:solidFill>
                  <a:schemeClr val="bg1"/>
                </a:solidFill>
                <a:latin typeface="Arial" panose="020B0604020202020204" pitchFamily="34" charset="0"/>
                <a:cs typeface="Arial" panose="020B0604020202020204" pitchFamily="34" charset="0"/>
              </a:rPr>
              <a:t>Service Reliability</a:t>
            </a:r>
          </a:p>
        </p:txBody>
      </p:sp>
      <p:sp>
        <p:nvSpPr>
          <p:cNvPr id="115722" name="Text Box 10"/>
          <p:cNvSpPr txBox="1">
            <a:spLocks noChangeArrowheads="1"/>
          </p:cNvSpPr>
          <p:nvPr/>
        </p:nvSpPr>
        <p:spPr bwMode="auto">
          <a:xfrm>
            <a:off x="1153783" y="3608593"/>
            <a:ext cx="2438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800" dirty="0">
                <a:solidFill>
                  <a:schemeClr val="bg1"/>
                </a:solidFill>
                <a:latin typeface="Arial" panose="020B0604020202020204" pitchFamily="34" charset="0"/>
                <a:cs typeface="Arial" panose="020B0604020202020204" pitchFamily="34" charset="0"/>
              </a:rPr>
              <a:t>Customer Satisfaction</a:t>
            </a:r>
          </a:p>
        </p:txBody>
      </p:sp>
      <p:sp>
        <p:nvSpPr>
          <p:cNvPr id="115723" name="Line 11"/>
          <p:cNvSpPr>
            <a:spLocks noChangeShapeType="1"/>
          </p:cNvSpPr>
          <p:nvPr/>
        </p:nvSpPr>
        <p:spPr bwMode="auto">
          <a:xfrm>
            <a:off x="4267200" y="4495796"/>
            <a:ext cx="0" cy="152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24" name="Line 12"/>
          <p:cNvSpPr>
            <a:spLocks noChangeShapeType="1"/>
          </p:cNvSpPr>
          <p:nvPr/>
        </p:nvSpPr>
        <p:spPr bwMode="auto">
          <a:xfrm>
            <a:off x="3733800" y="4495796"/>
            <a:ext cx="0" cy="152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25" name="Line 13"/>
          <p:cNvSpPr>
            <a:spLocks noChangeShapeType="1"/>
          </p:cNvSpPr>
          <p:nvPr/>
        </p:nvSpPr>
        <p:spPr bwMode="auto">
          <a:xfrm>
            <a:off x="3200400" y="4495796"/>
            <a:ext cx="0" cy="152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26" name="Line 14"/>
          <p:cNvSpPr>
            <a:spLocks noChangeShapeType="1"/>
          </p:cNvSpPr>
          <p:nvPr/>
        </p:nvSpPr>
        <p:spPr bwMode="auto">
          <a:xfrm>
            <a:off x="2667000" y="4495796"/>
            <a:ext cx="0" cy="152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27" name="Line 15"/>
          <p:cNvSpPr>
            <a:spLocks noChangeShapeType="1"/>
          </p:cNvSpPr>
          <p:nvPr/>
        </p:nvSpPr>
        <p:spPr bwMode="auto">
          <a:xfrm>
            <a:off x="2133600" y="4495796"/>
            <a:ext cx="0" cy="152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28" name="Line 16"/>
          <p:cNvSpPr>
            <a:spLocks noChangeShapeType="1"/>
          </p:cNvSpPr>
          <p:nvPr/>
        </p:nvSpPr>
        <p:spPr bwMode="auto">
          <a:xfrm>
            <a:off x="1600200" y="4495796"/>
            <a:ext cx="0" cy="152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29" name="Text Box 17"/>
          <p:cNvSpPr txBox="1">
            <a:spLocks noChangeArrowheads="1"/>
          </p:cNvSpPr>
          <p:nvPr/>
        </p:nvSpPr>
        <p:spPr bwMode="auto">
          <a:xfrm>
            <a:off x="4114800" y="4648196"/>
            <a:ext cx="38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200">
                <a:solidFill>
                  <a:schemeClr val="tx2"/>
                </a:solidFill>
                <a:latin typeface="Arial" panose="020B0604020202020204" pitchFamily="34" charset="0"/>
                <a:cs typeface="Arial" panose="020B0604020202020204" pitchFamily="34" charset="0"/>
              </a:rPr>
              <a:t>10</a:t>
            </a:r>
          </a:p>
        </p:txBody>
      </p:sp>
      <p:sp>
        <p:nvSpPr>
          <p:cNvPr id="115730" name="Text Box 18"/>
          <p:cNvSpPr txBox="1">
            <a:spLocks noChangeArrowheads="1"/>
          </p:cNvSpPr>
          <p:nvPr/>
        </p:nvSpPr>
        <p:spPr bwMode="auto">
          <a:xfrm>
            <a:off x="3581400" y="4648196"/>
            <a:ext cx="38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200">
                <a:solidFill>
                  <a:schemeClr val="tx2"/>
                </a:solidFill>
                <a:latin typeface="Arial" panose="020B0604020202020204" pitchFamily="34" charset="0"/>
                <a:cs typeface="Arial" panose="020B0604020202020204" pitchFamily="34" charset="0"/>
              </a:rPr>
              <a:t>8</a:t>
            </a:r>
          </a:p>
        </p:txBody>
      </p:sp>
      <p:sp>
        <p:nvSpPr>
          <p:cNvPr id="115731" name="Text Box 19"/>
          <p:cNvSpPr txBox="1">
            <a:spLocks noChangeArrowheads="1"/>
          </p:cNvSpPr>
          <p:nvPr/>
        </p:nvSpPr>
        <p:spPr bwMode="auto">
          <a:xfrm>
            <a:off x="3048000" y="4648196"/>
            <a:ext cx="38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200">
                <a:solidFill>
                  <a:schemeClr val="tx2"/>
                </a:solidFill>
                <a:latin typeface="Arial" panose="020B0604020202020204" pitchFamily="34" charset="0"/>
                <a:cs typeface="Arial" panose="020B0604020202020204" pitchFamily="34" charset="0"/>
              </a:rPr>
              <a:t>6</a:t>
            </a:r>
          </a:p>
        </p:txBody>
      </p:sp>
      <p:sp>
        <p:nvSpPr>
          <p:cNvPr id="115732" name="Text Box 20"/>
          <p:cNvSpPr txBox="1">
            <a:spLocks noChangeArrowheads="1"/>
          </p:cNvSpPr>
          <p:nvPr/>
        </p:nvSpPr>
        <p:spPr bwMode="auto">
          <a:xfrm>
            <a:off x="2514600" y="4648196"/>
            <a:ext cx="38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200">
                <a:solidFill>
                  <a:schemeClr val="tx2"/>
                </a:solidFill>
                <a:latin typeface="Arial" panose="020B0604020202020204" pitchFamily="34" charset="0"/>
                <a:cs typeface="Arial" panose="020B0604020202020204" pitchFamily="34" charset="0"/>
              </a:rPr>
              <a:t>4</a:t>
            </a:r>
          </a:p>
        </p:txBody>
      </p:sp>
      <p:sp>
        <p:nvSpPr>
          <p:cNvPr id="115733" name="Text Box 21"/>
          <p:cNvSpPr txBox="1">
            <a:spLocks noChangeArrowheads="1"/>
          </p:cNvSpPr>
          <p:nvPr/>
        </p:nvSpPr>
        <p:spPr bwMode="auto">
          <a:xfrm>
            <a:off x="1981200" y="4648196"/>
            <a:ext cx="38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200">
                <a:solidFill>
                  <a:schemeClr val="tx2"/>
                </a:solidFill>
                <a:latin typeface="Arial" panose="020B0604020202020204" pitchFamily="34" charset="0"/>
                <a:cs typeface="Arial" panose="020B0604020202020204" pitchFamily="34" charset="0"/>
              </a:rPr>
              <a:t>2</a:t>
            </a:r>
          </a:p>
        </p:txBody>
      </p:sp>
      <p:sp>
        <p:nvSpPr>
          <p:cNvPr id="115734" name="Text Box 22"/>
          <p:cNvSpPr txBox="1">
            <a:spLocks noChangeArrowheads="1"/>
          </p:cNvSpPr>
          <p:nvPr/>
        </p:nvSpPr>
        <p:spPr bwMode="auto">
          <a:xfrm>
            <a:off x="1447800" y="4648196"/>
            <a:ext cx="38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200">
                <a:solidFill>
                  <a:schemeClr val="tx2"/>
                </a:solidFill>
                <a:latin typeface="Arial" panose="020B0604020202020204" pitchFamily="34" charset="0"/>
                <a:cs typeface="Arial" panose="020B0604020202020204" pitchFamily="34" charset="0"/>
              </a:rPr>
              <a:t>0</a:t>
            </a:r>
          </a:p>
        </p:txBody>
      </p:sp>
      <p:sp>
        <p:nvSpPr>
          <p:cNvPr id="115735" name="Line 23"/>
          <p:cNvSpPr>
            <a:spLocks noChangeShapeType="1"/>
          </p:cNvSpPr>
          <p:nvPr/>
        </p:nvSpPr>
        <p:spPr bwMode="auto">
          <a:xfrm flipH="1">
            <a:off x="3886200" y="1523996"/>
            <a:ext cx="0" cy="3886200"/>
          </a:xfrm>
          <a:prstGeom prst="line">
            <a:avLst/>
          </a:prstGeom>
          <a:noFill/>
          <a:ln w="12700">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36" name="Line 24"/>
          <p:cNvSpPr>
            <a:spLocks noChangeShapeType="1"/>
          </p:cNvSpPr>
          <p:nvPr/>
        </p:nvSpPr>
        <p:spPr bwMode="auto">
          <a:xfrm>
            <a:off x="3886200" y="5410196"/>
            <a:ext cx="1219200" cy="0"/>
          </a:xfrm>
          <a:prstGeom prst="line">
            <a:avLst/>
          </a:prstGeom>
          <a:noFill/>
          <a:ln w="12700">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37" name="Line 25"/>
          <p:cNvSpPr>
            <a:spLocks noChangeShapeType="1"/>
          </p:cNvSpPr>
          <p:nvPr/>
        </p:nvSpPr>
        <p:spPr bwMode="auto">
          <a:xfrm flipV="1">
            <a:off x="5105400" y="2590796"/>
            <a:ext cx="0" cy="2819400"/>
          </a:xfrm>
          <a:prstGeom prst="line">
            <a:avLst/>
          </a:prstGeom>
          <a:noFill/>
          <a:ln w="12700">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38" name="Line 26"/>
          <p:cNvSpPr>
            <a:spLocks noChangeShapeType="1"/>
          </p:cNvSpPr>
          <p:nvPr/>
        </p:nvSpPr>
        <p:spPr bwMode="auto">
          <a:xfrm>
            <a:off x="5105400" y="2590796"/>
            <a:ext cx="533400" cy="0"/>
          </a:xfrm>
          <a:prstGeom prst="line">
            <a:avLst/>
          </a:prstGeom>
          <a:noFill/>
          <a:ln w="12700">
            <a:solidFill>
              <a:schemeClr val="tx1"/>
            </a:solidFill>
            <a:round/>
            <a:headEnd type="none" w="sm" len="sm"/>
            <a:tailEnd type="triangle" w="lg" len="lg"/>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39" name="Text Box 27"/>
          <p:cNvSpPr txBox="1">
            <a:spLocks noChangeArrowheads="1"/>
          </p:cNvSpPr>
          <p:nvPr/>
        </p:nvSpPr>
        <p:spPr bwMode="auto">
          <a:xfrm>
            <a:off x="3810000" y="5410196"/>
            <a:ext cx="1600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400">
                <a:solidFill>
                  <a:schemeClr val="tx2"/>
                </a:solidFill>
                <a:latin typeface="Arial" panose="020B0604020202020204" pitchFamily="34" charset="0"/>
                <a:cs typeface="Arial" panose="020B0604020202020204" pitchFamily="34" charset="0"/>
              </a:rPr>
              <a:t>8.5 Average Grade</a:t>
            </a:r>
          </a:p>
        </p:txBody>
      </p:sp>
      <p:sp>
        <p:nvSpPr>
          <p:cNvPr id="117789" name="Rectangle 28"/>
          <p:cNvSpPr>
            <a:spLocks noChangeArrowheads="1"/>
          </p:cNvSpPr>
          <p:nvPr/>
        </p:nvSpPr>
        <p:spPr bwMode="auto">
          <a:xfrm>
            <a:off x="6324600" y="1828796"/>
            <a:ext cx="1143000" cy="3124200"/>
          </a:xfrm>
          <a:prstGeom prst="rect">
            <a:avLst/>
          </a:prstGeom>
          <a:solidFill>
            <a:schemeClr val="tx1"/>
          </a:solidFill>
          <a:ln w="12700">
            <a:solidFill>
              <a:schemeClr val="bg1"/>
            </a:solidFill>
            <a:miter lim="800000"/>
            <a:headEnd type="none" w="sm" len="sm"/>
            <a:tailEnd type="none" w="sm" len="sm"/>
          </a:ln>
        </p:spPr>
        <p:txBody>
          <a:bodyPr wrap="none" anchor="ctr"/>
          <a:lstStyle/>
          <a:p>
            <a:pPr>
              <a:defRPr/>
            </a:pPr>
            <a:endParaRPr lang="en-US">
              <a:solidFill>
                <a:schemeClr val="tx2"/>
              </a:solidFill>
              <a:latin typeface="Arial" panose="020B0604020202020204" pitchFamily="34" charset="0"/>
              <a:ea typeface="+mn-ea"/>
              <a:cs typeface="Arial" panose="020B0604020202020204" pitchFamily="34" charset="0"/>
            </a:endParaRPr>
          </a:p>
        </p:txBody>
      </p:sp>
      <p:sp>
        <p:nvSpPr>
          <p:cNvPr id="115741" name="Line 29"/>
          <p:cNvSpPr>
            <a:spLocks noChangeShapeType="1"/>
          </p:cNvSpPr>
          <p:nvPr/>
        </p:nvSpPr>
        <p:spPr bwMode="auto">
          <a:xfrm>
            <a:off x="6324600" y="4343396"/>
            <a:ext cx="1143000" cy="0"/>
          </a:xfrm>
          <a:prstGeom prst="line">
            <a:avLst/>
          </a:prstGeom>
          <a:noFill/>
          <a:ln w="12700">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42" name="Line 30"/>
          <p:cNvSpPr>
            <a:spLocks noChangeShapeType="1"/>
          </p:cNvSpPr>
          <p:nvPr/>
        </p:nvSpPr>
        <p:spPr bwMode="auto">
          <a:xfrm>
            <a:off x="6324600" y="3733796"/>
            <a:ext cx="1143000" cy="0"/>
          </a:xfrm>
          <a:prstGeom prst="line">
            <a:avLst/>
          </a:prstGeom>
          <a:noFill/>
          <a:ln w="12700">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43" name="Line 31"/>
          <p:cNvSpPr>
            <a:spLocks noChangeShapeType="1"/>
          </p:cNvSpPr>
          <p:nvPr/>
        </p:nvSpPr>
        <p:spPr bwMode="auto">
          <a:xfrm>
            <a:off x="6324600" y="3047996"/>
            <a:ext cx="1143000" cy="0"/>
          </a:xfrm>
          <a:prstGeom prst="line">
            <a:avLst/>
          </a:prstGeom>
          <a:noFill/>
          <a:ln w="12700">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44" name="Line 32"/>
          <p:cNvSpPr>
            <a:spLocks noChangeShapeType="1"/>
          </p:cNvSpPr>
          <p:nvPr/>
        </p:nvSpPr>
        <p:spPr bwMode="auto">
          <a:xfrm>
            <a:off x="6324600" y="2438396"/>
            <a:ext cx="1143000" cy="0"/>
          </a:xfrm>
          <a:prstGeom prst="line">
            <a:avLst/>
          </a:prstGeom>
          <a:noFill/>
          <a:ln w="12700">
            <a:solidFill>
              <a:schemeClr val="bg1">
                <a:lumMod val="95000"/>
              </a:schemeClr>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solidFill>
                <a:schemeClr val="tx2"/>
              </a:solidFill>
              <a:latin typeface="Arial" panose="020B0604020202020204" pitchFamily="34" charset="0"/>
              <a:cs typeface="Arial" panose="020B0604020202020204" pitchFamily="34" charset="0"/>
            </a:endParaRPr>
          </a:p>
        </p:txBody>
      </p:sp>
      <p:sp>
        <p:nvSpPr>
          <p:cNvPr id="115745" name="Text Box 33"/>
          <p:cNvSpPr txBox="1">
            <a:spLocks noChangeArrowheads="1"/>
          </p:cNvSpPr>
          <p:nvPr/>
        </p:nvSpPr>
        <p:spPr bwMode="auto">
          <a:xfrm>
            <a:off x="6781800" y="4419596"/>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a:solidFill>
                  <a:schemeClr val="tx2"/>
                </a:solidFill>
                <a:latin typeface="Arial" panose="020B0604020202020204" pitchFamily="34" charset="0"/>
                <a:cs typeface="Arial" panose="020B0604020202020204" pitchFamily="34" charset="0"/>
              </a:rPr>
              <a:t>I</a:t>
            </a:r>
          </a:p>
        </p:txBody>
      </p:sp>
      <p:sp>
        <p:nvSpPr>
          <p:cNvPr id="115746" name="Text Box 34"/>
          <p:cNvSpPr txBox="1">
            <a:spLocks noChangeArrowheads="1"/>
          </p:cNvSpPr>
          <p:nvPr/>
        </p:nvSpPr>
        <p:spPr bwMode="auto">
          <a:xfrm>
            <a:off x="6705600" y="3809996"/>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a:solidFill>
                  <a:schemeClr val="tx2"/>
                </a:solidFill>
                <a:latin typeface="Arial" panose="020B0604020202020204" pitchFamily="34" charset="0"/>
                <a:cs typeface="Arial" panose="020B0604020202020204" pitchFamily="34" charset="0"/>
              </a:rPr>
              <a:t>II</a:t>
            </a:r>
          </a:p>
        </p:txBody>
      </p:sp>
      <p:sp>
        <p:nvSpPr>
          <p:cNvPr id="115747" name="Text Box 35"/>
          <p:cNvSpPr txBox="1">
            <a:spLocks noChangeArrowheads="1"/>
          </p:cNvSpPr>
          <p:nvPr/>
        </p:nvSpPr>
        <p:spPr bwMode="auto">
          <a:xfrm>
            <a:off x="6629400" y="3124196"/>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a:solidFill>
                  <a:schemeClr val="tx2"/>
                </a:solidFill>
                <a:latin typeface="Arial" panose="020B0604020202020204" pitchFamily="34" charset="0"/>
                <a:cs typeface="Arial" panose="020B0604020202020204" pitchFamily="34" charset="0"/>
              </a:rPr>
              <a:t>III</a:t>
            </a:r>
          </a:p>
        </p:txBody>
      </p:sp>
      <p:sp>
        <p:nvSpPr>
          <p:cNvPr id="115748" name="Text Box 36"/>
          <p:cNvSpPr txBox="1">
            <a:spLocks noChangeArrowheads="1"/>
          </p:cNvSpPr>
          <p:nvPr/>
        </p:nvSpPr>
        <p:spPr bwMode="auto">
          <a:xfrm>
            <a:off x="6629400" y="2514596"/>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a:solidFill>
                  <a:schemeClr val="tx2"/>
                </a:solidFill>
                <a:latin typeface="Arial" panose="020B0604020202020204" pitchFamily="34" charset="0"/>
                <a:cs typeface="Arial" panose="020B0604020202020204" pitchFamily="34" charset="0"/>
              </a:rPr>
              <a:t>IV</a:t>
            </a:r>
          </a:p>
        </p:txBody>
      </p:sp>
      <p:sp>
        <p:nvSpPr>
          <p:cNvPr id="115749" name="Text Box 37"/>
          <p:cNvSpPr txBox="1">
            <a:spLocks noChangeArrowheads="1"/>
          </p:cNvSpPr>
          <p:nvPr/>
        </p:nvSpPr>
        <p:spPr bwMode="auto">
          <a:xfrm>
            <a:off x="6629400" y="1904996"/>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dirty="0">
                <a:solidFill>
                  <a:schemeClr val="tx2"/>
                </a:solidFill>
                <a:latin typeface="Arial" panose="020B0604020202020204" pitchFamily="34" charset="0"/>
                <a:cs typeface="Arial" panose="020B0604020202020204" pitchFamily="34" charset="0"/>
              </a:rPr>
              <a:t> V</a:t>
            </a:r>
          </a:p>
        </p:txBody>
      </p:sp>
      <p:sp>
        <p:nvSpPr>
          <p:cNvPr id="115750" name="Text Box 38"/>
          <p:cNvSpPr txBox="1">
            <a:spLocks noChangeArrowheads="1"/>
          </p:cNvSpPr>
          <p:nvPr/>
        </p:nvSpPr>
        <p:spPr bwMode="auto">
          <a:xfrm>
            <a:off x="5638800" y="4495796"/>
            <a:ext cx="533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600">
                <a:solidFill>
                  <a:schemeClr val="tx2"/>
                </a:solidFill>
                <a:latin typeface="Arial" panose="020B0604020202020204" pitchFamily="34" charset="0"/>
                <a:cs typeface="Arial" panose="020B0604020202020204" pitchFamily="34" charset="0"/>
              </a:rPr>
              <a:t>0-2</a:t>
            </a:r>
          </a:p>
        </p:txBody>
      </p:sp>
      <p:sp>
        <p:nvSpPr>
          <p:cNvPr id="115751" name="Text Box 39"/>
          <p:cNvSpPr txBox="1">
            <a:spLocks noChangeArrowheads="1"/>
          </p:cNvSpPr>
          <p:nvPr/>
        </p:nvSpPr>
        <p:spPr bwMode="auto">
          <a:xfrm>
            <a:off x="5638800" y="3886196"/>
            <a:ext cx="533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600">
                <a:solidFill>
                  <a:schemeClr val="tx2"/>
                </a:solidFill>
                <a:latin typeface="Arial" panose="020B0604020202020204" pitchFamily="34" charset="0"/>
                <a:cs typeface="Arial" panose="020B0604020202020204" pitchFamily="34" charset="0"/>
              </a:rPr>
              <a:t>2-4</a:t>
            </a:r>
          </a:p>
        </p:txBody>
      </p:sp>
      <p:sp>
        <p:nvSpPr>
          <p:cNvPr id="115752" name="Text Box 40"/>
          <p:cNvSpPr txBox="1">
            <a:spLocks noChangeArrowheads="1"/>
          </p:cNvSpPr>
          <p:nvPr/>
        </p:nvSpPr>
        <p:spPr bwMode="auto">
          <a:xfrm>
            <a:off x="5638800" y="3200396"/>
            <a:ext cx="533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600">
                <a:solidFill>
                  <a:schemeClr val="tx2"/>
                </a:solidFill>
                <a:latin typeface="Arial" panose="020B0604020202020204" pitchFamily="34" charset="0"/>
                <a:cs typeface="Arial" panose="020B0604020202020204" pitchFamily="34" charset="0"/>
              </a:rPr>
              <a:t>4-6</a:t>
            </a:r>
          </a:p>
        </p:txBody>
      </p:sp>
      <p:sp>
        <p:nvSpPr>
          <p:cNvPr id="115753" name="Text Box 41"/>
          <p:cNvSpPr txBox="1">
            <a:spLocks noChangeArrowheads="1"/>
          </p:cNvSpPr>
          <p:nvPr/>
        </p:nvSpPr>
        <p:spPr bwMode="auto">
          <a:xfrm>
            <a:off x="5638800" y="2514596"/>
            <a:ext cx="533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600">
                <a:solidFill>
                  <a:schemeClr val="tx2"/>
                </a:solidFill>
                <a:latin typeface="Arial" panose="020B0604020202020204" pitchFamily="34" charset="0"/>
                <a:cs typeface="Arial" panose="020B0604020202020204" pitchFamily="34" charset="0"/>
              </a:rPr>
              <a:t>6-8</a:t>
            </a:r>
          </a:p>
        </p:txBody>
      </p:sp>
      <p:sp>
        <p:nvSpPr>
          <p:cNvPr id="115754" name="Text Box 42"/>
          <p:cNvSpPr txBox="1">
            <a:spLocks noChangeArrowheads="1"/>
          </p:cNvSpPr>
          <p:nvPr/>
        </p:nvSpPr>
        <p:spPr bwMode="auto">
          <a:xfrm>
            <a:off x="5562600" y="1981196"/>
            <a:ext cx="685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1600">
                <a:solidFill>
                  <a:schemeClr val="tx2"/>
                </a:solidFill>
                <a:latin typeface="Arial" panose="020B0604020202020204" pitchFamily="34" charset="0"/>
                <a:cs typeface="Arial" panose="020B0604020202020204" pitchFamily="34" charset="0"/>
              </a:rPr>
              <a:t>8-10</a:t>
            </a:r>
          </a:p>
        </p:txBody>
      </p:sp>
      <p:sp>
        <p:nvSpPr>
          <p:cNvPr id="115755" name="Text Box 43"/>
          <p:cNvSpPr txBox="1">
            <a:spLocks noChangeArrowheads="1"/>
          </p:cNvSpPr>
          <p:nvPr/>
        </p:nvSpPr>
        <p:spPr bwMode="auto">
          <a:xfrm>
            <a:off x="6477000" y="1295396"/>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a:solidFill>
                  <a:schemeClr val="tx2"/>
                </a:solidFill>
                <a:latin typeface="Arial" panose="020B0604020202020204" pitchFamily="34" charset="0"/>
                <a:cs typeface="Arial" panose="020B0604020202020204" pitchFamily="34" charset="0"/>
              </a:rPr>
              <a:t>ROI</a:t>
            </a:r>
          </a:p>
        </p:txBody>
      </p:sp>
      <p:pic>
        <p:nvPicPr>
          <p:cNvPr id="115756" name="Picture 10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2620" y="60321"/>
            <a:ext cx="236220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2294060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9" name="Rectangle 7"/>
          <p:cNvSpPr>
            <a:spLocks noGrp="1" noChangeArrowheads="1"/>
          </p:cNvSpPr>
          <p:nvPr>
            <p:ph type="title"/>
          </p:nvPr>
        </p:nvSpPr>
        <p:spPr/>
        <p:txBody>
          <a:bodyPr/>
          <a:lstStyle/>
          <a:p>
            <a:pPr algn="ctr" eaLnBrk="1" hangingPunct="1">
              <a:defRPr/>
            </a:pPr>
            <a:r>
              <a:rPr lang="en-US" sz="3200" dirty="0">
                <a:solidFill>
                  <a:srgbClr val="FF0000"/>
                </a:solidFill>
                <a:effectLst/>
                <a:ea typeface="+mj-ea"/>
                <a:cs typeface="+mj-cs"/>
              </a:rPr>
              <a:t>Risk Premium</a:t>
            </a:r>
            <a:br>
              <a:rPr lang="en-US" sz="3200" b="0" dirty="0">
                <a:solidFill>
                  <a:srgbClr val="FF0000"/>
                </a:solidFill>
                <a:effectLst/>
                <a:ea typeface="+mj-ea"/>
                <a:cs typeface="+mj-cs"/>
              </a:rPr>
            </a:br>
            <a:r>
              <a:rPr lang="en-US" b="0" dirty="0">
                <a:solidFill>
                  <a:srgbClr val="FF0000"/>
                </a:solidFill>
                <a:effectLst/>
                <a:ea typeface="+mj-ea"/>
                <a:cs typeface="+mj-cs"/>
              </a:rPr>
              <a:t>Methods of Estimation</a:t>
            </a:r>
          </a:p>
        </p:txBody>
      </p:sp>
      <p:sp>
        <p:nvSpPr>
          <p:cNvPr id="346120" name="Rectangle 8"/>
          <p:cNvSpPr>
            <a:spLocks noGrp="1" noChangeArrowheads="1"/>
          </p:cNvSpPr>
          <p:nvPr>
            <p:ph idx="4294967295"/>
          </p:nvPr>
        </p:nvSpPr>
        <p:spPr>
          <a:xfrm>
            <a:off x="909420" y="1573306"/>
            <a:ext cx="8458200" cy="4114800"/>
          </a:xfrm>
          <a:prstGeom prst="rect">
            <a:avLst/>
          </a:prstGeom>
        </p:spPr>
        <p:txBody>
          <a:bodyPr/>
          <a:lstStyle/>
          <a:p>
            <a:pPr marL="342900" indent="-342900" eaLnBrk="1" hangingPunct="1">
              <a:buFont typeface="Arial" panose="020B0604020202020204" pitchFamily="34" charset="0"/>
              <a:buChar char="•"/>
              <a:defRPr/>
            </a:pPr>
            <a:r>
              <a:rPr lang="en-US" sz="2400" b="0" dirty="0">
                <a:ea typeface="+mn-ea"/>
                <a:cs typeface="+mn-cs"/>
              </a:rPr>
              <a:t>Historical returns</a:t>
            </a:r>
          </a:p>
          <a:p>
            <a:pPr marL="0" lvl="1" indent="0" eaLnBrk="1" hangingPunct="1">
              <a:buNone/>
              <a:defRPr/>
            </a:pPr>
            <a:r>
              <a:rPr lang="en-US" sz="2400" b="0" dirty="0"/>
              <a:t>	- Example: Duff &amp; Phelps Historical Returns</a:t>
            </a:r>
          </a:p>
          <a:p>
            <a:pPr marL="0" lvl="1" indent="0" eaLnBrk="1" hangingPunct="1">
              <a:buNone/>
              <a:defRPr/>
            </a:pPr>
            <a:r>
              <a:rPr lang="en-US" sz="2400" b="0" dirty="0"/>
              <a:t>	- Issues: choice of period, expectations vs realizations</a:t>
            </a:r>
          </a:p>
          <a:p>
            <a:pPr marL="342900" indent="-342900" eaLnBrk="1" hangingPunct="1">
              <a:buFont typeface="Arial" panose="020B0604020202020204" pitchFamily="34" charset="0"/>
              <a:buChar char="•"/>
              <a:defRPr/>
            </a:pPr>
            <a:r>
              <a:rPr lang="en-US" sz="2400" b="0" dirty="0">
                <a:ea typeface="+mn-ea"/>
                <a:cs typeface="+mn-cs"/>
              </a:rPr>
              <a:t>Prospective returns</a:t>
            </a:r>
          </a:p>
          <a:p>
            <a:pPr marL="0" lvl="1" indent="0" eaLnBrk="1" hangingPunct="1">
              <a:buNone/>
              <a:defRPr/>
            </a:pPr>
            <a:r>
              <a:rPr lang="en-US" sz="2400" b="0" dirty="0"/>
              <a:t>	- DCF-based risk premiums</a:t>
            </a:r>
          </a:p>
          <a:p>
            <a:pPr marL="342900" indent="-342900" eaLnBrk="1" hangingPunct="1">
              <a:buFont typeface="Arial" panose="020B0604020202020204" pitchFamily="34" charset="0"/>
              <a:buChar char="•"/>
              <a:defRPr/>
            </a:pPr>
            <a:r>
              <a:rPr lang="en-US" sz="2400" b="0" dirty="0">
                <a:ea typeface="+mn-ea"/>
                <a:cs typeface="+mn-cs"/>
              </a:rPr>
              <a:t>Allowed risk premiums</a:t>
            </a:r>
          </a:p>
        </p:txBody>
      </p:sp>
    </p:spTree>
    <p:extLst>
      <p:ext uri="{BB962C8B-B14F-4D97-AF65-F5344CB8AC3E}">
        <p14:creationId xmlns:p14="http://schemas.microsoft.com/office/powerpoint/2010/main" val="32365754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Grp="1" noChangeArrowheads="1"/>
          </p:cNvSpPr>
          <p:nvPr>
            <p:ph idx="13"/>
          </p:nvPr>
        </p:nvSpPr>
        <p:spPr>
          <a:xfrm>
            <a:off x="356765" y="1343845"/>
            <a:ext cx="8688387" cy="4686301"/>
          </a:xfrm>
        </p:spPr>
        <p:txBody>
          <a:bodyPr/>
          <a:lstStyle/>
          <a:p>
            <a:pPr marL="342900" indent="-342900">
              <a:buFont typeface="Arial" panose="020B0604020202020204" pitchFamily="34" charset="0"/>
              <a:buChar char="•"/>
            </a:pPr>
            <a:r>
              <a:rPr lang="en-US" altLang="en-US" sz="2400" b="0" dirty="0"/>
              <a:t>Performance-adjusted ROE equals Benchmark ROE plus 10% of performance score</a:t>
            </a:r>
          </a:p>
          <a:p>
            <a:endParaRPr lang="en-US" altLang="en-US" sz="2400" b="0" dirty="0"/>
          </a:p>
          <a:p>
            <a:pPr marL="342900" indent="-342900">
              <a:buFont typeface="Arial" panose="020B0604020202020204" pitchFamily="34" charset="0"/>
              <a:buChar char="•"/>
            </a:pPr>
            <a:r>
              <a:rPr lang="en-US" altLang="en-US" sz="2400" b="0" dirty="0"/>
              <a:t>Example:</a:t>
            </a:r>
          </a:p>
          <a:p>
            <a:pPr marL="804863" lvl="2" indent="-228600"/>
            <a:r>
              <a:rPr lang="en-US" altLang="en-US" sz="1600" b="0" dirty="0"/>
              <a:t>Benchmark ROE = 9.50%</a:t>
            </a:r>
          </a:p>
          <a:p>
            <a:pPr marL="804863" lvl="2" indent="-228600"/>
            <a:r>
              <a:rPr lang="en-US" altLang="en-US" sz="1600" b="0" dirty="0"/>
              <a:t>Performance score = 8.5 (out of possible 10)</a:t>
            </a:r>
          </a:p>
          <a:p>
            <a:pPr marL="804863" lvl="2" indent="-228600"/>
            <a:r>
              <a:rPr lang="en-US" altLang="en-US" sz="1600" b="0" dirty="0"/>
              <a:t>Performance-adjusted ROE = 9.50% + 0.85 =10.35%</a:t>
            </a:r>
          </a:p>
        </p:txBody>
      </p:sp>
      <p:sp>
        <p:nvSpPr>
          <p:cNvPr id="114689" name="Rectangle 2"/>
          <p:cNvSpPr>
            <a:spLocks noGrp="1" noChangeArrowheads="1"/>
          </p:cNvSpPr>
          <p:nvPr>
            <p:ph type="title"/>
          </p:nvPr>
        </p:nvSpPr>
        <p:spPr>
          <a:xfrm>
            <a:off x="356765" y="440912"/>
            <a:ext cx="8119382" cy="792575"/>
          </a:xfrm>
        </p:spPr>
        <p:txBody>
          <a:bodyPr/>
          <a:lstStyle/>
          <a:p>
            <a:pPr algn="ctr"/>
            <a:r>
              <a:rPr lang="en-US" altLang="en-US" sz="3200" dirty="0"/>
              <a:t>PEP Scoring</a:t>
            </a:r>
          </a:p>
        </p:txBody>
      </p:sp>
    </p:spTree>
    <p:extLst>
      <p:ext uri="{BB962C8B-B14F-4D97-AF65-F5344CB8AC3E}">
        <p14:creationId xmlns:p14="http://schemas.microsoft.com/office/powerpoint/2010/main" val="23214663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p:cNvSpPr>
            <a:spLocks noGrp="1" noChangeArrowheads="1"/>
          </p:cNvSpPr>
          <p:nvPr>
            <p:ph idx="13"/>
          </p:nvPr>
        </p:nvSpPr>
        <p:spPr>
          <a:xfrm>
            <a:off x="317352" y="1102858"/>
            <a:ext cx="8688387" cy="4686301"/>
          </a:xfrm>
          <a:ln>
            <a:solidFill>
              <a:schemeClr val="bg1"/>
            </a:solidFill>
          </a:ln>
        </p:spPr>
        <p:txBody>
          <a:bodyPr/>
          <a:lstStyle/>
          <a:p>
            <a:endParaRPr lang="en-US" altLang="en-US" b="0" dirty="0">
              <a:solidFill>
                <a:schemeClr val="tx2"/>
              </a:solidFill>
            </a:endParaRPr>
          </a:p>
          <a:p>
            <a:r>
              <a:rPr lang="en-US" altLang="en-US" b="0" dirty="0">
                <a:solidFill>
                  <a:schemeClr val="tx2"/>
                </a:solidFill>
              </a:rPr>
              <a:t>       Accomplishments since inauguration:</a:t>
            </a:r>
          </a:p>
          <a:p>
            <a:pPr marL="457200" lvl="1" indent="-228600"/>
            <a:r>
              <a:rPr lang="en-US" altLang="en-US" b="0" dirty="0"/>
              <a:t>Limited scope and frequency of rate cases</a:t>
            </a:r>
          </a:p>
          <a:p>
            <a:pPr marL="457200" lvl="1" indent="-228600"/>
            <a:r>
              <a:rPr lang="en-US" altLang="en-US" b="0" dirty="0"/>
              <a:t>Provided incentives considerably higher than orthodox RORR for cost minimization and innovation</a:t>
            </a:r>
          </a:p>
          <a:p>
            <a:pPr marL="457200" lvl="1" indent="-228600"/>
            <a:r>
              <a:rPr lang="en-US" altLang="en-US" b="0" dirty="0"/>
              <a:t>Improved administrative efficiency through simplicity, predictability and flexibility</a:t>
            </a:r>
          </a:p>
          <a:p>
            <a:pPr marL="457200" lvl="1" indent="-228600"/>
            <a:r>
              <a:rPr lang="en-US" altLang="en-US" b="0" dirty="0"/>
              <a:t>Equitable to all parties</a:t>
            </a:r>
          </a:p>
          <a:p>
            <a:pPr marL="457200" lvl="1" indent="-228600"/>
            <a:r>
              <a:rPr lang="en-US" altLang="en-US" b="0" dirty="0"/>
              <a:t>Reduced investor risk perceptions</a:t>
            </a:r>
          </a:p>
          <a:p>
            <a:pPr marL="457200" lvl="1" indent="-228600"/>
            <a:r>
              <a:rPr lang="en-US" altLang="en-US" b="0" dirty="0"/>
              <a:t>Reduced regulatory lag by incorporation of future test year</a:t>
            </a:r>
          </a:p>
        </p:txBody>
      </p:sp>
      <p:sp>
        <p:nvSpPr>
          <p:cNvPr id="118785" name="Rectangle 2"/>
          <p:cNvSpPr>
            <a:spLocks noGrp="1" noChangeArrowheads="1"/>
          </p:cNvSpPr>
          <p:nvPr>
            <p:ph type="title"/>
          </p:nvPr>
        </p:nvSpPr>
        <p:spPr/>
        <p:txBody>
          <a:bodyPr/>
          <a:lstStyle/>
          <a:p>
            <a:r>
              <a:rPr lang="en-US" altLang="en-US" sz="3200" dirty="0"/>
              <a:t>Mississippi Power Company</a:t>
            </a:r>
            <a:br>
              <a:rPr lang="en-US" altLang="en-US" b="0" dirty="0"/>
            </a:br>
            <a:r>
              <a:rPr lang="en-US" altLang="en-US" b="0" dirty="0"/>
              <a:t>Performance Evaluation Plan (</a:t>
            </a:r>
            <a:r>
              <a:rPr lang="ja-JP" altLang="en-US" b="0" dirty="0"/>
              <a:t>“</a:t>
            </a:r>
            <a:r>
              <a:rPr lang="en-US" altLang="ja-JP" b="0" dirty="0"/>
              <a:t>PEP</a:t>
            </a:r>
            <a:r>
              <a:rPr lang="ja-JP" altLang="en-US" b="0" dirty="0"/>
              <a:t>”</a:t>
            </a:r>
            <a:r>
              <a:rPr lang="en-US" altLang="ja-JP" b="0" dirty="0"/>
              <a:t>)</a:t>
            </a:r>
            <a:endParaRPr lang="en-US" altLang="en-US" b="0" dirty="0"/>
          </a:p>
        </p:txBody>
      </p:sp>
    </p:spTree>
    <p:extLst>
      <p:ext uri="{BB962C8B-B14F-4D97-AF65-F5344CB8AC3E}">
        <p14:creationId xmlns:p14="http://schemas.microsoft.com/office/powerpoint/2010/main" val="596892296"/>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3"/>
          <p:cNvSpPr>
            <a:spLocks noGrp="1" noChangeArrowheads="1"/>
          </p:cNvSpPr>
          <p:nvPr>
            <p:ph idx="13"/>
          </p:nvPr>
        </p:nvSpPr>
        <p:spPr>
          <a:xfrm>
            <a:off x="317352" y="1045776"/>
            <a:ext cx="8688387" cy="4686301"/>
          </a:xfrm>
        </p:spPr>
        <p:txBody>
          <a:bodyPr/>
          <a:lstStyle/>
          <a:p>
            <a:r>
              <a:rPr lang="en-US" altLang="en-US" b="0" dirty="0">
                <a:solidFill>
                  <a:schemeClr val="tx2"/>
                </a:solidFill>
              </a:rPr>
              <a:t> </a:t>
            </a:r>
          </a:p>
          <a:p>
            <a:r>
              <a:rPr lang="en-US" altLang="en-US" b="0" dirty="0">
                <a:solidFill>
                  <a:schemeClr val="tx2"/>
                </a:solidFill>
              </a:rPr>
              <a:t>       </a:t>
            </a:r>
            <a:r>
              <a:rPr lang="en-US" altLang="en-US" sz="2800" b="0" dirty="0">
                <a:solidFill>
                  <a:schemeClr val="tx2"/>
                </a:solidFill>
              </a:rPr>
              <a:t>Drawbacks</a:t>
            </a:r>
          </a:p>
          <a:p>
            <a:endParaRPr lang="en-US" altLang="en-US" b="0" dirty="0">
              <a:solidFill>
                <a:schemeClr val="tx2"/>
              </a:solidFill>
            </a:endParaRPr>
          </a:p>
          <a:p>
            <a:pPr marL="457200" lvl="1" indent="-228600"/>
            <a:r>
              <a:rPr lang="en-US" altLang="en-US" b="0" dirty="0"/>
              <a:t>Performance standards, weights somewhat arbitrary </a:t>
            </a:r>
          </a:p>
          <a:p>
            <a:pPr marL="457200" lvl="1" indent="-228600"/>
            <a:r>
              <a:rPr lang="en-US" altLang="en-US" b="0" dirty="0"/>
              <a:t>Measurement difficult </a:t>
            </a:r>
            <a:r>
              <a:rPr lang="en-US" altLang="en-US" b="0" dirty="0">
                <a:solidFill>
                  <a:schemeClr val="tx2"/>
                </a:solidFill>
              </a:rPr>
              <a:t>(agreeing on what to measure is the most difficult; the actual measurement mechanisms have been institutionalized)</a:t>
            </a:r>
          </a:p>
          <a:p>
            <a:pPr marL="457200" lvl="1" indent="-228600"/>
            <a:r>
              <a:rPr lang="en-US" altLang="en-US" b="0" dirty="0"/>
              <a:t>Scarcity of benchmarks</a:t>
            </a:r>
          </a:p>
          <a:p>
            <a:pPr marL="457200" lvl="1" indent="-228600"/>
            <a:r>
              <a:rPr lang="en-US" altLang="en-US" b="0" dirty="0"/>
              <a:t>Scarcity of comparable companies</a:t>
            </a:r>
            <a:endParaRPr lang="en-US" altLang="en-US" b="0" dirty="0">
              <a:solidFill>
                <a:schemeClr val="tx2"/>
              </a:solidFill>
            </a:endParaRPr>
          </a:p>
          <a:p>
            <a:pPr marL="457200" lvl="1" indent="-228600"/>
            <a:r>
              <a:rPr lang="en-US" altLang="en-US" b="0" dirty="0"/>
              <a:t>No additional flexibility to adjust prices in response to competitive forces </a:t>
            </a:r>
            <a:r>
              <a:rPr lang="en-US" altLang="en-US" b="0" dirty="0">
                <a:solidFill>
                  <a:schemeClr val="tx2"/>
                </a:solidFill>
              </a:rPr>
              <a:t>(this flexibility can be provided through other legislation, not through PEP)</a:t>
            </a:r>
          </a:p>
        </p:txBody>
      </p:sp>
      <p:sp>
        <p:nvSpPr>
          <p:cNvPr id="120833" name="Rectangle 2"/>
          <p:cNvSpPr>
            <a:spLocks noGrp="1" noChangeArrowheads="1"/>
          </p:cNvSpPr>
          <p:nvPr>
            <p:ph type="title"/>
          </p:nvPr>
        </p:nvSpPr>
        <p:spPr/>
        <p:txBody>
          <a:bodyPr/>
          <a:lstStyle/>
          <a:p>
            <a:r>
              <a:rPr lang="en-US" altLang="en-US" sz="3200" dirty="0"/>
              <a:t>Mississippi Power Company</a:t>
            </a:r>
            <a:br>
              <a:rPr lang="en-US" altLang="en-US" b="0" dirty="0"/>
            </a:br>
            <a:r>
              <a:rPr lang="en-US" altLang="en-US" b="0" dirty="0"/>
              <a:t>Performance Evaluation Plan (</a:t>
            </a:r>
            <a:r>
              <a:rPr lang="ja-JP" altLang="en-US" b="0" dirty="0"/>
              <a:t>“</a:t>
            </a:r>
            <a:r>
              <a:rPr lang="en-US" altLang="ja-JP" b="0" dirty="0"/>
              <a:t>PEP</a:t>
            </a:r>
            <a:r>
              <a:rPr lang="ja-JP" altLang="en-US" b="0" dirty="0"/>
              <a:t>”</a:t>
            </a:r>
            <a:r>
              <a:rPr lang="en-US" altLang="ja-JP" b="0" dirty="0"/>
              <a:t>)</a:t>
            </a:r>
            <a:endParaRPr lang="en-US" altLang="en-US" b="0" dirty="0"/>
          </a:p>
        </p:txBody>
      </p:sp>
    </p:spTree>
    <p:extLst>
      <p:ext uri="{BB962C8B-B14F-4D97-AF65-F5344CB8AC3E}">
        <p14:creationId xmlns:p14="http://schemas.microsoft.com/office/powerpoint/2010/main" val="1167956622"/>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3"/>
          <p:cNvSpPr>
            <a:spLocks noGrp="1" noChangeArrowheads="1"/>
          </p:cNvSpPr>
          <p:nvPr>
            <p:ph type="title"/>
          </p:nvPr>
        </p:nvSpPr>
        <p:spPr>
          <a:xfrm>
            <a:off x="1143000" y="533400"/>
            <a:ext cx="7772400" cy="1143000"/>
          </a:xfrm>
        </p:spPr>
        <p:txBody>
          <a:bodyPr lIns="90488" tIns="44450" rIns="90488" bIns="44450">
            <a:normAutofit fontScale="90000"/>
          </a:bodyPr>
          <a:lstStyle/>
          <a:p>
            <a:pPr eaLnBrk="1" fontAlgn="auto" hangingPunct="1">
              <a:spcAft>
                <a:spcPts val="0"/>
              </a:spcAft>
              <a:defRPr/>
            </a:pPr>
            <a:r>
              <a:rPr lang="en-US" sz="4000" dirty="0">
                <a:ea typeface="+mj-ea"/>
              </a:rPr>
              <a:t>        </a:t>
            </a:r>
            <a:r>
              <a:rPr lang="en-US" sz="4889" b="0" dirty="0">
                <a:ea typeface="+mj-ea"/>
              </a:rPr>
              <a:t>FPSC Leverage Formula</a:t>
            </a:r>
          </a:p>
        </p:txBody>
      </p:sp>
      <p:sp>
        <p:nvSpPr>
          <p:cNvPr id="352258" name="Rectangle 2"/>
          <p:cNvSpPr>
            <a:spLocks noChangeArrowheads="1"/>
          </p:cNvSpPr>
          <p:nvPr/>
        </p:nvSpPr>
        <p:spPr bwMode="auto">
          <a:xfrm>
            <a:off x="1600200" y="2667000"/>
            <a:ext cx="6172200" cy="2044700"/>
          </a:xfrm>
          <a:prstGeom prst="rect">
            <a:avLst/>
          </a:prstGeom>
          <a:solidFill>
            <a:schemeClr val="tx1">
              <a:lumMod val="75000"/>
              <a:lumOff val="25000"/>
            </a:schemeClr>
          </a:solidFill>
          <a:ln w="12700">
            <a:solidFill>
              <a:schemeClr val="tx1"/>
            </a:solidFill>
            <a:miter lim="800000"/>
            <a:headEnd/>
            <a:tailEnd/>
          </a:ln>
          <a:effectLst>
            <a:outerShdw blurRad="63500" dist="143684" dir="2700000" algn="ctr" rotWithShape="0">
              <a:srgbClr val="000000">
                <a:alpha val="50000"/>
              </a:srgbClr>
            </a:outerShdw>
          </a:effectLst>
        </p:spPr>
        <p:txBody>
          <a:bodyPr wrap="none" anchor="ctr"/>
          <a:lstStyle/>
          <a:p>
            <a:pPr>
              <a:defRPr/>
            </a:pPr>
            <a:endParaRPr lang="en-US">
              <a:ea typeface="ＭＳ Ｐゴシック" charset="0"/>
              <a:cs typeface="ＭＳ Ｐゴシック" charset="0"/>
            </a:endParaRPr>
          </a:p>
        </p:txBody>
      </p:sp>
      <p:sp>
        <p:nvSpPr>
          <p:cNvPr id="37892" name="Rectangle 4"/>
          <p:cNvSpPr>
            <a:spLocks noChangeArrowheads="1"/>
          </p:cNvSpPr>
          <p:nvPr/>
        </p:nvSpPr>
        <p:spPr bwMode="auto">
          <a:xfrm>
            <a:off x="1752600" y="2819400"/>
            <a:ext cx="62484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Bef>
                <a:spcPct val="20000"/>
              </a:spcBef>
            </a:pPr>
            <a:r>
              <a:rPr lang="en-US" altLang="en-US" sz="3200" b="1" dirty="0">
                <a:solidFill>
                  <a:srgbClr val="FFFF00"/>
                </a:solidFill>
              </a:rPr>
              <a:t>     ROE = 7.13 + 1.610 / ER</a:t>
            </a:r>
          </a:p>
          <a:p>
            <a:pPr>
              <a:spcBef>
                <a:spcPct val="20000"/>
              </a:spcBef>
            </a:pPr>
            <a:r>
              <a:rPr lang="en-US" altLang="en-US" sz="2800" dirty="0">
                <a:solidFill>
                  <a:srgbClr val="000000"/>
                </a:solidFill>
              </a:rPr>
              <a:t>      </a:t>
            </a:r>
            <a:r>
              <a:rPr lang="en-US" altLang="en-US" sz="2800" dirty="0">
                <a:solidFill>
                  <a:srgbClr val="FFFF00"/>
                </a:solidFill>
              </a:rPr>
              <a:t>Range:	    8.74% - 11.16%</a:t>
            </a:r>
          </a:p>
        </p:txBody>
      </p:sp>
      <p:sp>
        <p:nvSpPr>
          <p:cNvPr id="37893" name="TextBox 5"/>
          <p:cNvSpPr txBox="1">
            <a:spLocks noChangeArrowheads="1"/>
          </p:cNvSpPr>
          <p:nvPr/>
        </p:nvSpPr>
        <p:spPr bwMode="auto">
          <a:xfrm>
            <a:off x="1447800" y="5029200"/>
            <a:ext cx="64008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en-US" sz="1400" dirty="0"/>
              <a:t>Docket No. 110006-WS – Water and wastewater industry annual reestablishment of authorized range of return on common equity for water and wastewater utilities pursuant to Section 367.081(4)(f), F.S.</a:t>
            </a:r>
          </a:p>
        </p:txBody>
      </p:sp>
      <p:pic>
        <p:nvPicPr>
          <p:cNvPr id="3789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81000"/>
            <a:ext cx="1581150"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6870180"/>
      </p:ext>
    </p:extLst>
  </p:cSld>
  <p:clrMapOvr>
    <a:masterClrMapping/>
  </p:clrMapOvr>
  <p:transition spd="med">
    <p:rand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3"/>
          <p:cNvSpPr>
            <a:spLocks noGrp="1" noChangeArrowheads="1"/>
          </p:cNvSpPr>
          <p:nvPr>
            <p:ph type="title"/>
          </p:nvPr>
        </p:nvSpPr>
        <p:spPr/>
        <p:txBody>
          <a:bodyPr/>
          <a:lstStyle/>
          <a:p>
            <a:r>
              <a:rPr lang="en-US" sz="3200" dirty="0"/>
              <a:t>Leverage ROE Formula</a:t>
            </a:r>
            <a:br>
              <a:rPr lang="en-US" sz="3200" b="0" dirty="0"/>
            </a:br>
            <a:r>
              <a:rPr lang="en-US" sz="3200" b="0" dirty="0"/>
              <a:t>Example</a:t>
            </a:r>
          </a:p>
        </p:txBody>
      </p:sp>
      <p:sp>
        <p:nvSpPr>
          <p:cNvPr id="354306" name="Rectangle 2"/>
          <p:cNvSpPr>
            <a:spLocks noChangeArrowheads="1"/>
          </p:cNvSpPr>
          <p:nvPr/>
        </p:nvSpPr>
        <p:spPr bwMode="auto">
          <a:xfrm>
            <a:off x="1752600" y="1480456"/>
            <a:ext cx="5181600" cy="1524000"/>
          </a:xfrm>
          <a:prstGeom prst="rect">
            <a:avLst/>
          </a:prstGeom>
          <a:solidFill>
            <a:schemeClr val="tx1"/>
          </a:solidFill>
          <a:ln w="12700">
            <a:solidFill>
              <a:schemeClr val="tx1"/>
            </a:solidFill>
            <a:miter lim="800000"/>
            <a:headEnd/>
            <a:tailEnd/>
          </a:ln>
          <a:effectLst>
            <a:outerShdw blurRad="63500" dist="143684" dir="2700000" algn="ctr" rotWithShape="0">
              <a:srgbClr val="000000">
                <a:alpha val="50000"/>
              </a:srgbClr>
            </a:outerShdw>
          </a:effectLst>
        </p:spPr>
        <p:txBody>
          <a:bodyPr wrap="none" anchor="ctr"/>
          <a:lstStyle/>
          <a:p>
            <a:pPr>
              <a:defRPr/>
            </a:pPr>
            <a:endParaRPr lang="en-US">
              <a:ea typeface="ＭＳ Ｐゴシック" charset="0"/>
              <a:cs typeface="ＭＳ Ｐゴシック" charset="0"/>
            </a:endParaRPr>
          </a:p>
        </p:txBody>
      </p:sp>
      <p:sp>
        <p:nvSpPr>
          <p:cNvPr id="40964" name="Rectangle 4"/>
          <p:cNvSpPr>
            <a:spLocks noChangeArrowheads="1"/>
          </p:cNvSpPr>
          <p:nvPr/>
        </p:nvSpPr>
        <p:spPr bwMode="auto">
          <a:xfrm>
            <a:off x="1752600" y="1937656"/>
            <a:ext cx="4969310" cy="582211"/>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Bef>
                <a:spcPct val="20000"/>
              </a:spcBef>
            </a:pPr>
            <a:r>
              <a:rPr lang="en-US" altLang="en-US" sz="3200" dirty="0">
                <a:solidFill>
                  <a:schemeClr val="bg1"/>
                </a:solidFill>
              </a:rPr>
              <a:t>  ROE = 7.13 + 1.610 / ER</a:t>
            </a:r>
            <a:endParaRPr lang="en-US" altLang="en-US" sz="2800" dirty="0">
              <a:solidFill>
                <a:schemeClr val="bg1"/>
              </a:solidFill>
            </a:endParaRPr>
          </a:p>
        </p:txBody>
      </p:sp>
      <p:sp>
        <p:nvSpPr>
          <p:cNvPr id="354309" name="Rectangle 5"/>
          <p:cNvSpPr>
            <a:spLocks noChangeArrowheads="1"/>
          </p:cNvSpPr>
          <p:nvPr/>
        </p:nvSpPr>
        <p:spPr bwMode="auto">
          <a:xfrm>
            <a:off x="787400" y="3480156"/>
            <a:ext cx="7772400" cy="1752600"/>
          </a:xfrm>
          <a:prstGeom prst="rect">
            <a:avLst/>
          </a:prstGeom>
          <a:solidFill>
            <a:srgbClr val="C00000"/>
          </a:solidFill>
          <a:ln w="12700">
            <a:solidFill>
              <a:schemeClr val="tx1"/>
            </a:solidFill>
            <a:miter lim="800000"/>
            <a:headEnd/>
            <a:tailEnd/>
          </a:ln>
          <a:effectLst>
            <a:outerShdw blurRad="63500" dist="143684" dir="2700000" algn="ctr" rotWithShape="0">
              <a:srgbClr val="000000">
                <a:alpha val="50000"/>
              </a:srgbClr>
            </a:outerShdw>
          </a:effectLst>
        </p:spPr>
        <p:txBody>
          <a:bodyPr wrap="none" anchor="ctr"/>
          <a:lstStyle/>
          <a:p>
            <a:pPr>
              <a:defRPr/>
            </a:pPr>
            <a:endParaRPr lang="en-US">
              <a:ea typeface="ＭＳ Ｐゴシック" charset="0"/>
              <a:cs typeface="ＭＳ Ｐゴシック" charset="0"/>
            </a:endParaRPr>
          </a:p>
        </p:txBody>
      </p:sp>
      <p:sp>
        <p:nvSpPr>
          <p:cNvPr id="40966" name="Rectangle 6"/>
          <p:cNvSpPr>
            <a:spLocks noChangeArrowheads="1"/>
          </p:cNvSpPr>
          <p:nvPr/>
        </p:nvSpPr>
        <p:spPr bwMode="auto">
          <a:xfrm>
            <a:off x="1060589" y="3769885"/>
            <a:ext cx="7022821" cy="1173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Bef>
                <a:spcPct val="20000"/>
              </a:spcBef>
            </a:pPr>
            <a:r>
              <a:rPr lang="en-US" altLang="en-US" sz="3200" dirty="0">
                <a:solidFill>
                  <a:srgbClr val="000000"/>
                </a:solidFill>
              </a:rPr>
              <a:t>             Equity Ratio = 40.00%</a:t>
            </a:r>
          </a:p>
          <a:p>
            <a:pPr>
              <a:spcBef>
                <a:spcPct val="20000"/>
              </a:spcBef>
            </a:pPr>
            <a:r>
              <a:rPr lang="en-US" altLang="en-US" sz="3200" dirty="0">
                <a:solidFill>
                  <a:srgbClr val="000000"/>
                </a:solidFill>
              </a:rPr>
              <a:t>ROE = 7.13 + 1.610 / 0.40  =  11.16%</a:t>
            </a:r>
            <a:endParaRPr lang="en-US" altLang="en-US" sz="2800" dirty="0">
              <a:solidFill>
                <a:srgbClr val="000000"/>
              </a:solidFill>
            </a:endParaRPr>
          </a:p>
        </p:txBody>
      </p:sp>
    </p:spTree>
    <p:extLst>
      <p:ext uri="{BB962C8B-B14F-4D97-AF65-F5344CB8AC3E}">
        <p14:creationId xmlns:p14="http://schemas.microsoft.com/office/powerpoint/2010/main" val="1042428721"/>
      </p:ext>
    </p:extLst>
  </p:cSld>
  <p:clrMapOvr>
    <a:masterClrMapping/>
  </p:clrMapOvr>
  <p:transition spd="med">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p:nvPr>
        </p:nvSpPr>
        <p:spPr>
          <a:xfrm>
            <a:off x="348343" y="304800"/>
            <a:ext cx="6932613" cy="1143000"/>
          </a:xfrm>
        </p:spPr>
        <p:txBody>
          <a:bodyPr lIns="90488" tIns="44450" rIns="90488" bIns="44450"/>
          <a:lstStyle/>
          <a:p>
            <a:pPr eaLnBrk="1" fontAlgn="auto" hangingPunct="1">
              <a:spcAft>
                <a:spcPts val="0"/>
              </a:spcAft>
              <a:defRPr/>
            </a:pPr>
            <a:r>
              <a:rPr lang="en-US" sz="3200" dirty="0">
                <a:ea typeface="+mj-ea"/>
              </a:rPr>
              <a:t>                    </a:t>
            </a:r>
            <a:r>
              <a:rPr lang="en-US" sz="3200" dirty="0">
                <a:solidFill>
                  <a:srgbClr val="FF0000"/>
                </a:solidFill>
                <a:ea typeface="+mj-ea"/>
              </a:rPr>
              <a:t>Formula Appraisal</a:t>
            </a:r>
          </a:p>
        </p:txBody>
      </p:sp>
      <p:sp>
        <p:nvSpPr>
          <p:cNvPr id="48132" name="Rectangle 3"/>
          <p:cNvSpPr>
            <a:spLocks noGrp="1" noChangeArrowheads="1"/>
          </p:cNvSpPr>
          <p:nvPr>
            <p:ph idx="1"/>
          </p:nvPr>
        </p:nvSpPr>
        <p:spPr>
          <a:xfrm>
            <a:off x="326571" y="1426027"/>
            <a:ext cx="8436429" cy="4525963"/>
          </a:xfrm>
        </p:spPr>
        <p:txBody>
          <a:bodyPr lIns="90488" tIns="44450" rIns="90488" bIns="44450"/>
          <a:lstStyle/>
          <a:p>
            <a:pPr marL="457200" indent="-457200" eaLnBrk="1" fontAlgn="auto" hangingPunct="1">
              <a:spcAft>
                <a:spcPts val="0"/>
              </a:spcAft>
              <a:buFont typeface="Arial" panose="020B0604020202020204" pitchFamily="34" charset="0"/>
              <a:buChar char="•"/>
              <a:defRPr/>
            </a:pPr>
            <a:r>
              <a:rPr lang="en-US" sz="2800" b="0" dirty="0">
                <a:latin typeface="Arial" panose="020B0604020202020204" pitchFamily="34" charset="0"/>
                <a:ea typeface="+mn-ea"/>
                <a:cs typeface="Arial" panose="020B0604020202020204" pitchFamily="34" charset="0"/>
              </a:rPr>
              <a:t>Relies on DCF and CAPM methodologies</a:t>
            </a:r>
          </a:p>
          <a:p>
            <a:pPr marL="457200" indent="-457200" eaLnBrk="1" fontAlgn="auto" hangingPunct="1">
              <a:spcAft>
                <a:spcPts val="0"/>
              </a:spcAft>
              <a:buFont typeface="Arial" panose="020B0604020202020204" pitchFamily="34" charset="0"/>
              <a:buChar char="•"/>
              <a:defRPr/>
            </a:pPr>
            <a:r>
              <a:rPr lang="en-US" sz="2800" b="0" dirty="0">
                <a:latin typeface="Arial" panose="020B0604020202020204" pitchFamily="34" charset="0"/>
                <a:ea typeface="+mn-ea"/>
                <a:cs typeface="Arial" panose="020B0604020202020204" pitchFamily="34" charset="0"/>
              </a:rPr>
              <a:t>Allows for differences in risk</a:t>
            </a:r>
          </a:p>
          <a:p>
            <a:pPr marL="457200" indent="-457200" eaLnBrk="1" fontAlgn="auto" hangingPunct="1">
              <a:spcAft>
                <a:spcPts val="0"/>
              </a:spcAft>
              <a:buFont typeface="Arial" panose="020B0604020202020204" pitchFamily="34" charset="0"/>
              <a:buChar char="•"/>
              <a:defRPr/>
            </a:pPr>
            <a:r>
              <a:rPr lang="en-US" sz="2800" b="0" dirty="0">
                <a:latin typeface="Arial" panose="020B0604020202020204" pitchFamily="34" charset="0"/>
                <a:ea typeface="+mn-ea"/>
                <a:cs typeface="Arial" panose="020B0604020202020204" pitchFamily="34" charset="0"/>
              </a:rPr>
              <a:t>Includes flotation cost adjustment</a:t>
            </a:r>
          </a:p>
          <a:p>
            <a:pPr marL="457200" indent="-457200" eaLnBrk="1" fontAlgn="auto" hangingPunct="1">
              <a:spcAft>
                <a:spcPts val="0"/>
              </a:spcAft>
              <a:buFont typeface="Arial" panose="020B0604020202020204" pitchFamily="34" charset="0"/>
              <a:buChar char="•"/>
              <a:defRPr/>
            </a:pPr>
            <a:r>
              <a:rPr lang="en-US" sz="2800" b="0" dirty="0">
                <a:latin typeface="Arial" panose="020B0604020202020204" pitchFamily="34" charset="0"/>
                <a:ea typeface="+mn-ea"/>
                <a:cs typeface="Arial" panose="020B0604020202020204" pitchFamily="34" charset="0"/>
              </a:rPr>
              <a:t>Small size adjustment 50 </a:t>
            </a:r>
            <a:r>
              <a:rPr lang="en-US" sz="2800" b="0" dirty="0" err="1">
                <a:latin typeface="Arial" panose="020B0604020202020204" pitchFamily="34" charset="0"/>
                <a:ea typeface="+mn-ea"/>
                <a:cs typeface="Arial" panose="020B0604020202020204" pitchFamily="34" charset="0"/>
              </a:rPr>
              <a:t>b.p</a:t>
            </a:r>
            <a:r>
              <a:rPr lang="en-US" sz="2800" b="0" dirty="0">
                <a:latin typeface="Arial" panose="020B0604020202020204" pitchFamily="34" charset="0"/>
                <a:ea typeface="+mn-ea"/>
                <a:cs typeface="Arial" panose="020B0604020202020204" pitchFamily="34" charset="0"/>
              </a:rPr>
              <a:t>.</a:t>
            </a:r>
          </a:p>
          <a:p>
            <a:pPr marL="457200" indent="-457200" eaLnBrk="1" fontAlgn="auto" hangingPunct="1">
              <a:spcAft>
                <a:spcPts val="0"/>
              </a:spcAft>
              <a:buFont typeface="Arial" panose="020B0604020202020204" pitchFamily="34" charset="0"/>
              <a:buChar char="•"/>
              <a:defRPr/>
            </a:pPr>
            <a:r>
              <a:rPr lang="en-US" sz="2800" b="0" dirty="0">
                <a:latin typeface="Arial" panose="020B0604020202020204" pitchFamily="34" charset="0"/>
                <a:ea typeface="+mn-ea"/>
                <a:cs typeface="Arial" panose="020B0604020202020204" pitchFamily="34" charset="0"/>
              </a:rPr>
              <a:t>Private placement adjustment 50 </a:t>
            </a:r>
            <a:r>
              <a:rPr lang="en-US" sz="2800" b="0" dirty="0" err="1">
                <a:latin typeface="Arial" panose="020B0604020202020204" pitchFamily="34" charset="0"/>
                <a:ea typeface="+mn-ea"/>
                <a:cs typeface="Arial" panose="020B0604020202020204" pitchFamily="34" charset="0"/>
              </a:rPr>
              <a:t>b.p</a:t>
            </a:r>
            <a:r>
              <a:rPr lang="en-US" sz="2800" b="0" dirty="0">
                <a:latin typeface="Arial" panose="020B0604020202020204" pitchFamily="34" charset="0"/>
                <a:ea typeface="+mn-ea"/>
                <a:cs typeface="Arial" panose="020B0604020202020204" pitchFamily="34" charset="0"/>
              </a:rPr>
              <a:t>.</a:t>
            </a:r>
          </a:p>
          <a:p>
            <a:pPr marL="457200" indent="-457200" eaLnBrk="1" fontAlgn="auto" hangingPunct="1">
              <a:spcAft>
                <a:spcPts val="0"/>
              </a:spcAft>
              <a:buFont typeface="Arial" panose="020B0604020202020204" pitchFamily="34" charset="0"/>
              <a:buChar char="•"/>
              <a:defRPr/>
            </a:pPr>
            <a:r>
              <a:rPr lang="en-US" sz="2800" b="0" dirty="0">
                <a:latin typeface="Arial" panose="020B0604020202020204" pitchFamily="34" charset="0"/>
                <a:ea typeface="+mn-ea"/>
                <a:cs typeface="Arial" panose="020B0604020202020204" pitchFamily="34" charset="0"/>
              </a:rPr>
              <a:t>Natural gas distribution companies as proxies</a:t>
            </a:r>
          </a:p>
          <a:p>
            <a:pPr eaLnBrk="1" fontAlgn="auto" hangingPunct="1">
              <a:spcAft>
                <a:spcPts val="0"/>
              </a:spcAft>
              <a:defRPr/>
            </a:pPr>
            <a:endParaRPr lang="en-US" sz="2800" b="0" dirty="0">
              <a:solidFill>
                <a:srgbClr val="FFFF00"/>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34736646"/>
      </p:ext>
    </p:extLst>
  </p:cSld>
  <p:clrMapOvr>
    <a:masterClrMapping/>
  </p:clrMapOvr>
  <p:transition spd="med">
    <p:random/>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ChangeArrowheads="1"/>
          </p:cNvSpPr>
          <p:nvPr>
            <p:ph type="title"/>
          </p:nvPr>
        </p:nvSpPr>
        <p:spPr>
          <a:xfrm>
            <a:off x="412806" y="292328"/>
            <a:ext cx="8534400" cy="1720850"/>
          </a:xfrm>
        </p:spPr>
        <p:txBody>
          <a:bodyPr lIns="90488" tIns="44450" rIns="90488" bIns="44450"/>
          <a:lstStyle/>
          <a:p>
            <a:pPr eaLnBrk="1" fontAlgn="auto" hangingPunct="1">
              <a:spcAft>
                <a:spcPts val="0"/>
              </a:spcAft>
              <a:defRPr/>
            </a:pPr>
            <a:r>
              <a:rPr lang="en-US" sz="3200" dirty="0">
                <a:ea typeface="+mj-ea"/>
              </a:rPr>
              <a:t>              </a:t>
            </a:r>
            <a:r>
              <a:rPr lang="en-US" sz="3200" dirty="0">
                <a:solidFill>
                  <a:srgbClr val="FF0000"/>
                </a:solidFill>
                <a:ea typeface="+mj-ea"/>
              </a:rPr>
              <a:t>Formula Key Assumptions</a:t>
            </a:r>
          </a:p>
        </p:txBody>
      </p:sp>
      <p:sp>
        <p:nvSpPr>
          <p:cNvPr id="49156" name="Rectangle 3"/>
          <p:cNvSpPr>
            <a:spLocks noGrp="1" noChangeArrowheads="1"/>
          </p:cNvSpPr>
          <p:nvPr>
            <p:ph idx="1"/>
          </p:nvPr>
        </p:nvSpPr>
        <p:spPr>
          <a:xfrm>
            <a:off x="489006" y="1425554"/>
            <a:ext cx="8382000" cy="4114800"/>
          </a:xfrm>
        </p:spPr>
        <p:txBody>
          <a:bodyPr lIns="90488" tIns="44450" rIns="90488" bIns="44450">
            <a:noAutofit/>
          </a:bodyPr>
          <a:lstStyle/>
          <a:p>
            <a:pPr marL="342900" indent="-342900" eaLnBrk="1" fontAlgn="auto" hangingPunct="1">
              <a:spcAft>
                <a:spcPts val="0"/>
              </a:spcAft>
              <a:buFont typeface="Arial" panose="020B0604020202020204" pitchFamily="34" charset="0"/>
              <a:buChar char="•"/>
              <a:defRPr/>
            </a:pPr>
            <a:r>
              <a:rPr lang="en-US" sz="2400" b="0" dirty="0">
                <a:latin typeface="Arial" panose="020B0604020202020204" pitchFamily="34" charset="0"/>
                <a:ea typeface="+mn-ea"/>
                <a:cs typeface="Arial" panose="020B0604020202020204" pitchFamily="34" charset="0"/>
              </a:rPr>
              <a:t>Business risk is similar for all WAW utilities</a:t>
            </a:r>
          </a:p>
          <a:p>
            <a:pPr marL="342900" indent="-342900" eaLnBrk="1" fontAlgn="auto" hangingPunct="1">
              <a:spcAft>
                <a:spcPts val="0"/>
              </a:spcAft>
              <a:buFont typeface="Arial" panose="020B0604020202020204" pitchFamily="34" charset="0"/>
              <a:buChar char="•"/>
              <a:defRPr/>
            </a:pPr>
            <a:r>
              <a:rPr lang="en-US" sz="2400" b="0" dirty="0" err="1">
                <a:latin typeface="Arial" panose="020B0604020202020204" pitchFamily="34" charset="0"/>
                <a:ea typeface="+mn-ea"/>
                <a:cs typeface="Arial" panose="020B0604020202020204" pitchFamily="34" charset="0"/>
              </a:rPr>
              <a:t>k</a:t>
            </a:r>
            <a:r>
              <a:rPr lang="en-US" sz="2400" b="0" baseline="-25000" dirty="0" err="1">
                <a:latin typeface="Arial" panose="020B0604020202020204" pitchFamily="34" charset="0"/>
                <a:ea typeface="+mn-ea"/>
                <a:cs typeface="Arial" panose="020B0604020202020204" pitchFamily="34" charset="0"/>
              </a:rPr>
              <a:t>e</a:t>
            </a:r>
            <a:r>
              <a:rPr lang="en-US" sz="2400" b="0" dirty="0">
                <a:latin typeface="Arial" panose="020B0604020202020204" pitchFamily="34" charset="0"/>
                <a:ea typeface="+mn-ea"/>
                <a:cs typeface="Arial" panose="020B0604020202020204" pitchFamily="34" charset="0"/>
              </a:rPr>
              <a:t> rises exponentially with the debt ratio</a:t>
            </a:r>
          </a:p>
          <a:p>
            <a:pPr marL="342900" indent="-342900" eaLnBrk="1" fontAlgn="auto" hangingPunct="1">
              <a:spcAft>
                <a:spcPts val="0"/>
              </a:spcAft>
              <a:buFont typeface="Arial" panose="020B0604020202020204" pitchFamily="34" charset="0"/>
              <a:buChar char="•"/>
              <a:defRPr/>
            </a:pPr>
            <a:r>
              <a:rPr lang="en-US" sz="2400" b="0" dirty="0">
                <a:latin typeface="Arial" panose="020B0604020202020204" pitchFamily="34" charset="0"/>
                <a:ea typeface="+mn-ea"/>
                <a:cs typeface="Arial" panose="020B0604020202020204" pitchFamily="34" charset="0"/>
              </a:rPr>
              <a:t>WACC is constant over the equity ratio range of 40% to 100%</a:t>
            </a:r>
          </a:p>
          <a:p>
            <a:pPr marL="342900" indent="-342900" eaLnBrk="1" fontAlgn="auto" hangingPunct="1">
              <a:spcAft>
                <a:spcPts val="0"/>
              </a:spcAft>
              <a:buFont typeface="Arial" panose="020B0604020202020204" pitchFamily="34" charset="0"/>
              <a:buChar char="•"/>
              <a:defRPr/>
            </a:pPr>
            <a:r>
              <a:rPr lang="en-US" sz="2400" b="0" dirty="0">
                <a:latin typeface="Arial" panose="020B0604020202020204" pitchFamily="34" charset="0"/>
                <a:ea typeface="+mn-ea"/>
                <a:cs typeface="Arial" panose="020B0604020202020204" pitchFamily="34" charset="0"/>
              </a:rPr>
              <a:t>Cost of debt = Baa3  +  private placement premium + small size premium</a:t>
            </a:r>
          </a:p>
        </p:txBody>
      </p:sp>
    </p:spTree>
    <p:extLst>
      <p:ext uri="{BB962C8B-B14F-4D97-AF65-F5344CB8AC3E}">
        <p14:creationId xmlns:p14="http://schemas.microsoft.com/office/powerpoint/2010/main" val="3962117713"/>
      </p:ext>
    </p:extLst>
  </p:cSld>
  <p:clrMapOvr>
    <a:masterClrMapping/>
  </p:clrMapOvr>
  <p:transition spd="med">
    <p:random/>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0531" name="Object 2"/>
          <p:cNvGraphicFramePr>
            <a:graphicFrameLocks/>
          </p:cNvGraphicFramePr>
          <p:nvPr/>
        </p:nvGraphicFramePr>
        <p:xfrm>
          <a:off x="320676" y="2260797"/>
          <a:ext cx="3794125" cy="3370263"/>
        </p:xfrm>
        <a:graphic>
          <a:graphicData uri="http://schemas.openxmlformats.org/presentationml/2006/ole">
            <mc:AlternateContent xmlns:mc="http://schemas.openxmlformats.org/markup-compatibility/2006">
              <mc:Choice xmlns:v="urn:schemas-microsoft-com:vml" Requires="v">
                <p:oleObj name="Clip" r:id="rId3" imgW="3797300" imgH="3378200" progId="MS_ClipArt_Gallery.2">
                  <p:embed/>
                </p:oleObj>
              </mc:Choice>
              <mc:Fallback>
                <p:oleObj name="Clip" r:id="rId3" imgW="3797300" imgH="3378200" progId="MS_ClipArt_Gallery.2">
                  <p:embed/>
                  <p:pic>
                    <p:nvPicPr>
                      <p:cNvPr id="150531"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676" y="2260797"/>
                        <a:ext cx="3794125" cy="3370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en-US" dirty="0"/>
              <a:t>Risk-Mitigating Mechanisms</a:t>
            </a:r>
            <a:br>
              <a:rPr lang="en-US" dirty="0"/>
            </a:br>
            <a:endParaRPr lang="en-US" dirty="0"/>
          </a:p>
        </p:txBody>
      </p:sp>
      <p:pic>
        <p:nvPicPr>
          <p:cNvPr id="4" name="Picture 1">
            <a:extLst>
              <a:ext uri="{FF2B5EF4-FFF2-40B4-BE49-F238E27FC236}">
                <a16:creationId xmlns:a16="http://schemas.microsoft.com/office/drawing/2014/main" id="{FF74D62B-93D2-F110-7AEC-7A9ABE2E5E7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67199" y="1795660"/>
            <a:ext cx="4610101" cy="3688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748505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1027"/>
          <p:cNvSpPr>
            <a:spLocks noGrp="1" noChangeArrowheads="1"/>
          </p:cNvSpPr>
          <p:nvPr>
            <p:ph idx="13"/>
          </p:nvPr>
        </p:nvSpPr>
        <p:spPr>
          <a:xfrm>
            <a:off x="572686" y="1009718"/>
            <a:ext cx="8412988" cy="4686301"/>
          </a:xfrm>
        </p:spPr>
        <p:txBody>
          <a:bodyPr/>
          <a:lstStyle/>
          <a:p>
            <a:pPr marL="342900" indent="-342900">
              <a:buFont typeface="Arial" panose="020B0604020202020204" pitchFamily="34" charset="0"/>
              <a:buChar char="•"/>
            </a:pPr>
            <a:r>
              <a:rPr lang="en-US" b="0" dirty="0"/>
              <a:t>Fuel &amp; purchased power recovery clauses</a:t>
            </a:r>
          </a:p>
          <a:p>
            <a:pPr marL="342900" indent="-342900">
              <a:buFont typeface="Arial" panose="020B0604020202020204" pitchFamily="34" charset="0"/>
              <a:buChar char="•"/>
            </a:pPr>
            <a:r>
              <a:rPr lang="en-US" b="0" dirty="0"/>
              <a:t>Forward test year</a:t>
            </a:r>
          </a:p>
          <a:p>
            <a:pPr marL="342900" indent="-342900">
              <a:buFont typeface="Arial" panose="020B0604020202020204" pitchFamily="34" charset="0"/>
              <a:buChar char="•"/>
            </a:pPr>
            <a:r>
              <a:rPr lang="en-US" b="0" dirty="0"/>
              <a:t>CWIP in rate base</a:t>
            </a:r>
          </a:p>
          <a:p>
            <a:pPr marL="342900" indent="-342900">
              <a:buFont typeface="Arial" panose="020B0604020202020204" pitchFamily="34" charset="0"/>
              <a:buChar char="•"/>
            </a:pPr>
            <a:r>
              <a:rPr lang="en-US" b="0" dirty="0"/>
              <a:t> Pre-approval of major capex</a:t>
            </a:r>
          </a:p>
          <a:p>
            <a:pPr marL="804863" lvl="2" indent="-228600"/>
            <a:r>
              <a:rPr lang="en-US" sz="1400" b="0" dirty="0"/>
              <a:t>New generating facilities</a:t>
            </a:r>
          </a:p>
          <a:p>
            <a:pPr marL="804863" lvl="2" indent="-228600"/>
            <a:r>
              <a:rPr lang="en-US" sz="1400" b="0" dirty="0"/>
              <a:t>Environmental compliance plans</a:t>
            </a:r>
          </a:p>
          <a:p>
            <a:pPr marL="804863" lvl="2" indent="-228600"/>
            <a:r>
              <a:rPr lang="en-US" sz="1400" b="0" dirty="0"/>
              <a:t>Environmental cost recovery</a:t>
            </a:r>
            <a:endParaRPr lang="en-US" b="0" dirty="0"/>
          </a:p>
          <a:p>
            <a:pPr marL="342900" indent="-342900">
              <a:buFont typeface="Arial" panose="020B0604020202020204" pitchFamily="34" charset="0"/>
              <a:buChar char="•"/>
            </a:pPr>
            <a:r>
              <a:rPr lang="en-US" b="0" dirty="0"/>
              <a:t>Riders &amp; Trackers</a:t>
            </a:r>
          </a:p>
          <a:p>
            <a:pPr marL="342900" indent="-342900">
              <a:buFont typeface="Arial" panose="020B0604020202020204" pitchFamily="34" charset="0"/>
              <a:buChar char="•"/>
            </a:pPr>
            <a:r>
              <a:rPr lang="en-US" b="0" dirty="0"/>
              <a:t>Rate Design</a:t>
            </a:r>
          </a:p>
          <a:p>
            <a:pPr marL="804863" lvl="2" indent="-228600"/>
            <a:r>
              <a:rPr lang="en-US" sz="1400" dirty="0"/>
              <a:t>Revenue Decoupling</a:t>
            </a:r>
          </a:p>
          <a:p>
            <a:pPr marL="804863" lvl="2" indent="-228600"/>
            <a:r>
              <a:rPr lang="en-US" sz="1400" b="0" dirty="0"/>
              <a:t>Block rate adjustments</a:t>
            </a:r>
          </a:p>
          <a:p>
            <a:pPr marL="804863" lvl="2" indent="-228600"/>
            <a:r>
              <a:rPr lang="en-US" sz="1400" b="0" dirty="0"/>
              <a:t>Unbundled services &amp; rates</a:t>
            </a:r>
          </a:p>
          <a:p>
            <a:pPr marL="342900" indent="-342900">
              <a:buFont typeface="Arial" panose="020B0604020202020204" pitchFamily="34" charset="0"/>
              <a:buChar char="•"/>
            </a:pPr>
            <a:r>
              <a:rPr lang="en-US" b="0" dirty="0"/>
              <a:t>ROE Adjustment Formulas</a:t>
            </a:r>
          </a:p>
          <a:p>
            <a:pPr marL="342900" indent="-342900">
              <a:buFont typeface="Arial" panose="020B0604020202020204" pitchFamily="34" charset="0"/>
              <a:buChar char="•"/>
            </a:pPr>
            <a:r>
              <a:rPr lang="en-US" b="0" dirty="0"/>
              <a:t>Zones of Reasonableness</a:t>
            </a:r>
          </a:p>
          <a:p>
            <a:pPr lvl="1"/>
            <a:endParaRPr lang="en-US" b="0" dirty="0"/>
          </a:p>
        </p:txBody>
      </p:sp>
      <p:sp>
        <p:nvSpPr>
          <p:cNvPr id="159745" name="Rectangle 1026"/>
          <p:cNvSpPr>
            <a:spLocks noGrp="1" noChangeArrowheads="1"/>
          </p:cNvSpPr>
          <p:nvPr>
            <p:ph type="title"/>
          </p:nvPr>
        </p:nvSpPr>
        <p:spPr>
          <a:xfrm>
            <a:off x="158326" y="217143"/>
            <a:ext cx="8119382" cy="792575"/>
          </a:xfrm>
        </p:spPr>
        <p:txBody>
          <a:bodyPr/>
          <a:lstStyle/>
          <a:p>
            <a:pPr algn="ctr"/>
            <a:r>
              <a:rPr lang="en-US" sz="3200" b="0" dirty="0"/>
              <a:t> </a:t>
            </a:r>
            <a:r>
              <a:rPr lang="en-US" sz="3600" b="0" dirty="0"/>
              <a:t> </a:t>
            </a:r>
            <a:r>
              <a:rPr lang="en-US" sz="3600" dirty="0">
                <a:solidFill>
                  <a:srgbClr val="FF0000"/>
                </a:solidFill>
              </a:rPr>
              <a:t>Risk Reduction</a:t>
            </a:r>
            <a:r>
              <a:rPr lang="en-US" sz="3200" dirty="0">
                <a:solidFill>
                  <a:srgbClr val="FF0000"/>
                </a:solidFill>
              </a:rPr>
              <a:t> Mechanisms</a:t>
            </a:r>
          </a:p>
        </p:txBody>
      </p:sp>
      <p:pic>
        <p:nvPicPr>
          <p:cNvPr id="159747" name="Picture 1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2458" y="1469572"/>
            <a:ext cx="2334808" cy="30398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530674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13CF7-C1CD-3A5E-AC2D-76B735BA196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B9D5BFD-708A-5389-5097-2888B2B147A9}"/>
              </a:ext>
            </a:extLst>
          </p:cNvPr>
          <p:cNvPicPr>
            <a:picLocks noChangeAspect="1"/>
          </p:cNvPicPr>
          <p:nvPr/>
        </p:nvPicPr>
        <p:blipFill>
          <a:blip r:embed="rId3"/>
          <a:stretch>
            <a:fillRect/>
          </a:stretch>
        </p:blipFill>
        <p:spPr>
          <a:xfrm>
            <a:off x="559522" y="2551251"/>
            <a:ext cx="8101158" cy="4306584"/>
          </a:xfrm>
          <a:prstGeom prst="rect">
            <a:avLst/>
          </a:prstGeom>
        </p:spPr>
      </p:pic>
      <p:pic>
        <p:nvPicPr>
          <p:cNvPr id="3" name="Picture 2">
            <a:extLst>
              <a:ext uri="{FF2B5EF4-FFF2-40B4-BE49-F238E27FC236}">
                <a16:creationId xmlns:a16="http://schemas.microsoft.com/office/drawing/2014/main" id="{CF3D87D7-2615-1064-4B0F-169D3F7CD7F7}"/>
              </a:ext>
            </a:extLst>
          </p:cNvPr>
          <p:cNvPicPr>
            <a:picLocks noChangeAspect="1"/>
          </p:cNvPicPr>
          <p:nvPr/>
        </p:nvPicPr>
        <p:blipFill>
          <a:blip r:embed="rId4"/>
          <a:stretch>
            <a:fillRect/>
          </a:stretch>
        </p:blipFill>
        <p:spPr>
          <a:xfrm>
            <a:off x="521422" y="80855"/>
            <a:ext cx="8101157" cy="2457696"/>
          </a:xfrm>
          <a:prstGeom prst="rect">
            <a:avLst/>
          </a:prstGeom>
        </p:spPr>
      </p:pic>
    </p:spTree>
    <p:extLst>
      <p:ext uri="{BB962C8B-B14F-4D97-AF65-F5344CB8AC3E}">
        <p14:creationId xmlns:p14="http://schemas.microsoft.com/office/powerpoint/2010/main" val="294719649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961D2-AB97-6968-D6D1-545072AB0658}"/>
              </a:ext>
            </a:extLst>
          </p:cNvPr>
          <p:cNvSpPr>
            <a:spLocks noGrp="1"/>
          </p:cNvSpPr>
          <p:nvPr>
            <p:ph type="title"/>
          </p:nvPr>
        </p:nvSpPr>
        <p:spPr/>
        <p:txBody>
          <a:bodyPr/>
          <a:lstStyle/>
          <a:p>
            <a:r>
              <a:rPr lang="en-US" dirty="0">
                <a:solidFill>
                  <a:srgbClr val="FF0000"/>
                </a:solidFill>
              </a:rPr>
              <a:t>        CREDIT SPREADS i.e. BOND YIELD SPREADS</a:t>
            </a:r>
          </a:p>
        </p:txBody>
      </p:sp>
      <p:pic>
        <p:nvPicPr>
          <p:cNvPr id="4" name="Picture 3">
            <a:extLst>
              <a:ext uri="{FF2B5EF4-FFF2-40B4-BE49-F238E27FC236}">
                <a16:creationId xmlns:a16="http://schemas.microsoft.com/office/drawing/2014/main" id="{792D76C8-EA47-E84A-849A-AC1817F3846F}"/>
              </a:ext>
            </a:extLst>
          </p:cNvPr>
          <p:cNvPicPr>
            <a:picLocks noChangeAspect="1"/>
          </p:cNvPicPr>
          <p:nvPr/>
        </p:nvPicPr>
        <p:blipFill>
          <a:blip r:embed="rId2"/>
          <a:stretch>
            <a:fillRect/>
          </a:stretch>
        </p:blipFill>
        <p:spPr>
          <a:xfrm>
            <a:off x="401927" y="864533"/>
            <a:ext cx="8442601" cy="5571192"/>
          </a:xfrm>
          <a:prstGeom prst="rect">
            <a:avLst/>
          </a:prstGeom>
        </p:spPr>
      </p:pic>
    </p:spTree>
    <p:extLst>
      <p:ext uri="{BB962C8B-B14F-4D97-AF65-F5344CB8AC3E}">
        <p14:creationId xmlns:p14="http://schemas.microsoft.com/office/powerpoint/2010/main" val="7184985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1232F-74B7-6EFC-F62D-9A7F9F99C5AA}"/>
              </a:ext>
            </a:extLst>
          </p:cNvPr>
          <p:cNvSpPr>
            <a:spLocks noGrp="1"/>
          </p:cNvSpPr>
          <p:nvPr>
            <p:ph type="title"/>
          </p:nvPr>
        </p:nvSpPr>
        <p:spPr>
          <a:xfrm>
            <a:off x="316607" y="381000"/>
            <a:ext cx="8503543" cy="792575"/>
          </a:xfrm>
        </p:spPr>
        <p:txBody>
          <a:bodyPr/>
          <a:lstStyle/>
          <a:p>
            <a:pPr algn="ctr"/>
            <a:r>
              <a:rPr lang="en-US" sz="3600" dirty="0">
                <a:solidFill>
                  <a:srgbClr val="FF0000"/>
                </a:solidFill>
              </a:rPr>
              <a:t>AI AND THE COST OF CAPITAL</a:t>
            </a:r>
          </a:p>
        </p:txBody>
      </p:sp>
      <p:pic>
        <p:nvPicPr>
          <p:cNvPr id="4" name="Picture 3">
            <a:extLst>
              <a:ext uri="{FF2B5EF4-FFF2-40B4-BE49-F238E27FC236}">
                <a16:creationId xmlns:a16="http://schemas.microsoft.com/office/drawing/2014/main" id="{B9277886-416F-5BBF-0C63-08C492FF75A8}"/>
              </a:ext>
            </a:extLst>
          </p:cNvPr>
          <p:cNvPicPr>
            <a:picLocks noChangeAspect="1"/>
          </p:cNvPicPr>
          <p:nvPr/>
        </p:nvPicPr>
        <p:blipFill>
          <a:blip r:embed="rId3"/>
          <a:stretch>
            <a:fillRect/>
          </a:stretch>
        </p:blipFill>
        <p:spPr>
          <a:xfrm>
            <a:off x="1600200" y="886968"/>
            <a:ext cx="5943600" cy="5802757"/>
          </a:xfrm>
          <a:prstGeom prst="rect">
            <a:avLst/>
          </a:prstGeom>
        </p:spPr>
      </p:pic>
    </p:spTree>
    <p:extLst>
      <p:ext uri="{BB962C8B-B14F-4D97-AF65-F5344CB8AC3E}">
        <p14:creationId xmlns:p14="http://schemas.microsoft.com/office/powerpoint/2010/main" val="35145040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52F59-69FC-B4F3-42FA-F3C731F7DEB5}"/>
              </a:ext>
            </a:extLst>
          </p:cNvPr>
          <p:cNvSpPr>
            <a:spLocks noGrp="1"/>
          </p:cNvSpPr>
          <p:nvPr>
            <p:ph type="title"/>
          </p:nvPr>
        </p:nvSpPr>
        <p:spPr>
          <a:xfrm>
            <a:off x="376163" y="388015"/>
            <a:ext cx="8503543" cy="792575"/>
          </a:xfrm>
        </p:spPr>
        <p:txBody>
          <a:bodyPr/>
          <a:lstStyle/>
          <a:p>
            <a:pPr algn="ctr"/>
            <a:r>
              <a:rPr lang="en-US" sz="3000" dirty="0">
                <a:solidFill>
                  <a:srgbClr val="FF0000"/>
                </a:solidFill>
              </a:rPr>
              <a:t>AI COST OF CAPITAL REFERENCES</a:t>
            </a:r>
          </a:p>
        </p:txBody>
      </p:sp>
      <p:sp>
        <p:nvSpPr>
          <p:cNvPr id="5" name="TextBox 4">
            <a:extLst>
              <a:ext uri="{FF2B5EF4-FFF2-40B4-BE49-F238E27FC236}">
                <a16:creationId xmlns:a16="http://schemas.microsoft.com/office/drawing/2014/main" id="{7FE096D6-C26C-754D-132C-F42155CF6833}"/>
              </a:ext>
            </a:extLst>
          </p:cNvPr>
          <p:cNvSpPr txBox="1"/>
          <p:nvPr/>
        </p:nvSpPr>
        <p:spPr>
          <a:xfrm>
            <a:off x="139848" y="1230655"/>
            <a:ext cx="9385152" cy="1446550"/>
          </a:xfrm>
          <a:prstGeom prst="rect">
            <a:avLst/>
          </a:prstGeom>
          <a:noFill/>
        </p:spPr>
        <p:txBody>
          <a:bodyPr wrap="square">
            <a:spAutoFit/>
          </a:bodyPr>
          <a:lstStyle/>
          <a:p>
            <a:pPr marL="0" marR="0">
              <a:buNone/>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2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The Role of AI in Capital Structure to Enhance Corporate Funding</a:t>
            </a:r>
          </a:p>
          <a:p>
            <a:pPr marL="0" marR="0">
              <a:buNone/>
            </a:pPr>
            <a:r>
              <a:rPr lang="en-US" sz="22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Strategies</a:t>
            </a:r>
            <a:r>
              <a:rPr lang="en-US" sz="22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solidFill>
                <a:srgbClr val="C00000"/>
              </a:solidFill>
              <a:effectLst/>
              <a:latin typeface="Helvetica" pitchFamily="2" charset="0"/>
              <a:ea typeface="Times New Roman" panose="02020603050405020304" pitchFamily="18" charset="0"/>
              <a:cs typeface="Times New Roman" panose="02020603050405020304" pitchFamily="18" charset="0"/>
            </a:endParaRPr>
          </a:p>
          <a:p>
            <a:pPr marL="0" marR="0">
              <a:buNone/>
            </a:pPr>
            <a:endParaRPr lang="en-US" sz="1400" dirty="0">
              <a:solidFill>
                <a:srgbClr val="000000"/>
              </a:solidFill>
              <a:effectLst/>
              <a:latin typeface="Helvetica" pitchFamily="2" charset="0"/>
              <a:ea typeface="Times New Roman" panose="02020603050405020304" pitchFamily="18" charset="0"/>
              <a:cs typeface="Times New Roman" panose="02020603050405020304" pitchFamily="18" charset="0"/>
            </a:endParaRPr>
          </a:p>
          <a:p>
            <a:pPr marL="0" marR="0" indent="457200">
              <a:buNone/>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By Ashkan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Eliasy</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&amp; Justyna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Przychodzen</a:t>
            </a:r>
            <a:endParaRPr lang="en-US" sz="1400" dirty="0">
              <a:solidFill>
                <a:srgbClr val="000000"/>
              </a:solidFill>
              <a:effectLst/>
              <a:latin typeface="Helvetica" pitchFamily="2" charset="0"/>
              <a:ea typeface="Times New Roman" panose="02020603050405020304" pitchFamily="18" charset="0"/>
              <a:cs typeface="Times New Roman" panose="02020603050405020304" pitchFamily="18" charset="0"/>
            </a:endParaRPr>
          </a:p>
          <a:p>
            <a:pPr marL="0" marR="0">
              <a:buNone/>
            </a:pP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a:solidFill>
                  <a:srgbClr val="000000"/>
                </a:solidFill>
                <a:latin typeface="Helvetica" pitchFamily="2"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Aptos" panose="020B0004020202020204" pitchFamily="34" charset="0"/>
              </a:rPr>
              <a:t>www.elsevier.com</a:t>
            </a:r>
            <a:r>
              <a:rPr lang="en-US" sz="1400" dirty="0">
                <a:effectLst/>
                <a:latin typeface="Times New Roman" panose="02020603050405020304" pitchFamily="18" charset="0"/>
                <a:ea typeface="Aptos" panose="020B0004020202020204" pitchFamily="34" charset="0"/>
              </a:rPr>
              <a:t>/journals/array/2590-0056</a:t>
            </a:r>
            <a:r>
              <a:rPr lang="en-US" sz="1400" dirty="0">
                <a:effectLst/>
              </a:rPr>
              <a:t> </a:t>
            </a:r>
            <a:endParaRPr lang="en-US" sz="1400" dirty="0"/>
          </a:p>
        </p:txBody>
      </p:sp>
      <p:sp>
        <p:nvSpPr>
          <p:cNvPr id="7" name="TextBox 6">
            <a:extLst>
              <a:ext uri="{FF2B5EF4-FFF2-40B4-BE49-F238E27FC236}">
                <a16:creationId xmlns:a16="http://schemas.microsoft.com/office/drawing/2014/main" id="{463A2735-EA0C-B20E-36C3-F3D0BC15ADE0}"/>
              </a:ext>
            </a:extLst>
          </p:cNvPr>
          <p:cNvSpPr txBox="1"/>
          <p:nvPr/>
        </p:nvSpPr>
        <p:spPr>
          <a:xfrm>
            <a:off x="216048" y="2687021"/>
            <a:ext cx="8915400" cy="886909"/>
          </a:xfrm>
          <a:prstGeom prst="rect">
            <a:avLst/>
          </a:prstGeom>
          <a:noFill/>
        </p:spPr>
        <p:txBody>
          <a:bodyPr wrap="square">
            <a:spAutoFit/>
          </a:bodyPr>
          <a:lstStyle/>
          <a:p>
            <a:pPr marL="0" marR="0">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t>
            </a:r>
            <a:r>
              <a:rPr lang="en-US" sz="2200" kern="100" dirty="0">
                <a:effectLst/>
                <a:latin typeface="Times New Roman" panose="02020603050405020304" pitchFamily="18" charset="0"/>
                <a:ea typeface="Aptos" panose="020B0004020202020204" pitchFamily="34" charset="0"/>
                <a:cs typeface="Times New Roman" panose="02020603050405020304" pitchFamily="18" charset="0"/>
              </a:rPr>
              <a:t>Explainable Machine Learning to Predict the Cost of Capital”</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457200">
              <a:lnSpc>
                <a:spcPct val="115000"/>
              </a:lnSpc>
              <a:spcAft>
                <a:spcPts val="800"/>
              </a:spcAft>
              <a:buNone/>
            </a:pPr>
            <a:r>
              <a:rPr lang="en-US" sz="1400" kern="0" dirty="0">
                <a:effectLst/>
                <a:latin typeface="Times New Roman" panose="02020603050405020304" pitchFamily="18" charset="0"/>
                <a:ea typeface="Times New Roman" panose="02020603050405020304" pitchFamily="18" charset="0"/>
                <a:cs typeface="Times New Roman" panose="02020603050405020304" pitchFamily="18" charset="0"/>
              </a:rPr>
              <a:t>By Niklas Bussmann, Paolo Giudici, Alessandra Tanda, and</a:t>
            </a:r>
            <a:r>
              <a:rPr lang="en-US" sz="1400" kern="100" dirty="0">
                <a:latin typeface="Aptos" panose="020B0004020202020204" pitchFamily="34" charset="0"/>
                <a:ea typeface="Times New Roman" panose="02020603050405020304" pitchFamily="18" charset="0"/>
                <a:cs typeface="Times New Roman" panose="02020603050405020304" pitchFamily="18" charset="0"/>
              </a:rPr>
              <a:t> </a:t>
            </a:r>
            <a:r>
              <a:rPr lang="en-US" sz="1400" kern="0" dirty="0">
                <a:effectLst/>
                <a:latin typeface="Times New Roman" panose="02020603050405020304" pitchFamily="18" charset="0"/>
                <a:ea typeface="Times New Roman" panose="02020603050405020304" pitchFamily="18" charset="0"/>
                <a:cs typeface="Times New Roman" panose="02020603050405020304" pitchFamily="18" charset="0"/>
              </a:rPr>
              <a:t>Ellen Pei-Yi Yu</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4011863B-A20D-93C8-A385-DE68EAF9EBC1}"/>
              </a:ext>
            </a:extLst>
          </p:cNvPr>
          <p:cNvSpPr txBox="1"/>
          <p:nvPr/>
        </p:nvSpPr>
        <p:spPr>
          <a:xfrm>
            <a:off x="194712" y="3685744"/>
            <a:ext cx="8915400" cy="1020536"/>
          </a:xfrm>
          <a:prstGeom prst="rect">
            <a:avLst/>
          </a:prstGeom>
          <a:noFill/>
        </p:spPr>
        <p:txBody>
          <a:bodyPr wrap="square">
            <a:spAutoFit/>
          </a:bodyPr>
          <a:lstStyle/>
          <a:p>
            <a:pPr marL="0" marR="0">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t>
            </a:r>
            <a:r>
              <a:rPr lang="en-US" sz="2200" kern="100" dirty="0">
                <a:effectLst/>
                <a:latin typeface="Times New Roman" panose="02020603050405020304" pitchFamily="18" charset="0"/>
                <a:ea typeface="Aptos" panose="020B0004020202020204" pitchFamily="34" charset="0"/>
                <a:cs typeface="Times New Roman" panose="02020603050405020304" pitchFamily="18" charset="0"/>
              </a:rPr>
              <a:t>AI-Based Prediction of Capital Structure: Performance Comparison of ANN   </a:t>
            </a:r>
          </a:p>
          <a:p>
            <a:pPr marL="0" marR="0">
              <a:lnSpc>
                <a:spcPct val="115000"/>
              </a:lnSpc>
              <a:spcAft>
                <a:spcPts val="800"/>
              </a:spcAft>
              <a:buNone/>
            </a:pPr>
            <a:r>
              <a:rPr lang="en-US" sz="2200" kern="100" dirty="0">
                <a:ea typeface="Aptos" panose="020B0004020202020204" pitchFamily="34" charset="0"/>
                <a:cs typeface="Times New Roman" panose="02020603050405020304" pitchFamily="18" charset="0"/>
              </a:rPr>
              <a:t>  </a:t>
            </a:r>
            <a:r>
              <a:rPr lang="en-US" sz="2200" kern="100" dirty="0">
                <a:effectLst/>
                <a:latin typeface="Times New Roman" panose="02020603050405020304" pitchFamily="18" charset="0"/>
                <a:ea typeface="Aptos" panose="020B0004020202020204" pitchFamily="34" charset="0"/>
                <a:cs typeface="Times New Roman" panose="02020603050405020304" pitchFamily="18" charset="0"/>
              </a:rPr>
              <a:t>SVM and LR Models</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EB24EC79-63AA-052F-BDEB-26A575D6429D}"/>
              </a:ext>
            </a:extLst>
          </p:cNvPr>
          <p:cNvSpPr txBox="1"/>
          <p:nvPr/>
        </p:nvSpPr>
        <p:spPr>
          <a:xfrm>
            <a:off x="81936" y="4897492"/>
            <a:ext cx="8973312" cy="573875"/>
          </a:xfrm>
          <a:prstGeom prst="rect">
            <a:avLst/>
          </a:prstGeom>
          <a:noFill/>
        </p:spPr>
        <p:txBody>
          <a:bodyPr wrap="square">
            <a:spAutoFit/>
          </a:bodyPr>
          <a:lstStyle/>
          <a:p>
            <a:pPr marL="457200" marR="0">
              <a:lnSpc>
                <a:spcPct val="115000"/>
              </a:lnSpc>
              <a:spcAft>
                <a:spcPts val="800"/>
              </a:spcAft>
              <a:buNone/>
            </a:pPr>
            <a:r>
              <a:rPr lang="en-US" sz="1400" kern="100" dirty="0">
                <a:effectLst/>
                <a:latin typeface="Times New Roman" panose="02020603050405020304" pitchFamily="18" charset="0"/>
                <a:ea typeface="Aptos" panose="020B0004020202020204" pitchFamily="34" charset="0"/>
                <a:cs typeface="Times New Roman" panose="02020603050405020304" pitchFamily="18" charset="0"/>
              </a:rPr>
              <a:t>by Jesus Cuauhtemoc Tellez Gaytan, </a:t>
            </a:r>
            <a:r>
              <a:rPr lang="en-US" sz="1400" kern="100" dirty="0" err="1">
                <a:effectLst/>
                <a:latin typeface="Times New Roman" panose="02020603050405020304" pitchFamily="18" charset="0"/>
                <a:ea typeface="Aptos" panose="020B0004020202020204" pitchFamily="34" charset="0"/>
                <a:cs typeface="Times New Roman" panose="02020603050405020304" pitchFamily="18" charset="0"/>
              </a:rPr>
              <a:t>Karamath</a:t>
            </a:r>
            <a:r>
              <a:rPr lang="en-US" sz="1400" kern="100" dirty="0">
                <a:effectLst/>
                <a:latin typeface="Times New Roman" panose="02020603050405020304" pitchFamily="18" charset="0"/>
                <a:ea typeface="Aptos" panose="020B0004020202020204" pitchFamily="34" charset="0"/>
                <a:cs typeface="Times New Roman" panose="02020603050405020304" pitchFamily="18" charset="0"/>
              </a:rPr>
              <a:t> Ateeq, Aqila </a:t>
            </a:r>
            <a:r>
              <a:rPr lang="en-US" sz="1400" kern="100" dirty="0" err="1">
                <a:effectLst/>
                <a:latin typeface="Times New Roman" panose="02020603050405020304" pitchFamily="18" charset="0"/>
                <a:ea typeface="Aptos" panose="020B0004020202020204" pitchFamily="34" charset="0"/>
                <a:cs typeface="Times New Roman" panose="02020603050405020304" pitchFamily="18" charset="0"/>
              </a:rPr>
              <a:t>Rafiuddin</a:t>
            </a:r>
            <a:r>
              <a:rPr lang="en-US" sz="1400" kern="100" dirty="0">
                <a:effectLst/>
                <a:latin typeface="Times New Roman" panose="02020603050405020304" pitchFamily="18" charset="0"/>
                <a:ea typeface="Aptos" panose="020B0004020202020204" pitchFamily="34" charset="0"/>
                <a:cs typeface="Times New Roman" panose="02020603050405020304" pitchFamily="18" charset="0"/>
              </a:rPr>
              <a:t>, Haitham M Alzoubi, Taher M Ghazal, Tariq Ahamed </a:t>
            </a:r>
            <a:r>
              <a:rPr lang="en-US" sz="1400" kern="100" dirty="0" err="1">
                <a:effectLst/>
                <a:latin typeface="Times New Roman" panose="02020603050405020304" pitchFamily="18" charset="0"/>
                <a:ea typeface="Aptos" panose="020B0004020202020204" pitchFamily="34" charset="0"/>
                <a:cs typeface="Times New Roman" panose="02020603050405020304" pitchFamily="18" charset="0"/>
              </a:rPr>
              <a:t>Ahanger</a:t>
            </a:r>
            <a:r>
              <a:rPr lang="en-US" sz="1400" kern="100" dirty="0">
                <a:effectLst/>
                <a:latin typeface="Times New Roman" panose="02020603050405020304" pitchFamily="18" charset="0"/>
                <a:ea typeface="Aptos" panose="020B0004020202020204" pitchFamily="34" charset="0"/>
                <a:cs typeface="Times New Roman" panose="02020603050405020304" pitchFamily="18" charset="0"/>
              </a:rPr>
              <a:t>, Sunita Chaudhary, G K Viju</a:t>
            </a:r>
            <a:r>
              <a:rPr lang="en-US" sz="1400" kern="100" dirty="0">
                <a:ea typeface="Aptos" panose="020B0004020202020204" pitchFamily="34" charset="0"/>
                <a:cs typeface="Times New Roman" panose="02020603050405020304" pitchFamily="18" charset="0"/>
              </a:rPr>
              <a:t>.</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4F4E2EE5-EE6D-F141-123E-085742DC7B2B}"/>
              </a:ext>
            </a:extLst>
          </p:cNvPr>
          <p:cNvSpPr txBox="1"/>
          <p:nvPr/>
        </p:nvSpPr>
        <p:spPr>
          <a:xfrm>
            <a:off x="234717" y="5731444"/>
            <a:ext cx="8667750" cy="1020536"/>
          </a:xfrm>
          <a:prstGeom prst="rect">
            <a:avLst/>
          </a:prstGeom>
          <a:noFill/>
        </p:spPr>
        <p:txBody>
          <a:bodyPr wrap="square">
            <a:spAutoFit/>
          </a:bodyPr>
          <a:lstStyle/>
          <a:p>
            <a:pPr marL="0" marR="0">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t>
            </a:r>
            <a:r>
              <a:rPr lang="en-US" sz="2200" kern="100" dirty="0">
                <a:effectLst/>
                <a:latin typeface="Times New Roman" panose="02020603050405020304" pitchFamily="18" charset="0"/>
                <a:ea typeface="Aptos" panose="020B0004020202020204" pitchFamily="34" charset="0"/>
                <a:cs typeface="Times New Roman" panose="02020603050405020304" pitchFamily="18" charset="0"/>
              </a:rPr>
              <a:t>Ditch The Beta: Why AI Is The New Cost Of Capital King</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1400" kern="100" dirty="0">
                <a:effectLst/>
                <a:latin typeface="Times New Roman" panose="02020603050405020304" pitchFamily="18" charset="0"/>
                <a:ea typeface="Aptos" panose="020B0004020202020204" pitchFamily="34" charset="0"/>
                <a:cs typeface="Times New Roman" panose="02020603050405020304" pitchFamily="18" charset="0"/>
              </a:rPr>
              <a:t>by </a:t>
            </a:r>
            <a:r>
              <a:rPr lang="en-US" sz="1400" kern="100" dirty="0" err="1">
                <a:effectLst/>
                <a:latin typeface="Times New Roman" panose="02020603050405020304" pitchFamily="18" charset="0"/>
                <a:ea typeface="Aptos" panose="020B0004020202020204" pitchFamily="34" charset="0"/>
                <a:cs typeface="Times New Roman" panose="02020603050405020304" pitchFamily="18" charset="0"/>
              </a:rPr>
              <a:t>Glassbury</a:t>
            </a:r>
            <a:r>
              <a:rPr lang="en-US" sz="1400" kern="100" dirty="0">
                <a:effectLst/>
                <a:latin typeface="Times New Roman" panose="02020603050405020304" pitchFamily="18" charset="0"/>
                <a:ea typeface="Aptos" panose="020B0004020202020204" pitchFamily="34" charset="0"/>
                <a:cs typeface="Times New Roman" panose="02020603050405020304" pitchFamily="18" charset="0"/>
              </a:rPr>
              <a:t> AI Digital Innovation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154507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263FF-1207-73AD-B6DD-85CAAC13F4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CCB7D-5E7A-794B-F4FC-503DE9062E07}"/>
              </a:ext>
            </a:extLst>
          </p:cNvPr>
          <p:cNvSpPr>
            <a:spLocks noGrp="1"/>
          </p:cNvSpPr>
          <p:nvPr>
            <p:ph type="title"/>
          </p:nvPr>
        </p:nvSpPr>
        <p:spPr>
          <a:xfrm>
            <a:off x="838200" y="555865"/>
            <a:ext cx="8503543" cy="792575"/>
          </a:xfrm>
        </p:spPr>
        <p:txBody>
          <a:bodyPr/>
          <a:lstStyle/>
          <a:p>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“The Role of AI in Capital Structure to Enhance Corporate Funding Strategies”</a:t>
            </a:r>
            <a:endParaRPr lang="en-US" dirty="0">
              <a:solidFill>
                <a:srgbClr val="FF0000"/>
              </a:solidFill>
            </a:endParaRPr>
          </a:p>
        </p:txBody>
      </p:sp>
      <p:sp>
        <p:nvSpPr>
          <p:cNvPr id="5" name="TextBox 4">
            <a:extLst>
              <a:ext uri="{FF2B5EF4-FFF2-40B4-BE49-F238E27FC236}">
                <a16:creationId xmlns:a16="http://schemas.microsoft.com/office/drawing/2014/main" id="{FF7F1AA9-E5ED-A6F6-19AC-BD962DB32789}"/>
              </a:ext>
            </a:extLst>
          </p:cNvPr>
          <p:cNvSpPr txBox="1"/>
          <p:nvPr/>
        </p:nvSpPr>
        <p:spPr>
          <a:xfrm>
            <a:off x="276225" y="1752600"/>
            <a:ext cx="8591550" cy="2941383"/>
          </a:xfrm>
          <a:prstGeom prst="rect">
            <a:avLst/>
          </a:prstGeom>
          <a:noFill/>
        </p:spPr>
        <p:txBody>
          <a:bodyPr wrap="square">
            <a:spAutoFit/>
          </a:bodyPr>
          <a:lstStyle/>
          <a:p>
            <a:pPr marL="0" marR="0">
              <a:lnSpc>
                <a:spcPct val="115000"/>
              </a:lnSpc>
              <a:spcAft>
                <a:spcPts val="800"/>
              </a:spcAft>
              <a:buNone/>
            </a:pPr>
            <a:r>
              <a:rPr lang="en-US" sz="1800" i="1" kern="100" dirty="0">
                <a:effectLst/>
                <a:latin typeface="Times New Roman" panose="02020603050405020304" pitchFamily="18" charset="0"/>
                <a:ea typeface="Aptos" panose="020B0004020202020204" pitchFamily="34" charset="0"/>
                <a:cs typeface="Times New Roman" panose="02020603050405020304" pitchFamily="18" charset="0"/>
              </a:rPr>
              <a:t>One year of historical data was used to calculate traditional CAPM value and also train the Recurrent Neural Networks (RNN) to predict stock prices of the upcoming year. A generic deep learning network architecture was developed with the use of Long Short Term Memory (LSTM) and dropout layers. After calculating the returns using traditional and AI approaches, two methods for calculation of CAPM were proposed and compared. It was found that the </a:t>
            </a:r>
            <a:r>
              <a:rPr lang="en-US" sz="1800" i="1" u="sng" kern="100" dirty="0">
                <a:effectLst/>
                <a:latin typeface="Times New Roman" panose="02020603050405020304" pitchFamily="18" charset="0"/>
                <a:ea typeface="Aptos" panose="020B0004020202020204" pitchFamily="34" charset="0"/>
                <a:cs typeface="Times New Roman" panose="02020603050405020304" pitchFamily="18" charset="0"/>
              </a:rPr>
              <a:t>use of AI improved the accuracy of cost of equity estimations by over 60%.</a:t>
            </a:r>
            <a:r>
              <a:rPr lang="en-US" sz="1800" i="1" kern="100" dirty="0">
                <a:effectLst/>
                <a:latin typeface="Times New Roman" panose="02020603050405020304" pitchFamily="18" charset="0"/>
                <a:ea typeface="Aptos" panose="020B0004020202020204" pitchFamily="34" charset="0"/>
                <a:cs typeface="Times New Roman" panose="02020603050405020304" pitchFamily="18" charset="0"/>
              </a:rPr>
              <a:t> The strong ability of the selected deep learning neural network to predict stock prices, increased the accuracy of estimating returns by at least 18%. This </a:t>
            </a:r>
            <a:r>
              <a:rPr lang="en-US" sz="1800" i="1" u="sng" kern="100" dirty="0">
                <a:effectLst/>
                <a:latin typeface="Times New Roman" panose="02020603050405020304" pitchFamily="18" charset="0"/>
                <a:ea typeface="Aptos" panose="020B0004020202020204" pitchFamily="34" charset="0"/>
                <a:cs typeface="Times New Roman" panose="02020603050405020304" pitchFamily="18" charset="0"/>
              </a:rPr>
              <a:t>study concluded that AI has</a:t>
            </a:r>
            <a:r>
              <a:rPr lang="en-US" sz="1800" u="sng"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1800" i="1" u="sng" kern="100" dirty="0">
                <a:effectLst/>
                <a:latin typeface="Times New Roman" panose="02020603050405020304" pitchFamily="18" charset="0"/>
                <a:ea typeface="Aptos" panose="020B0004020202020204" pitchFamily="34" charset="0"/>
                <a:cs typeface="Times New Roman" panose="02020603050405020304" pitchFamily="18" charset="0"/>
              </a:rPr>
              <a:t>significant potentials to replace traditional asset pricing models in the near future</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56DF2FF-810B-2836-FCEE-1B9E687EF4E6}"/>
              </a:ext>
            </a:extLst>
          </p:cNvPr>
          <p:cNvSpPr txBox="1"/>
          <p:nvPr/>
        </p:nvSpPr>
        <p:spPr>
          <a:xfrm>
            <a:off x="1143000" y="5791200"/>
            <a:ext cx="5743574" cy="307777"/>
          </a:xfrm>
          <a:prstGeom prst="rect">
            <a:avLst/>
          </a:prstGeom>
          <a:noFill/>
        </p:spPr>
        <p:txBody>
          <a:bodyPr wrap="square">
            <a:spAutoFit/>
          </a:bodyPr>
          <a:lstStyle/>
          <a:p>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Ashkan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Eliasy</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&amp; Justyna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Przychodzen</a:t>
            </a:r>
            <a:endParaRPr lang="en-US" sz="1400" dirty="0"/>
          </a:p>
        </p:txBody>
      </p:sp>
    </p:spTree>
    <p:extLst>
      <p:ext uri="{BB962C8B-B14F-4D97-AF65-F5344CB8AC3E}">
        <p14:creationId xmlns:p14="http://schemas.microsoft.com/office/powerpoint/2010/main" val="1467587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13E22F-A930-299A-D79F-7EC5288C8DD6}"/>
              </a:ext>
            </a:extLst>
          </p:cNvPr>
          <p:cNvPicPr>
            <a:picLocks noChangeAspect="1"/>
          </p:cNvPicPr>
          <p:nvPr/>
        </p:nvPicPr>
        <p:blipFill>
          <a:blip r:embed="rId2"/>
          <a:stretch>
            <a:fillRect/>
          </a:stretch>
        </p:blipFill>
        <p:spPr>
          <a:xfrm>
            <a:off x="1088693" y="264160"/>
            <a:ext cx="7013126" cy="6324600"/>
          </a:xfrm>
          <a:prstGeom prst="rect">
            <a:avLst/>
          </a:prstGeom>
        </p:spPr>
      </p:pic>
      <p:sp>
        <p:nvSpPr>
          <p:cNvPr id="4" name="TextBox 3">
            <a:extLst>
              <a:ext uri="{FF2B5EF4-FFF2-40B4-BE49-F238E27FC236}">
                <a16:creationId xmlns:a16="http://schemas.microsoft.com/office/drawing/2014/main" id="{B2A128C6-1716-3F53-B340-985E37D45DE7}"/>
              </a:ext>
            </a:extLst>
          </p:cNvPr>
          <p:cNvSpPr txBox="1"/>
          <p:nvPr/>
        </p:nvSpPr>
        <p:spPr>
          <a:xfrm>
            <a:off x="1088693" y="6172200"/>
            <a:ext cx="5743574" cy="307777"/>
          </a:xfrm>
          <a:prstGeom prst="rect">
            <a:avLst/>
          </a:prstGeom>
          <a:noFill/>
        </p:spPr>
        <p:txBody>
          <a:bodyPr wrap="square">
            <a:spAutoFit/>
          </a:bodyPr>
          <a:lstStyle/>
          <a:p>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Ashkan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Eliasy</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&amp; Justyna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Przychodzen</a:t>
            </a:r>
            <a:endParaRPr lang="en-US" sz="1400" dirty="0"/>
          </a:p>
        </p:txBody>
      </p:sp>
    </p:spTree>
    <p:extLst>
      <p:ext uri="{BB962C8B-B14F-4D97-AF65-F5344CB8AC3E}">
        <p14:creationId xmlns:p14="http://schemas.microsoft.com/office/powerpoint/2010/main" val="1724372208"/>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E3247-7A87-1C72-31AC-1EEF8387480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B31D74E-CCE1-64E6-5F6C-107F0904DAAB}"/>
              </a:ext>
            </a:extLst>
          </p:cNvPr>
          <p:cNvPicPr>
            <a:picLocks noChangeAspect="1"/>
          </p:cNvPicPr>
          <p:nvPr/>
        </p:nvPicPr>
        <p:blipFill>
          <a:blip r:embed="rId2"/>
          <a:stretch>
            <a:fillRect/>
          </a:stretch>
        </p:blipFill>
        <p:spPr>
          <a:xfrm>
            <a:off x="762000" y="1066800"/>
            <a:ext cx="7981950" cy="4135687"/>
          </a:xfrm>
          <a:prstGeom prst="rect">
            <a:avLst/>
          </a:prstGeom>
        </p:spPr>
      </p:pic>
      <p:sp>
        <p:nvSpPr>
          <p:cNvPr id="2" name="TextBox 1">
            <a:extLst>
              <a:ext uri="{FF2B5EF4-FFF2-40B4-BE49-F238E27FC236}">
                <a16:creationId xmlns:a16="http://schemas.microsoft.com/office/drawing/2014/main" id="{04BE9C74-251A-88E2-90CE-9F8BE14EB4FD}"/>
              </a:ext>
            </a:extLst>
          </p:cNvPr>
          <p:cNvSpPr txBox="1"/>
          <p:nvPr/>
        </p:nvSpPr>
        <p:spPr>
          <a:xfrm>
            <a:off x="1088693" y="6172200"/>
            <a:ext cx="5743574" cy="307777"/>
          </a:xfrm>
          <a:prstGeom prst="rect">
            <a:avLst/>
          </a:prstGeom>
          <a:noFill/>
        </p:spPr>
        <p:txBody>
          <a:bodyPr wrap="square">
            <a:spAutoFit/>
          </a:bodyPr>
          <a:lstStyle/>
          <a:p>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Ashkan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Eliasy</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&amp; Justyna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Przychodzen</a:t>
            </a:r>
            <a:endParaRPr lang="en-US" sz="1400" dirty="0"/>
          </a:p>
        </p:txBody>
      </p:sp>
    </p:spTree>
    <p:extLst>
      <p:ext uri="{BB962C8B-B14F-4D97-AF65-F5344CB8AC3E}">
        <p14:creationId xmlns:p14="http://schemas.microsoft.com/office/powerpoint/2010/main" val="1442656189"/>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80DFF-8D90-50EF-C926-8EF4F028CCE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8D9E933-F7DB-FB74-603D-8B7B56A13FDE}"/>
              </a:ext>
            </a:extLst>
          </p:cNvPr>
          <p:cNvPicPr>
            <a:picLocks noChangeAspect="1"/>
          </p:cNvPicPr>
          <p:nvPr/>
        </p:nvPicPr>
        <p:blipFill>
          <a:blip r:embed="rId2"/>
          <a:stretch>
            <a:fillRect/>
          </a:stretch>
        </p:blipFill>
        <p:spPr>
          <a:xfrm>
            <a:off x="762000" y="685800"/>
            <a:ext cx="7620000" cy="4055417"/>
          </a:xfrm>
          <a:prstGeom prst="rect">
            <a:avLst/>
          </a:prstGeom>
        </p:spPr>
      </p:pic>
      <p:sp>
        <p:nvSpPr>
          <p:cNvPr id="2" name="TextBox 1">
            <a:extLst>
              <a:ext uri="{FF2B5EF4-FFF2-40B4-BE49-F238E27FC236}">
                <a16:creationId xmlns:a16="http://schemas.microsoft.com/office/drawing/2014/main" id="{22D2D2ED-087F-55E4-9969-8FFC40618C6F}"/>
              </a:ext>
            </a:extLst>
          </p:cNvPr>
          <p:cNvSpPr txBox="1"/>
          <p:nvPr/>
        </p:nvSpPr>
        <p:spPr>
          <a:xfrm>
            <a:off x="1088693" y="6172200"/>
            <a:ext cx="5743574" cy="307777"/>
          </a:xfrm>
          <a:prstGeom prst="rect">
            <a:avLst/>
          </a:prstGeom>
          <a:noFill/>
        </p:spPr>
        <p:txBody>
          <a:bodyPr wrap="square">
            <a:spAutoFit/>
          </a:bodyPr>
          <a:lstStyle/>
          <a:p>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Ashkan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Eliasy</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&amp; Justyna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Przychodzen</a:t>
            </a:r>
            <a:endParaRPr lang="en-US" sz="1400" dirty="0"/>
          </a:p>
        </p:txBody>
      </p:sp>
    </p:spTree>
    <p:extLst>
      <p:ext uri="{BB962C8B-B14F-4D97-AF65-F5344CB8AC3E}">
        <p14:creationId xmlns:p14="http://schemas.microsoft.com/office/powerpoint/2010/main" val="2600341548"/>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24344-AA8E-D3FB-057B-6BEBB2E6BAD1}"/>
              </a:ext>
            </a:extLst>
          </p:cNvPr>
          <p:cNvSpPr>
            <a:spLocks noGrp="1"/>
          </p:cNvSpPr>
          <p:nvPr>
            <p:ph type="title"/>
          </p:nvPr>
        </p:nvSpPr>
        <p:spPr>
          <a:xfrm>
            <a:off x="323923" y="432485"/>
            <a:ext cx="8490099" cy="792575"/>
          </a:xfrm>
        </p:spPr>
        <p:txBody>
          <a:bodyPr vert="horz" wrap="square" lIns="0" tIns="0" rIns="0" bIns="0" numCol="1" anchor="t" anchorCtr="0" compatLnSpc="1">
            <a:prstTxWarp prst="textNoShape">
              <a:avLst/>
            </a:prstTxWarp>
            <a:normAutofit/>
          </a:bodyPr>
          <a:lstStyle/>
          <a:p>
            <a:pPr algn="ctr"/>
            <a:r>
              <a:rPr lang="en-US" sz="3200" kern="1200" dirty="0">
                <a:solidFill>
                  <a:srgbClr val="FF0000"/>
                </a:solidFill>
                <a:latin typeface="Arial" charset="0"/>
                <a:ea typeface="Arial" charset="0"/>
                <a:cs typeface="Arial" charset="0"/>
              </a:rPr>
              <a:t>AI COST OF CAPITAL CALCULATIONS</a:t>
            </a:r>
          </a:p>
        </p:txBody>
      </p:sp>
      <p:sp>
        <p:nvSpPr>
          <p:cNvPr id="4" name="TextBox 3">
            <a:extLst>
              <a:ext uri="{FF2B5EF4-FFF2-40B4-BE49-F238E27FC236}">
                <a16:creationId xmlns:a16="http://schemas.microsoft.com/office/drawing/2014/main" id="{8B60DE15-0755-AF58-4E14-191D06C8CDFD}"/>
              </a:ext>
            </a:extLst>
          </p:cNvPr>
          <p:cNvSpPr txBox="1"/>
          <p:nvPr/>
        </p:nvSpPr>
        <p:spPr bwMode="auto">
          <a:xfrm>
            <a:off x="323923" y="1752600"/>
            <a:ext cx="5391077" cy="4339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rtlCol="0" anchor="t" anchorCtr="0" compatLnSpc="1">
            <a:prstTxWarp prst="textNoShape">
              <a:avLst/>
            </a:prstTxWarp>
            <a:normAutofit/>
          </a:bodyPr>
          <a:lstStyle/>
          <a:p>
            <a:pPr marL="457200" indent="-457200" defTabSz="434975">
              <a:spcBef>
                <a:spcPts val="475"/>
              </a:spcBef>
              <a:buFont typeface="Arial" panose="020B0604020202020204" pitchFamily="34" charset="0"/>
              <a:buAutoNum type="arabicPeriod"/>
            </a:pPr>
            <a:r>
              <a:rPr lang="en-US" sz="3572" b="0" i="0" dirty="0"/>
              <a:t>Superior Accuracy</a:t>
            </a:r>
          </a:p>
          <a:p>
            <a:pPr marL="457200" indent="-457200" defTabSz="434975">
              <a:spcBef>
                <a:spcPts val="475"/>
              </a:spcBef>
              <a:buFont typeface="Arial" panose="020B0604020202020204" pitchFamily="34" charset="0"/>
              <a:buAutoNum type="arabicPeriod"/>
            </a:pPr>
            <a:r>
              <a:rPr lang="en-US" sz="3572" b="0" i="0" dirty="0"/>
              <a:t>Predictive Power</a:t>
            </a:r>
          </a:p>
          <a:p>
            <a:pPr marL="457200" indent="-457200" defTabSz="434975">
              <a:spcBef>
                <a:spcPts val="475"/>
              </a:spcBef>
              <a:buFont typeface="Arial" panose="020B0604020202020204" pitchFamily="34" charset="0"/>
              <a:buAutoNum type="arabicPeriod"/>
            </a:pPr>
            <a:r>
              <a:rPr lang="en-US" sz="3572" b="0" i="0" dirty="0"/>
              <a:t>Instantaneous Analysis</a:t>
            </a:r>
          </a:p>
          <a:p>
            <a:pPr marL="457200" indent="-457200" defTabSz="434975">
              <a:spcBef>
                <a:spcPts val="475"/>
              </a:spcBef>
              <a:buFont typeface="Arial" panose="020B0604020202020204" pitchFamily="34" charset="0"/>
              <a:buAutoNum type="arabicPeriod"/>
            </a:pPr>
            <a:r>
              <a:rPr lang="en-US" sz="3572" b="0" i="0" dirty="0"/>
              <a:t>Replacing Beta</a:t>
            </a:r>
          </a:p>
          <a:p>
            <a:pPr marL="457200" indent="-457200" defTabSz="434975">
              <a:spcBef>
                <a:spcPts val="475"/>
              </a:spcBef>
              <a:buFont typeface="Arial" panose="020B0604020202020204" pitchFamily="34" charset="0"/>
              <a:buAutoNum type="arabicPeriod"/>
            </a:pPr>
            <a:r>
              <a:rPr lang="en-US" sz="3572" dirty="0"/>
              <a:t>Interpretability Challenge</a:t>
            </a:r>
            <a:endParaRPr lang="en-US" sz="3572" b="0" i="0" dirty="0"/>
          </a:p>
          <a:p>
            <a:pPr defTabSz="434975">
              <a:spcBef>
                <a:spcPts val="475"/>
              </a:spcBef>
              <a:buFont typeface="Arial" panose="020B0604020202020204" pitchFamily="34" charset="0"/>
            </a:pPr>
            <a:endParaRPr lang="en-US" sz="3572" b="0" i="0" dirty="0"/>
          </a:p>
        </p:txBody>
      </p:sp>
      <p:pic>
        <p:nvPicPr>
          <p:cNvPr id="5" name="Picture 4">
            <a:extLst>
              <a:ext uri="{FF2B5EF4-FFF2-40B4-BE49-F238E27FC236}">
                <a16:creationId xmlns:a16="http://schemas.microsoft.com/office/drawing/2014/main" id="{17CDF413-736B-F1E7-8A35-C088BDAED610}"/>
              </a:ext>
            </a:extLst>
          </p:cNvPr>
          <p:cNvPicPr>
            <a:picLocks noChangeAspect="1"/>
          </p:cNvPicPr>
          <p:nvPr/>
        </p:nvPicPr>
        <p:blipFill>
          <a:blip r:embed="rId3"/>
          <a:srcRect l="21584" r="18231"/>
          <a:stretch>
            <a:fillRect/>
          </a:stretch>
        </p:blipFill>
        <p:spPr>
          <a:xfrm>
            <a:off x="5638799" y="1524000"/>
            <a:ext cx="3042517" cy="3791425"/>
          </a:xfrm>
          <a:prstGeom prst="rect">
            <a:avLst/>
          </a:prstGeom>
          <a:noFill/>
        </p:spPr>
      </p:pic>
      <p:sp>
        <p:nvSpPr>
          <p:cNvPr id="3" name="Slide Number Placeholder 2">
            <a:extLst>
              <a:ext uri="{FF2B5EF4-FFF2-40B4-BE49-F238E27FC236}">
                <a16:creationId xmlns:a16="http://schemas.microsoft.com/office/drawing/2014/main" id="{D7D482BE-0F91-B56D-F8AE-4CA8C2EA0CAE}"/>
              </a:ext>
            </a:extLst>
          </p:cNvPr>
          <p:cNvSpPr>
            <a:spLocks noGrp="1"/>
          </p:cNvSpPr>
          <p:nvPr>
            <p:ph type="sldNum" sz="quarter" idx="15"/>
          </p:nvPr>
        </p:nvSpPr>
        <p:spPr>
          <a:xfrm>
            <a:off x="8532886" y="6828180"/>
            <a:ext cx="296862" cy="254000"/>
          </a:xfrm>
        </p:spPr>
        <p:txBody>
          <a:bodyPr>
            <a:normAutofit fontScale="70000" lnSpcReduction="20000"/>
          </a:bodyPr>
          <a:lstStyle/>
          <a:p>
            <a:pPr>
              <a:lnSpc>
                <a:spcPct val="90000"/>
              </a:lnSpc>
              <a:spcAft>
                <a:spcPts val="600"/>
              </a:spcAft>
              <a:defRPr/>
            </a:pPr>
            <a:fld id="{7F6055C3-236F-4D20-919B-D12369753082}" type="slidenum">
              <a:rPr lang="en-US" sz="1100" kern="1200">
                <a:latin typeface="Times New Roman" panose="02020603050405020304" pitchFamily="18" charset="0"/>
                <a:ea typeface="MS PGothic" panose="020B0600070205080204" pitchFamily="34" charset="-128"/>
                <a:cs typeface="+mn-cs"/>
              </a:rPr>
              <a:pPr>
                <a:lnSpc>
                  <a:spcPct val="90000"/>
                </a:lnSpc>
                <a:spcAft>
                  <a:spcPts val="600"/>
                </a:spcAft>
                <a:defRPr/>
              </a:pPr>
              <a:t>56</a:t>
            </a:fld>
            <a:endParaRPr lang="en-US" sz="1100" kern="1200">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7284085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1F37D2-8D00-B79D-7D5F-3AF9AC76DF9F}"/>
              </a:ext>
            </a:extLst>
          </p:cNvPr>
          <p:cNvSpPr>
            <a:spLocks noGrp="1"/>
          </p:cNvSpPr>
          <p:nvPr>
            <p:ph type="sldNum" sz="quarter" idx="10"/>
          </p:nvPr>
        </p:nvSpPr>
        <p:spPr/>
        <p:txBody>
          <a:bodyPr/>
          <a:lstStyle/>
          <a:p>
            <a:pPr>
              <a:defRPr/>
            </a:pPr>
            <a:fld id="{FE301F6A-881A-4E25-BF8E-92C349E7E3F2}" type="slidenum">
              <a:rPr lang="en-US" smtClean="0"/>
              <a:pPr>
                <a:defRPr/>
              </a:pPr>
              <a:t>57</a:t>
            </a:fld>
            <a:endParaRPr lang="en-US" dirty="0"/>
          </a:p>
        </p:txBody>
      </p:sp>
      <p:sp>
        <p:nvSpPr>
          <p:cNvPr id="4" name="TextBox 3">
            <a:extLst>
              <a:ext uri="{FF2B5EF4-FFF2-40B4-BE49-F238E27FC236}">
                <a16:creationId xmlns:a16="http://schemas.microsoft.com/office/drawing/2014/main" id="{BBE5DF71-437D-7E7E-8420-D3C055180915}"/>
              </a:ext>
            </a:extLst>
          </p:cNvPr>
          <p:cNvSpPr txBox="1"/>
          <p:nvPr/>
        </p:nvSpPr>
        <p:spPr>
          <a:xfrm>
            <a:off x="312738" y="439678"/>
            <a:ext cx="8210550" cy="5262979"/>
          </a:xfrm>
          <a:prstGeom prst="rect">
            <a:avLst/>
          </a:prstGeom>
          <a:noFill/>
        </p:spPr>
        <p:txBody>
          <a:bodyPr wrap="square">
            <a:spAutoFit/>
          </a:bodyPr>
          <a:lstStyle/>
          <a:p>
            <a:pPr algn="ctr">
              <a:buNone/>
            </a:pPr>
            <a:r>
              <a:rPr lang="en-US" b="1" i="0" u="none" strike="noStrike" dirty="0">
                <a:solidFill>
                  <a:srgbClr val="FF0000"/>
                </a:solidFill>
                <a:effectLst/>
              </a:rPr>
              <a:t>AI-POWERED COST OF CAPITAL ESTIMATION TOOLS</a:t>
            </a:r>
            <a:endParaRPr lang="en-US" b="0" i="0" u="none" strike="noStrike" dirty="0">
              <a:solidFill>
                <a:srgbClr val="FF0000"/>
              </a:solidFill>
              <a:effectLst/>
            </a:endParaRPr>
          </a:p>
          <a:p>
            <a:pPr algn="ctr"/>
            <a:endParaRPr lang="en-US" b="0" i="0" u="none" strike="noStrike" dirty="0">
              <a:solidFill>
                <a:srgbClr val="000000"/>
              </a:solidFill>
              <a:effectLst/>
            </a:endParaRPr>
          </a:p>
          <a:p>
            <a:pPr algn="ctr"/>
            <a:endParaRPr lang="en-US" b="0" i="0" u="none" strike="noStrike" dirty="0">
              <a:solidFill>
                <a:srgbClr val="000000"/>
              </a:solidFill>
              <a:effectLst/>
            </a:endParaRPr>
          </a:p>
          <a:p>
            <a:pPr algn="l">
              <a:buFont typeface="Arial" panose="020B0604020202020204" pitchFamily="34" charset="0"/>
              <a:buChar char="•"/>
            </a:pPr>
            <a:r>
              <a:rPr lang="en-US" b="1" i="0" u="none" strike="noStrike" dirty="0" err="1">
                <a:solidFill>
                  <a:srgbClr val="000000"/>
                </a:solidFill>
                <a:effectLst/>
              </a:rPr>
              <a:t>MLQ.ai</a:t>
            </a:r>
            <a:r>
              <a:rPr lang="en-US" b="1" i="0" u="none" strike="noStrike" dirty="0">
                <a:solidFill>
                  <a:srgbClr val="000000"/>
                </a:solidFill>
                <a:effectLst/>
              </a:rPr>
              <a:t> CAPM Calculator</a:t>
            </a:r>
            <a:endParaRPr lang="en-US" b="0" i="0" u="none" strike="noStrike" dirty="0">
              <a:solidFill>
                <a:srgbClr val="000000"/>
              </a:solidFill>
              <a:effectLst/>
            </a:endParaRPr>
          </a:p>
          <a:p>
            <a:pPr marL="742950" lvl="1" indent="-285750" algn="l">
              <a:buFont typeface="Arial" panose="020B0604020202020204" pitchFamily="34" charset="0"/>
              <a:buChar char="•"/>
            </a:pPr>
            <a:r>
              <a:rPr lang="en-US" b="0" i="0" u="none" strike="noStrike" dirty="0">
                <a:solidFill>
                  <a:srgbClr val="000000"/>
                </a:solidFill>
                <a:effectLst/>
              </a:rPr>
              <a:t>Calculates Expected Return E(R)</a:t>
            </a:r>
          </a:p>
          <a:p>
            <a:pPr marL="742950" lvl="1" indent="-285750" algn="l">
              <a:buFont typeface="Arial" panose="020B0604020202020204" pitchFamily="34" charset="0"/>
              <a:buChar char="•"/>
            </a:pPr>
            <a:r>
              <a:rPr lang="en-US" b="0" i="0" u="none" strike="noStrike" dirty="0">
                <a:solidFill>
                  <a:srgbClr val="000000"/>
                </a:solidFill>
                <a:effectLst/>
              </a:rPr>
              <a:t>Uses </a:t>
            </a:r>
            <a:r>
              <a:rPr lang="en-US" dirty="0">
                <a:solidFill>
                  <a:srgbClr val="000000"/>
                </a:solidFill>
              </a:rPr>
              <a:t>R</a:t>
            </a:r>
            <a:r>
              <a:rPr lang="en-US" baseline="-25000" dirty="0">
                <a:solidFill>
                  <a:srgbClr val="000000"/>
                </a:solidFill>
              </a:rPr>
              <a:t>f</a:t>
            </a:r>
            <a:r>
              <a:rPr lang="en-US" dirty="0">
                <a:solidFill>
                  <a:srgbClr val="000000"/>
                </a:solidFill>
              </a:rPr>
              <a:t> MRP, β </a:t>
            </a:r>
            <a:endParaRPr lang="en-US" b="0" i="0" u="none" strike="noStrike" dirty="0">
              <a:solidFill>
                <a:srgbClr val="000000"/>
              </a:solidFill>
              <a:effectLst/>
            </a:endParaRPr>
          </a:p>
          <a:p>
            <a:pPr algn="l">
              <a:buFont typeface="Arial" panose="020B0604020202020204" pitchFamily="34" charset="0"/>
              <a:buChar char="•"/>
            </a:pPr>
            <a:r>
              <a:rPr lang="en-US" b="1" i="0" u="none" strike="noStrike" dirty="0" err="1">
                <a:solidFill>
                  <a:srgbClr val="000000"/>
                </a:solidFill>
                <a:effectLst/>
              </a:rPr>
              <a:t>Jenova.ai</a:t>
            </a:r>
            <a:r>
              <a:rPr lang="en-US" b="1" i="0" u="none" strike="noStrike" dirty="0">
                <a:solidFill>
                  <a:srgbClr val="000000"/>
                </a:solidFill>
                <a:effectLst/>
              </a:rPr>
              <a:t> Fundamental Stock Analysis</a:t>
            </a:r>
            <a:endParaRPr lang="en-US" b="0" i="0" u="none" strike="noStrike" dirty="0">
              <a:solidFill>
                <a:srgbClr val="000000"/>
              </a:solidFill>
              <a:effectLst/>
            </a:endParaRPr>
          </a:p>
          <a:p>
            <a:pPr marL="742950" lvl="1" indent="-285750" algn="l">
              <a:buFont typeface="Arial" panose="020B0604020202020204" pitchFamily="34" charset="0"/>
              <a:buChar char="•"/>
            </a:pPr>
            <a:r>
              <a:rPr lang="en-US" b="0" i="0" u="none" strike="noStrike" dirty="0">
                <a:solidFill>
                  <a:srgbClr val="000000"/>
                </a:solidFill>
                <a:effectLst/>
              </a:rPr>
              <a:t>DCF-based valuation</a:t>
            </a:r>
          </a:p>
          <a:p>
            <a:pPr algn="l">
              <a:buFont typeface="Arial" panose="020B0604020202020204" pitchFamily="34" charset="0"/>
              <a:buChar char="•"/>
            </a:pPr>
            <a:r>
              <a:rPr lang="en-US" b="1" i="0" u="none" strike="noStrike" dirty="0" err="1">
                <a:solidFill>
                  <a:srgbClr val="000000"/>
                </a:solidFill>
                <a:effectLst/>
              </a:rPr>
              <a:t>PrometAI</a:t>
            </a:r>
            <a:r>
              <a:rPr lang="en-US" b="1" i="0" u="none" strike="noStrike" dirty="0">
                <a:solidFill>
                  <a:srgbClr val="000000"/>
                </a:solidFill>
                <a:effectLst/>
              </a:rPr>
              <a:t> Estimation Blueprint</a:t>
            </a:r>
            <a:endParaRPr lang="en-US" b="0" i="0" u="none" strike="noStrike" dirty="0">
              <a:solidFill>
                <a:srgbClr val="000000"/>
              </a:solidFill>
              <a:effectLst/>
            </a:endParaRPr>
          </a:p>
          <a:p>
            <a:pPr marL="742950" lvl="1" indent="-285750" algn="l">
              <a:buFont typeface="Arial" panose="020B0604020202020204" pitchFamily="34" charset="0"/>
              <a:buChar char="•"/>
            </a:pPr>
            <a:r>
              <a:rPr lang="en-US" b="0" i="0" u="none" strike="noStrike" dirty="0">
                <a:solidFill>
                  <a:srgbClr val="000000"/>
                </a:solidFill>
                <a:effectLst/>
              </a:rPr>
              <a:t>Step-by-step WACC calculation</a:t>
            </a:r>
          </a:p>
          <a:p>
            <a:pPr marL="742950" lvl="1" indent="-285750" algn="l">
              <a:buFont typeface="Arial" panose="020B0604020202020204" pitchFamily="34" charset="0"/>
              <a:buChar char="•"/>
            </a:pPr>
            <a:r>
              <a:rPr lang="en-US" b="0" i="0" u="none" strike="noStrike" dirty="0">
                <a:solidFill>
                  <a:srgbClr val="000000"/>
                </a:solidFill>
                <a:effectLst/>
              </a:rPr>
              <a:t>Combines cost of equity and cost of debt</a:t>
            </a:r>
          </a:p>
          <a:p>
            <a:pPr algn="l">
              <a:buFont typeface="Arial" panose="020B0604020202020204" pitchFamily="34" charset="0"/>
              <a:buChar char="•"/>
            </a:pPr>
            <a:r>
              <a:rPr lang="en-US" b="1" i="0" u="none" strike="noStrike" dirty="0">
                <a:solidFill>
                  <a:srgbClr val="000000"/>
                </a:solidFill>
                <a:effectLst/>
              </a:rPr>
              <a:t>Manus AI Pricing Tool</a:t>
            </a:r>
            <a:endParaRPr lang="en-US" b="0" i="0" u="none" strike="noStrike" dirty="0">
              <a:solidFill>
                <a:srgbClr val="000000"/>
              </a:solidFill>
              <a:effectLst/>
            </a:endParaRPr>
          </a:p>
          <a:p>
            <a:pPr marL="742950" lvl="1" indent="-285750" algn="l">
              <a:buFont typeface="Arial" panose="020B0604020202020204" pitchFamily="34" charset="0"/>
              <a:buChar char="•"/>
            </a:pPr>
            <a:r>
              <a:rPr lang="en-US" b="0" i="0" u="none" strike="noStrike" dirty="0">
                <a:solidFill>
                  <a:srgbClr val="000000"/>
                </a:solidFill>
                <a:effectLst/>
              </a:rPr>
              <a:t>Provides comparable financial data</a:t>
            </a:r>
          </a:p>
          <a:p>
            <a:pPr lvl="1" algn="l"/>
            <a:endParaRPr lang="en-US" b="0" i="0" u="none" strike="noStrike" dirty="0">
              <a:solidFill>
                <a:srgbClr val="000000"/>
              </a:solidFill>
              <a:effectLst/>
            </a:endParaRPr>
          </a:p>
        </p:txBody>
      </p:sp>
      <p:pic>
        <p:nvPicPr>
          <p:cNvPr id="5" name="Picture 4">
            <a:extLst>
              <a:ext uri="{FF2B5EF4-FFF2-40B4-BE49-F238E27FC236}">
                <a16:creationId xmlns:a16="http://schemas.microsoft.com/office/drawing/2014/main" id="{F5E787E2-5750-29F7-5899-1F3A6C13498C}"/>
              </a:ext>
            </a:extLst>
          </p:cNvPr>
          <p:cNvPicPr>
            <a:picLocks noChangeAspect="1"/>
          </p:cNvPicPr>
          <p:nvPr/>
        </p:nvPicPr>
        <p:blipFill>
          <a:blip r:embed="rId3"/>
          <a:stretch>
            <a:fillRect/>
          </a:stretch>
        </p:blipFill>
        <p:spPr>
          <a:xfrm flipH="1">
            <a:off x="5709271" y="1737710"/>
            <a:ext cx="3278779" cy="1843690"/>
          </a:xfrm>
          <a:prstGeom prst="rect">
            <a:avLst/>
          </a:prstGeom>
        </p:spPr>
      </p:pic>
    </p:spTree>
    <p:extLst>
      <p:ext uri="{BB962C8B-B14F-4D97-AF65-F5344CB8AC3E}">
        <p14:creationId xmlns:p14="http://schemas.microsoft.com/office/powerpoint/2010/main" val="1422828256"/>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7ACD7-EF55-9926-5699-F5AC9FD0E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A4100B-8A48-A463-EF73-5FEE8DEF8CBA}"/>
              </a:ext>
            </a:extLst>
          </p:cNvPr>
          <p:cNvSpPr>
            <a:spLocks noGrp="1"/>
          </p:cNvSpPr>
          <p:nvPr>
            <p:ph type="title"/>
          </p:nvPr>
        </p:nvSpPr>
        <p:spPr/>
        <p:txBody>
          <a:bodyPr/>
          <a:lstStyle/>
          <a:p>
            <a:pPr algn="ctr"/>
            <a:r>
              <a:rPr lang="en-US" sz="4000" kern="100" dirty="0">
                <a:solidFill>
                  <a:srgbClr val="FF0000"/>
                </a:solidFill>
                <a:latin typeface="Times New Roman" panose="02020603050405020304" pitchFamily="18" charset="0"/>
                <a:ea typeface="Aptos" panose="020B0004020202020204" pitchFamily="34" charset="0"/>
                <a:cs typeface="Times New Roman" panose="02020603050405020304" pitchFamily="18" charset="0"/>
              </a:rPr>
              <a:t>Is AI The New Cost Of Capital King?</a:t>
            </a:r>
            <a:br>
              <a:rPr lang="en-US" sz="3600"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br>
            <a:endParaRPr lang="en-US" sz="3600" dirty="0">
              <a:solidFill>
                <a:srgbClr val="FF0000"/>
              </a:solidFill>
            </a:endParaRPr>
          </a:p>
        </p:txBody>
      </p:sp>
      <p:pic>
        <p:nvPicPr>
          <p:cNvPr id="4" name="Picture 3">
            <a:extLst>
              <a:ext uri="{FF2B5EF4-FFF2-40B4-BE49-F238E27FC236}">
                <a16:creationId xmlns:a16="http://schemas.microsoft.com/office/drawing/2014/main" id="{4C21BECA-40A1-B2C9-1A86-628DC3501E9E}"/>
              </a:ext>
            </a:extLst>
          </p:cNvPr>
          <p:cNvPicPr>
            <a:picLocks noChangeAspect="1"/>
          </p:cNvPicPr>
          <p:nvPr/>
        </p:nvPicPr>
        <p:blipFill>
          <a:blip r:embed="rId2"/>
          <a:stretch>
            <a:fillRect/>
          </a:stretch>
        </p:blipFill>
        <p:spPr>
          <a:xfrm>
            <a:off x="2604430" y="833714"/>
            <a:ext cx="3516039" cy="2637029"/>
          </a:xfrm>
          <a:prstGeom prst="rect">
            <a:avLst/>
          </a:prstGeom>
        </p:spPr>
      </p:pic>
      <p:pic>
        <p:nvPicPr>
          <p:cNvPr id="6" name="Picture 5">
            <a:extLst>
              <a:ext uri="{FF2B5EF4-FFF2-40B4-BE49-F238E27FC236}">
                <a16:creationId xmlns:a16="http://schemas.microsoft.com/office/drawing/2014/main" id="{D938F76D-E6F9-2B96-DBF3-3EFF8B6ED528}"/>
              </a:ext>
            </a:extLst>
          </p:cNvPr>
          <p:cNvPicPr>
            <a:picLocks noChangeAspect="1"/>
          </p:cNvPicPr>
          <p:nvPr/>
        </p:nvPicPr>
        <p:blipFill>
          <a:blip r:embed="rId3"/>
          <a:stretch>
            <a:fillRect/>
          </a:stretch>
        </p:blipFill>
        <p:spPr>
          <a:xfrm>
            <a:off x="2000250" y="3741086"/>
            <a:ext cx="4724400" cy="2948639"/>
          </a:xfrm>
          <a:prstGeom prst="rect">
            <a:avLst/>
          </a:prstGeom>
        </p:spPr>
      </p:pic>
      <p:sp>
        <p:nvSpPr>
          <p:cNvPr id="8" name="TextBox 7">
            <a:extLst>
              <a:ext uri="{FF2B5EF4-FFF2-40B4-BE49-F238E27FC236}">
                <a16:creationId xmlns:a16="http://schemas.microsoft.com/office/drawing/2014/main" id="{84F754D4-A993-A471-6EC7-0F511FBE3FC0}"/>
              </a:ext>
            </a:extLst>
          </p:cNvPr>
          <p:cNvSpPr txBox="1"/>
          <p:nvPr/>
        </p:nvSpPr>
        <p:spPr>
          <a:xfrm>
            <a:off x="3048000" y="3200400"/>
            <a:ext cx="2019300" cy="3770263"/>
          </a:xfrm>
          <a:prstGeom prst="rect">
            <a:avLst/>
          </a:prstGeom>
          <a:noFill/>
        </p:spPr>
        <p:txBody>
          <a:bodyPr wrap="square" rtlCol="0">
            <a:spAutoFit/>
          </a:bodyPr>
          <a:lstStyle/>
          <a:p>
            <a:r>
              <a:rPr lang="en-US" sz="23900" dirty="0"/>
              <a:t>X</a:t>
            </a:r>
          </a:p>
        </p:txBody>
      </p:sp>
    </p:spTree>
    <p:extLst>
      <p:ext uri="{BB962C8B-B14F-4D97-AF65-F5344CB8AC3E}">
        <p14:creationId xmlns:p14="http://schemas.microsoft.com/office/powerpoint/2010/main" val="39709175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8CBDD-8E70-7E73-2C20-89AC275CC4D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981FDE5-BCC3-C948-9E95-81882DB93B0A}"/>
              </a:ext>
            </a:extLst>
          </p:cNvPr>
          <p:cNvPicPr>
            <a:picLocks noChangeAspect="1"/>
          </p:cNvPicPr>
          <p:nvPr/>
        </p:nvPicPr>
        <p:blipFill>
          <a:blip r:embed="rId3"/>
          <a:stretch>
            <a:fillRect/>
          </a:stretch>
        </p:blipFill>
        <p:spPr>
          <a:xfrm>
            <a:off x="367743" y="2779879"/>
            <a:ext cx="8627356" cy="3810000"/>
          </a:xfrm>
          <a:prstGeom prst="rect">
            <a:avLst/>
          </a:prstGeom>
        </p:spPr>
      </p:pic>
      <p:sp>
        <p:nvSpPr>
          <p:cNvPr id="4" name="TextBox 3">
            <a:extLst>
              <a:ext uri="{FF2B5EF4-FFF2-40B4-BE49-F238E27FC236}">
                <a16:creationId xmlns:a16="http://schemas.microsoft.com/office/drawing/2014/main" id="{0F8F43F7-9921-10A2-95C3-9090CDD3CE17}"/>
              </a:ext>
            </a:extLst>
          </p:cNvPr>
          <p:cNvSpPr txBox="1"/>
          <p:nvPr/>
        </p:nvSpPr>
        <p:spPr>
          <a:xfrm>
            <a:off x="152400" y="798935"/>
            <a:ext cx="6019800" cy="523220"/>
          </a:xfrm>
          <a:prstGeom prst="rect">
            <a:avLst/>
          </a:prstGeom>
          <a:noFill/>
        </p:spPr>
        <p:txBody>
          <a:bodyPr wrap="square" rtlCol="0">
            <a:spAutoFit/>
          </a:bodyPr>
          <a:lstStyle/>
          <a:p>
            <a:r>
              <a:rPr lang="en-US" sz="2800" b="1" dirty="0">
                <a:solidFill>
                  <a:srgbClr val="FF0000"/>
                </a:solidFill>
              </a:rPr>
              <a:t>THE GREAT “SERM” BUBBLE</a:t>
            </a:r>
          </a:p>
        </p:txBody>
      </p:sp>
      <p:pic>
        <p:nvPicPr>
          <p:cNvPr id="5" name="Picture 4">
            <a:extLst>
              <a:ext uri="{FF2B5EF4-FFF2-40B4-BE49-F238E27FC236}">
                <a16:creationId xmlns:a16="http://schemas.microsoft.com/office/drawing/2014/main" id="{E73FD526-239E-2D5D-6F1A-BBF18C7BCCDF}"/>
              </a:ext>
            </a:extLst>
          </p:cNvPr>
          <p:cNvPicPr>
            <a:picLocks noChangeAspect="1"/>
          </p:cNvPicPr>
          <p:nvPr/>
        </p:nvPicPr>
        <p:blipFill>
          <a:blip r:embed="rId4"/>
          <a:stretch>
            <a:fillRect/>
          </a:stretch>
        </p:blipFill>
        <p:spPr>
          <a:xfrm>
            <a:off x="5943599" y="228600"/>
            <a:ext cx="2865315" cy="2269169"/>
          </a:xfrm>
          <a:prstGeom prst="rect">
            <a:avLst/>
          </a:prstGeom>
        </p:spPr>
      </p:pic>
    </p:spTree>
    <p:extLst>
      <p:ext uri="{BB962C8B-B14F-4D97-AF65-F5344CB8AC3E}">
        <p14:creationId xmlns:p14="http://schemas.microsoft.com/office/powerpoint/2010/main" val="760447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3"/>
          <p:cNvSpPr>
            <a:spLocks noGrp="1" noChangeArrowheads="1"/>
          </p:cNvSpPr>
          <p:nvPr>
            <p:ph idx="13"/>
          </p:nvPr>
        </p:nvSpPr>
        <p:spPr>
          <a:xfrm>
            <a:off x="1066800" y="1675542"/>
            <a:ext cx="8688387" cy="4686301"/>
          </a:xfrm>
        </p:spPr>
        <p:txBody>
          <a:bodyPr/>
          <a:lstStyle/>
          <a:p>
            <a:pPr marL="342900" indent="-342900">
              <a:buFont typeface="Arial" panose="020B0604020202020204" pitchFamily="34" charset="0"/>
              <a:buChar char="•"/>
            </a:pPr>
            <a:r>
              <a:rPr lang="en-US" altLang="en-US" sz="2800" b="0" dirty="0"/>
              <a:t>CAPM</a:t>
            </a:r>
          </a:p>
          <a:p>
            <a:pPr marL="342900" indent="-342900">
              <a:buFont typeface="Arial" panose="020B0604020202020204" pitchFamily="34" charset="0"/>
              <a:buChar char="•"/>
            </a:pPr>
            <a:r>
              <a:rPr lang="en-US" altLang="en-US" sz="2800" b="0" dirty="0"/>
              <a:t>Empirical CAPM (</a:t>
            </a:r>
            <a:r>
              <a:rPr lang="ja-JP" altLang="en-US" sz="2800" b="0" dirty="0"/>
              <a:t>“</a:t>
            </a:r>
            <a:r>
              <a:rPr lang="en-US" altLang="ja-JP" sz="2800" b="0" dirty="0"/>
              <a:t>ECAPM</a:t>
            </a:r>
            <a:r>
              <a:rPr lang="ja-JP" altLang="en-US" sz="2800" b="0" dirty="0"/>
              <a:t>”</a:t>
            </a:r>
            <a:r>
              <a:rPr lang="en-US" altLang="ja-JP" sz="2800" b="0" dirty="0"/>
              <a:t>)</a:t>
            </a:r>
          </a:p>
          <a:p>
            <a:pPr marL="342900" indent="-342900">
              <a:buFont typeface="Arial" panose="020B0604020202020204" pitchFamily="34" charset="0"/>
              <a:buChar char="•"/>
            </a:pPr>
            <a:r>
              <a:rPr lang="en-US" altLang="en-US" sz="2800" b="0" dirty="0"/>
              <a:t>Arbitrage Pricing Model (</a:t>
            </a:r>
            <a:r>
              <a:rPr lang="ja-JP" altLang="en-US" sz="2800" b="0" dirty="0"/>
              <a:t>“</a:t>
            </a:r>
            <a:r>
              <a:rPr lang="en-US" altLang="ja-JP" sz="2800" b="0" dirty="0"/>
              <a:t>APM</a:t>
            </a:r>
            <a:r>
              <a:rPr lang="ja-JP" altLang="en-US" sz="2800" b="0" dirty="0"/>
              <a:t>”</a:t>
            </a:r>
            <a:r>
              <a:rPr lang="en-US" altLang="ja-JP" sz="2800" b="0" dirty="0"/>
              <a:t>)</a:t>
            </a:r>
          </a:p>
          <a:p>
            <a:pPr marL="342900" indent="-342900">
              <a:buFont typeface="Arial" panose="020B0604020202020204" pitchFamily="34" charset="0"/>
              <a:buChar char="•"/>
            </a:pPr>
            <a:r>
              <a:rPr lang="en-US" altLang="en-US" sz="2800" b="0" dirty="0"/>
              <a:t>Multi-Factor Model (Fama-French Model)</a:t>
            </a:r>
          </a:p>
          <a:p>
            <a:pPr marL="342900" indent="-342900">
              <a:buFont typeface="Arial" panose="020B0604020202020204" pitchFamily="34" charset="0"/>
              <a:buChar char="•"/>
            </a:pPr>
            <a:r>
              <a:rPr lang="en-US" altLang="en-US" sz="2800" b="0" dirty="0"/>
              <a:t>Size-Adjusted CAPM</a:t>
            </a:r>
          </a:p>
          <a:p>
            <a:pPr marL="342900" indent="-342900">
              <a:buFont typeface="Arial" panose="020B0604020202020204" pitchFamily="34" charset="0"/>
              <a:buChar char="•"/>
            </a:pPr>
            <a:r>
              <a:rPr lang="en-US" altLang="en-US" sz="2800" dirty="0">
                <a:solidFill>
                  <a:srgbClr val="0070C0"/>
                </a:solidFill>
              </a:rPr>
              <a:t>Market-Derived CAPM (</a:t>
            </a:r>
            <a:r>
              <a:rPr lang="ja-JP" altLang="en-US" sz="2800" dirty="0">
                <a:solidFill>
                  <a:srgbClr val="0070C0"/>
                </a:solidFill>
              </a:rPr>
              <a:t>“</a:t>
            </a:r>
            <a:r>
              <a:rPr lang="en-US" altLang="ja-JP" sz="2800" dirty="0">
                <a:solidFill>
                  <a:srgbClr val="0070C0"/>
                </a:solidFill>
              </a:rPr>
              <a:t>MCAPM</a:t>
            </a:r>
            <a:r>
              <a:rPr lang="ja-JP" altLang="en-US" sz="2800" dirty="0">
                <a:solidFill>
                  <a:srgbClr val="0070C0"/>
                </a:solidFill>
              </a:rPr>
              <a:t>”</a:t>
            </a:r>
            <a:r>
              <a:rPr lang="en-US" altLang="ja-JP" sz="2800" dirty="0">
                <a:solidFill>
                  <a:srgbClr val="0070C0"/>
                </a:solidFill>
              </a:rPr>
              <a:t>)</a:t>
            </a:r>
          </a:p>
          <a:p>
            <a:pPr marL="342900" indent="-342900">
              <a:buFont typeface="Arial" panose="020B0604020202020204" pitchFamily="34" charset="0"/>
              <a:buChar char="•"/>
            </a:pPr>
            <a:r>
              <a:rPr lang="en-US" altLang="ja-JP" sz="2800" dirty="0">
                <a:solidFill>
                  <a:srgbClr val="0070C0"/>
                </a:solidFill>
              </a:rPr>
              <a:t>Predictive Risk Premium Model</a:t>
            </a:r>
          </a:p>
          <a:p>
            <a:endParaRPr lang="en-US" altLang="en-US" dirty="0"/>
          </a:p>
        </p:txBody>
      </p:sp>
      <p:sp>
        <p:nvSpPr>
          <p:cNvPr id="336898" name="Rectangle 2"/>
          <p:cNvSpPr>
            <a:spLocks noGrp="1" noChangeArrowheads="1"/>
          </p:cNvSpPr>
          <p:nvPr>
            <p:ph type="title"/>
          </p:nvPr>
        </p:nvSpPr>
        <p:spPr>
          <a:xfrm>
            <a:off x="431347" y="533400"/>
            <a:ext cx="8119382" cy="792575"/>
          </a:xfrm>
        </p:spPr>
        <p:txBody>
          <a:bodyPr/>
          <a:lstStyle/>
          <a:p>
            <a:pPr algn="ctr"/>
            <a:r>
              <a:rPr lang="en-US" sz="3600" dirty="0">
                <a:solidFill>
                  <a:schemeClr val="tx2"/>
                </a:solidFill>
              </a:rPr>
              <a:t>Asset Pricing Models</a:t>
            </a:r>
          </a:p>
        </p:txBody>
      </p:sp>
    </p:spTree>
    <p:extLst>
      <p:ext uri="{BB962C8B-B14F-4D97-AF65-F5344CB8AC3E}">
        <p14:creationId xmlns:p14="http://schemas.microsoft.com/office/powerpoint/2010/main" val="9937189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DB549-AD36-9A24-3414-43FCBB48E41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7963735-E47E-154C-6E7A-1186CEA3534B}"/>
              </a:ext>
            </a:extLst>
          </p:cNvPr>
          <p:cNvPicPr>
            <a:picLocks noChangeAspect="1"/>
          </p:cNvPicPr>
          <p:nvPr/>
        </p:nvPicPr>
        <p:blipFill>
          <a:blip r:embed="rId3"/>
          <a:stretch>
            <a:fillRect/>
          </a:stretch>
        </p:blipFill>
        <p:spPr>
          <a:xfrm>
            <a:off x="1143000" y="190500"/>
            <a:ext cx="6477000" cy="6477000"/>
          </a:xfrm>
          <a:prstGeom prst="rect">
            <a:avLst/>
          </a:prstGeom>
        </p:spPr>
      </p:pic>
    </p:spTree>
    <p:extLst>
      <p:ext uri="{BB962C8B-B14F-4D97-AF65-F5344CB8AC3E}">
        <p14:creationId xmlns:p14="http://schemas.microsoft.com/office/powerpoint/2010/main" val="5079399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98773-1D65-AB15-62BF-02C15AD0AEA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8A86DB3-30B2-269B-BC73-332A0390B262}"/>
              </a:ext>
            </a:extLst>
          </p:cNvPr>
          <p:cNvPicPr>
            <a:picLocks noChangeAspect="1"/>
          </p:cNvPicPr>
          <p:nvPr/>
        </p:nvPicPr>
        <p:blipFill>
          <a:blip r:embed="rId2"/>
          <a:stretch>
            <a:fillRect/>
          </a:stretch>
        </p:blipFill>
        <p:spPr>
          <a:xfrm>
            <a:off x="304800" y="457200"/>
            <a:ext cx="8528660" cy="5791200"/>
          </a:xfrm>
          <a:prstGeom prst="rect">
            <a:avLst/>
          </a:prstGeom>
        </p:spPr>
      </p:pic>
    </p:spTree>
    <p:extLst>
      <p:ext uri="{BB962C8B-B14F-4D97-AF65-F5344CB8AC3E}">
        <p14:creationId xmlns:p14="http://schemas.microsoft.com/office/powerpoint/2010/main" val="10809826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Content Placeholder 2"/>
          <p:cNvSpPr>
            <a:spLocks noGrp="1"/>
          </p:cNvSpPr>
          <p:nvPr>
            <p:ph idx="13"/>
          </p:nvPr>
        </p:nvSpPr>
        <p:spPr>
          <a:xfrm>
            <a:off x="455613" y="1371600"/>
            <a:ext cx="8688387" cy="5642815"/>
          </a:xfrm>
        </p:spPr>
        <p:txBody>
          <a:bodyPr/>
          <a:lstStyle/>
          <a:p>
            <a:r>
              <a:rPr lang="en-US" sz="2400" b="0" dirty="0"/>
              <a:t>Rebuilding A-level credit ratings</a:t>
            </a:r>
          </a:p>
          <a:p>
            <a:pPr lvl="2"/>
            <a:r>
              <a:rPr lang="en-US" sz="1600" b="0" dirty="0"/>
              <a:t>Spreads have </a:t>
            </a:r>
            <a:r>
              <a:rPr lang="en-US" sz="1600" dirty="0"/>
              <a:t>fluctuated</a:t>
            </a:r>
            <a:r>
              <a:rPr lang="en-US" sz="1600" b="0" dirty="0"/>
              <a:t> </a:t>
            </a:r>
          </a:p>
          <a:p>
            <a:pPr lvl="2"/>
            <a:r>
              <a:rPr lang="en-US" sz="1600" b="0" dirty="0"/>
              <a:t>Strong credit may be least-cost for customers</a:t>
            </a:r>
          </a:p>
          <a:p>
            <a:endParaRPr lang="en-US" sz="2400" b="0" dirty="0"/>
          </a:p>
          <a:p>
            <a:r>
              <a:rPr lang="en-US" sz="2400" b="0" dirty="0"/>
              <a:t>New methods for estimating the cost of capital</a:t>
            </a:r>
          </a:p>
          <a:p>
            <a:pPr lvl="2"/>
            <a:r>
              <a:rPr lang="en-US" sz="1600" b="0" dirty="0"/>
              <a:t>The DCF and CAPM have some flaws </a:t>
            </a:r>
          </a:p>
          <a:p>
            <a:pPr lvl="2"/>
            <a:r>
              <a:rPr lang="en-US" sz="1600" b="0" dirty="0"/>
              <a:t>New methods are needed to capture new risks</a:t>
            </a:r>
          </a:p>
          <a:p>
            <a:pPr lvl="2"/>
            <a:r>
              <a:rPr lang="en-US" sz="1600" dirty="0"/>
              <a:t>PRPM and MDAPM</a:t>
            </a:r>
            <a:endParaRPr lang="en-US" sz="1600" b="0" dirty="0"/>
          </a:p>
          <a:p>
            <a:pPr lvl="2"/>
            <a:r>
              <a:rPr lang="en-US" sz="1600" dirty="0"/>
              <a:t>AI estimates most promising</a:t>
            </a:r>
            <a:endParaRPr lang="en-US" sz="1600" b="0" dirty="0"/>
          </a:p>
          <a:p>
            <a:endParaRPr lang="en-US" sz="2400" b="0" dirty="0"/>
          </a:p>
          <a:p>
            <a:r>
              <a:rPr lang="en-US" sz="2400" b="0" dirty="0"/>
              <a:t>New mechanisms &amp; procedures for tracking market variability</a:t>
            </a:r>
          </a:p>
          <a:p>
            <a:pPr lvl="2"/>
            <a:r>
              <a:rPr lang="en-US" sz="1600" b="0" dirty="0"/>
              <a:t>Single point estimates will not work well if markets remain variable</a:t>
            </a:r>
          </a:p>
          <a:p>
            <a:pPr lvl="2"/>
            <a:r>
              <a:rPr lang="en-US" sz="1600" b="0" dirty="0"/>
              <a:t>Can we treat cost of capital like we do fuel costs (i.e., via a tracker)?</a:t>
            </a:r>
          </a:p>
          <a:p>
            <a:pPr lvl="2"/>
            <a:endParaRPr lang="en-US" sz="1600" dirty="0"/>
          </a:p>
          <a:p>
            <a:pPr lvl="2"/>
            <a:endParaRPr lang="en-US" sz="1400" b="0" dirty="0"/>
          </a:p>
        </p:txBody>
      </p:sp>
      <p:sp>
        <p:nvSpPr>
          <p:cNvPr id="169985" name="Title 1"/>
          <p:cNvSpPr>
            <a:spLocks noGrp="1"/>
          </p:cNvSpPr>
          <p:nvPr>
            <p:ph type="title"/>
          </p:nvPr>
        </p:nvSpPr>
        <p:spPr>
          <a:xfrm>
            <a:off x="304800" y="457200"/>
            <a:ext cx="8119382" cy="792575"/>
          </a:xfrm>
        </p:spPr>
        <p:txBody>
          <a:bodyPr/>
          <a:lstStyle/>
          <a:p>
            <a:pPr algn="ctr"/>
            <a:r>
              <a:rPr lang="en-US" sz="3600" dirty="0">
                <a:solidFill>
                  <a:srgbClr val="FF0000"/>
                </a:solidFill>
              </a:rPr>
              <a:t>Cost of Capital Issues</a:t>
            </a:r>
          </a:p>
        </p:txBody>
      </p:sp>
    </p:spTree>
    <p:extLst>
      <p:ext uri="{BB962C8B-B14F-4D97-AF65-F5344CB8AC3E}">
        <p14:creationId xmlns:p14="http://schemas.microsoft.com/office/powerpoint/2010/main" val="27618386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212393-B496-5AF2-29F1-12D50DE6CFDD}"/>
              </a:ext>
            </a:extLst>
          </p:cNvPr>
          <p:cNvSpPr>
            <a:spLocks noGrp="1"/>
          </p:cNvSpPr>
          <p:nvPr>
            <p:ph type="title"/>
          </p:nvPr>
        </p:nvSpPr>
        <p:spPr>
          <a:xfrm>
            <a:off x="326940" y="333860"/>
            <a:ext cx="8503542" cy="792575"/>
          </a:xfrm>
        </p:spPr>
        <p:txBody>
          <a:bodyPr/>
          <a:lstStyle/>
          <a:p>
            <a:pPr algn="ctr"/>
            <a:r>
              <a:rPr lang="en-US" sz="3200" dirty="0">
                <a:solidFill>
                  <a:srgbClr val="FF0000"/>
                </a:solidFill>
              </a:rPr>
              <a:t>Optimal Bond Rating</a:t>
            </a:r>
          </a:p>
        </p:txBody>
      </p:sp>
      <p:pic>
        <p:nvPicPr>
          <p:cNvPr id="3" name="Picture 2">
            <a:extLst>
              <a:ext uri="{FF2B5EF4-FFF2-40B4-BE49-F238E27FC236}">
                <a16:creationId xmlns:a16="http://schemas.microsoft.com/office/drawing/2014/main" id="{5E8F2E8D-B2D7-1C72-0870-4A09498D72A4}"/>
              </a:ext>
            </a:extLst>
          </p:cNvPr>
          <p:cNvPicPr>
            <a:picLocks noChangeAspect="1"/>
          </p:cNvPicPr>
          <p:nvPr/>
        </p:nvPicPr>
        <p:blipFill>
          <a:blip r:embed="rId2"/>
          <a:stretch>
            <a:fillRect/>
          </a:stretch>
        </p:blipFill>
        <p:spPr>
          <a:xfrm>
            <a:off x="1496835" y="958582"/>
            <a:ext cx="6163752" cy="5639831"/>
          </a:xfrm>
          <a:prstGeom prst="rect">
            <a:avLst/>
          </a:prstGeom>
          <a:noFill/>
        </p:spPr>
      </p:pic>
      <p:sp>
        <p:nvSpPr>
          <p:cNvPr id="2" name="Slide Number Placeholder 1">
            <a:extLst>
              <a:ext uri="{FF2B5EF4-FFF2-40B4-BE49-F238E27FC236}">
                <a16:creationId xmlns:a16="http://schemas.microsoft.com/office/drawing/2014/main" id="{4946DDD6-3F21-B64E-0EAF-B0A56950891D}"/>
              </a:ext>
            </a:extLst>
          </p:cNvPr>
          <p:cNvSpPr>
            <a:spLocks noGrp="1"/>
          </p:cNvSpPr>
          <p:nvPr>
            <p:ph type="sldNum" sz="quarter" idx="14"/>
          </p:nvPr>
        </p:nvSpPr>
        <p:spPr>
          <a:xfrm>
            <a:off x="8523288" y="6435725"/>
            <a:ext cx="296862" cy="254000"/>
          </a:xfrm>
        </p:spPr>
        <p:txBody>
          <a:bodyPr>
            <a:normAutofit fontScale="70000" lnSpcReduction="20000"/>
          </a:bodyPr>
          <a:lstStyle/>
          <a:p>
            <a:pPr>
              <a:lnSpc>
                <a:spcPct val="90000"/>
              </a:lnSpc>
              <a:spcAft>
                <a:spcPts val="600"/>
              </a:spcAft>
              <a:defRPr/>
            </a:pPr>
            <a:fld id="{FE301F6A-881A-4E25-BF8E-92C349E7E3F2}" type="slidenum">
              <a:rPr lang="en-US" sz="1100" smtClean="0"/>
              <a:pPr>
                <a:lnSpc>
                  <a:spcPct val="90000"/>
                </a:lnSpc>
                <a:spcAft>
                  <a:spcPts val="600"/>
                </a:spcAft>
                <a:defRPr/>
              </a:pPr>
              <a:t>63</a:t>
            </a:fld>
            <a:endParaRPr lang="en-US" sz="1100"/>
          </a:p>
        </p:txBody>
      </p:sp>
    </p:spTree>
    <p:extLst>
      <p:ext uri="{BB962C8B-B14F-4D97-AF65-F5344CB8AC3E}">
        <p14:creationId xmlns:p14="http://schemas.microsoft.com/office/powerpoint/2010/main" val="37184145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1" name="Rectangle 3"/>
          <p:cNvSpPr>
            <a:spLocks noGrp="1" noChangeArrowheads="1"/>
          </p:cNvSpPr>
          <p:nvPr>
            <p:ph idx="13"/>
          </p:nvPr>
        </p:nvSpPr>
        <p:spPr>
          <a:xfrm>
            <a:off x="317352" y="1135516"/>
            <a:ext cx="8688387" cy="4686301"/>
          </a:xfrm>
        </p:spPr>
        <p:txBody>
          <a:bodyPr/>
          <a:lstStyle/>
          <a:p>
            <a:pPr marL="457200" indent="-457200">
              <a:buFont typeface="+mj-lt"/>
              <a:buAutoNum type="arabicPeriod"/>
            </a:pPr>
            <a:r>
              <a:rPr lang="en-US" sz="2400" b="0" dirty="0"/>
              <a:t>Aggressive capital spending</a:t>
            </a:r>
          </a:p>
          <a:p>
            <a:pPr marL="457200" indent="-457200">
              <a:buFont typeface="+mj-lt"/>
              <a:buAutoNum type="arabicPeriod"/>
            </a:pPr>
            <a:r>
              <a:rPr lang="en-US" sz="2400" b="0" dirty="0"/>
              <a:t>Distributed Generation, PV</a:t>
            </a:r>
          </a:p>
          <a:p>
            <a:pPr marL="457200" indent="-457200">
              <a:buFont typeface="+mj-lt"/>
              <a:buAutoNum type="arabicPeriod"/>
            </a:pPr>
            <a:r>
              <a:rPr lang="en-US" sz="2400" b="0" dirty="0"/>
              <a:t>Rising Costs</a:t>
            </a:r>
          </a:p>
          <a:p>
            <a:pPr marL="457200" indent="-457200">
              <a:buFont typeface="+mj-lt"/>
              <a:buAutoNum type="arabicPeriod"/>
            </a:pPr>
            <a:r>
              <a:rPr lang="en-US" sz="2400" b="0" dirty="0"/>
              <a:t>Affordability</a:t>
            </a:r>
          </a:p>
          <a:p>
            <a:pPr marL="457200" indent="-457200">
              <a:buFont typeface="+mj-lt"/>
              <a:buAutoNum type="arabicPeriod"/>
            </a:pPr>
            <a:r>
              <a:rPr lang="en-US" sz="2400" b="0" dirty="0"/>
              <a:t>Ambitious regulatory agenda</a:t>
            </a:r>
          </a:p>
          <a:p>
            <a:pPr marL="457200" indent="-457200">
              <a:buFont typeface="+mj-lt"/>
              <a:buAutoNum type="arabicPeriod"/>
            </a:pPr>
            <a:r>
              <a:rPr lang="en-US" sz="2400" b="0" dirty="0"/>
              <a:t>Risk Mitigating Mechanisms</a:t>
            </a:r>
          </a:p>
          <a:p>
            <a:pPr marL="457200" indent="-457200">
              <a:buFont typeface="+mj-lt"/>
              <a:buAutoNum type="arabicPeriod"/>
            </a:pPr>
            <a:r>
              <a:rPr lang="en-US" sz="2400" b="0" dirty="0"/>
              <a:t>Industry consolidation</a:t>
            </a:r>
          </a:p>
          <a:p>
            <a:pPr marL="457200" indent="-457200">
              <a:buFont typeface="+mj-lt"/>
              <a:buAutoNum type="arabicPeriod"/>
            </a:pPr>
            <a:r>
              <a:rPr lang="en-US" sz="2400" b="0" dirty="0"/>
              <a:t>PBR Innovations</a:t>
            </a:r>
          </a:p>
          <a:p>
            <a:pPr marL="457200" indent="-457200">
              <a:buFont typeface="+mj-lt"/>
              <a:buAutoNum type="arabicPeriod"/>
            </a:pPr>
            <a:r>
              <a:rPr lang="en-US" sz="2400" b="0" dirty="0"/>
              <a:t>AI Revolution</a:t>
            </a:r>
          </a:p>
          <a:p>
            <a:pPr marL="457200" indent="-457200">
              <a:buFont typeface="+mj-lt"/>
              <a:buAutoNum type="arabicPeriod"/>
            </a:pPr>
            <a:r>
              <a:rPr lang="en-US" sz="2400" b="0" dirty="0"/>
              <a:t>Uncertain macroeconomy</a:t>
            </a:r>
          </a:p>
        </p:txBody>
      </p:sp>
      <p:sp>
        <p:nvSpPr>
          <p:cNvPr id="365570" name="Rectangle 2"/>
          <p:cNvSpPr>
            <a:spLocks noGrp="1" noChangeArrowheads="1"/>
          </p:cNvSpPr>
          <p:nvPr>
            <p:ph type="title"/>
          </p:nvPr>
        </p:nvSpPr>
        <p:spPr>
          <a:xfrm>
            <a:off x="317352" y="312157"/>
            <a:ext cx="8505368" cy="792575"/>
          </a:xfrm>
        </p:spPr>
        <p:txBody>
          <a:bodyPr/>
          <a:lstStyle/>
          <a:p>
            <a:pPr algn="ctr"/>
            <a:r>
              <a:rPr lang="en-US" sz="3200" dirty="0">
                <a:solidFill>
                  <a:srgbClr val="FF0000"/>
                </a:solidFill>
              </a:rPr>
              <a:t>Dr. Morin’s Top Industry Issues</a:t>
            </a:r>
            <a:br>
              <a:rPr lang="en-US" b="0" dirty="0">
                <a:solidFill>
                  <a:srgbClr val="FF0000"/>
                </a:solidFill>
              </a:rPr>
            </a:br>
            <a:endParaRPr lang="en-US" b="0" dirty="0">
              <a:solidFill>
                <a:srgbClr val="FF0000"/>
              </a:solidFill>
            </a:endParaRPr>
          </a:p>
        </p:txBody>
      </p:sp>
      <p:pic>
        <p:nvPicPr>
          <p:cNvPr id="3" name="Picture 2"/>
          <p:cNvPicPr>
            <a:picLocks noChangeAspect="1"/>
          </p:cNvPicPr>
          <p:nvPr/>
        </p:nvPicPr>
        <p:blipFill>
          <a:blip r:embed="rId3"/>
          <a:stretch>
            <a:fillRect/>
          </a:stretch>
        </p:blipFill>
        <p:spPr>
          <a:xfrm>
            <a:off x="5140512" y="1953084"/>
            <a:ext cx="3418190" cy="2441564"/>
          </a:xfrm>
          <a:prstGeom prst="rect">
            <a:avLst/>
          </a:prstGeom>
        </p:spPr>
      </p:pic>
    </p:spTree>
    <p:extLst>
      <p:ext uri="{BB962C8B-B14F-4D97-AF65-F5344CB8AC3E}">
        <p14:creationId xmlns:p14="http://schemas.microsoft.com/office/powerpoint/2010/main" val="2990321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3"/>
          <p:cNvSpPr>
            <a:spLocks noChangeArrowheads="1"/>
          </p:cNvSpPr>
          <p:nvPr/>
        </p:nvSpPr>
        <p:spPr bwMode="auto">
          <a:xfrm>
            <a:off x="1544638" y="1280886"/>
            <a:ext cx="6578600" cy="4013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28678" name="Rectangle 4"/>
          <p:cNvSpPr>
            <a:spLocks noChangeArrowheads="1"/>
          </p:cNvSpPr>
          <p:nvPr/>
        </p:nvSpPr>
        <p:spPr bwMode="auto">
          <a:xfrm>
            <a:off x="1544638" y="2246086"/>
            <a:ext cx="5105400" cy="30480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28679" name="Rectangle 5"/>
          <p:cNvSpPr>
            <a:spLocks noChangeArrowheads="1"/>
          </p:cNvSpPr>
          <p:nvPr/>
        </p:nvSpPr>
        <p:spPr bwMode="auto">
          <a:xfrm>
            <a:off x="1544638" y="2703286"/>
            <a:ext cx="3594100" cy="25908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28680" name="Rectangle 6"/>
          <p:cNvSpPr>
            <a:spLocks noChangeArrowheads="1"/>
          </p:cNvSpPr>
          <p:nvPr/>
        </p:nvSpPr>
        <p:spPr bwMode="auto">
          <a:xfrm>
            <a:off x="1549174" y="3157764"/>
            <a:ext cx="2057400" cy="21336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28681" name="Line 7"/>
          <p:cNvSpPr>
            <a:spLocks noChangeShapeType="1"/>
          </p:cNvSpPr>
          <p:nvPr/>
        </p:nvSpPr>
        <p:spPr bwMode="auto">
          <a:xfrm flipV="1">
            <a:off x="1538288" y="1797050"/>
            <a:ext cx="6477000" cy="1981200"/>
          </a:xfrm>
          <a:prstGeom prst="line">
            <a:avLst/>
          </a:prstGeom>
          <a:noFill/>
          <a:ln w="38100">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Arial" panose="020B0604020202020204" pitchFamily="34" charset="0"/>
              <a:cs typeface="Arial" panose="020B0604020202020204" pitchFamily="34" charset="0"/>
            </a:endParaRPr>
          </a:p>
        </p:txBody>
      </p:sp>
      <p:sp>
        <p:nvSpPr>
          <p:cNvPr id="28682" name="Rectangle 8"/>
          <p:cNvSpPr>
            <a:spLocks noChangeArrowheads="1"/>
          </p:cNvSpPr>
          <p:nvPr/>
        </p:nvSpPr>
        <p:spPr bwMode="auto">
          <a:xfrm>
            <a:off x="7100888" y="1416050"/>
            <a:ext cx="8143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algn="ctr"/>
            <a:r>
              <a:rPr lang="en-US" altLang="en-US" sz="2400">
                <a:latin typeface="Arial" panose="020B0604020202020204" pitchFamily="34" charset="0"/>
                <a:cs typeface="Arial" panose="020B0604020202020204" pitchFamily="34" charset="0"/>
              </a:rPr>
              <a:t>SML</a:t>
            </a:r>
          </a:p>
        </p:txBody>
      </p:sp>
      <p:sp>
        <p:nvSpPr>
          <p:cNvPr id="28683" name="Rectangle 9"/>
          <p:cNvSpPr>
            <a:spLocks noChangeArrowheads="1"/>
          </p:cNvSpPr>
          <p:nvPr/>
        </p:nvSpPr>
        <p:spPr bwMode="auto">
          <a:xfrm>
            <a:off x="5101418" y="2559050"/>
            <a:ext cx="1316066" cy="831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algn="ctr"/>
            <a:r>
              <a:rPr lang="en-US" altLang="en-US" sz="2400">
                <a:latin typeface="Arial" panose="020B0604020202020204" pitchFamily="34" charset="0"/>
                <a:cs typeface="Arial" panose="020B0604020202020204" pitchFamily="34" charset="0"/>
              </a:rPr>
              <a:t>Market</a:t>
            </a:r>
          </a:p>
          <a:p>
            <a:pPr algn="ctr"/>
            <a:r>
              <a:rPr lang="en-US" altLang="en-US" sz="2400">
                <a:latin typeface="Arial" panose="020B0604020202020204" pitchFamily="34" charset="0"/>
                <a:cs typeface="Arial" panose="020B0604020202020204" pitchFamily="34" charset="0"/>
              </a:rPr>
              <a:t>Portfolio</a:t>
            </a:r>
          </a:p>
        </p:txBody>
      </p:sp>
      <p:sp>
        <p:nvSpPr>
          <p:cNvPr id="28684" name="Oval 10"/>
          <p:cNvSpPr>
            <a:spLocks noChangeArrowheads="1"/>
          </p:cNvSpPr>
          <p:nvPr/>
        </p:nvSpPr>
        <p:spPr bwMode="auto">
          <a:xfrm>
            <a:off x="5043488" y="2635250"/>
            <a:ext cx="127000" cy="139700"/>
          </a:xfrm>
          <a:prstGeom prst="ellipse">
            <a:avLst/>
          </a:prstGeom>
          <a:solidFill>
            <a:schemeClr val="tx2"/>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28685" name="Rectangle 11"/>
          <p:cNvSpPr>
            <a:spLocks noChangeArrowheads="1"/>
          </p:cNvSpPr>
          <p:nvPr/>
        </p:nvSpPr>
        <p:spPr bwMode="auto">
          <a:xfrm>
            <a:off x="700088" y="1949450"/>
            <a:ext cx="9255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2400">
                <a:latin typeface="Arial" panose="020B0604020202020204" pitchFamily="34" charset="0"/>
                <a:cs typeface="Arial" panose="020B0604020202020204" pitchFamily="34" charset="0"/>
              </a:rPr>
              <a:t>K</a:t>
            </a:r>
            <a:r>
              <a:rPr lang="en-US" altLang="en-US" sz="2400" baseline="-25000">
                <a:latin typeface="Arial" panose="020B0604020202020204" pitchFamily="34" charset="0"/>
                <a:cs typeface="Arial" panose="020B0604020202020204" pitchFamily="34" charset="0"/>
              </a:rPr>
              <a:t>DELL</a:t>
            </a:r>
          </a:p>
        </p:txBody>
      </p:sp>
      <p:sp>
        <p:nvSpPr>
          <p:cNvPr id="28686" name="Rectangle 12"/>
          <p:cNvSpPr>
            <a:spLocks noChangeArrowheads="1"/>
          </p:cNvSpPr>
          <p:nvPr/>
        </p:nvSpPr>
        <p:spPr bwMode="auto">
          <a:xfrm>
            <a:off x="825501" y="2428875"/>
            <a:ext cx="580287"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2400">
                <a:latin typeface="Arial" panose="020B0604020202020204" pitchFamily="34" charset="0"/>
                <a:cs typeface="Arial" panose="020B0604020202020204" pitchFamily="34" charset="0"/>
              </a:rPr>
              <a:t>R</a:t>
            </a:r>
            <a:r>
              <a:rPr lang="en-US" altLang="en-US" sz="2400" baseline="-25000">
                <a:latin typeface="Arial" panose="020B0604020202020204" pitchFamily="34" charset="0"/>
                <a:cs typeface="Arial" panose="020B0604020202020204" pitchFamily="34" charset="0"/>
              </a:rPr>
              <a:t>M</a:t>
            </a:r>
          </a:p>
        </p:txBody>
      </p:sp>
      <p:sp>
        <p:nvSpPr>
          <p:cNvPr id="28687" name="Rectangle 13"/>
          <p:cNvSpPr>
            <a:spLocks noChangeArrowheads="1"/>
          </p:cNvSpPr>
          <p:nvPr/>
        </p:nvSpPr>
        <p:spPr bwMode="auto">
          <a:xfrm>
            <a:off x="776288" y="2940050"/>
            <a:ext cx="806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2400">
                <a:latin typeface="Arial" panose="020B0604020202020204" pitchFamily="34" charset="0"/>
                <a:cs typeface="Arial" panose="020B0604020202020204" pitchFamily="34" charset="0"/>
              </a:rPr>
              <a:t>K</a:t>
            </a:r>
            <a:r>
              <a:rPr lang="en-US" altLang="en-US" sz="2400" baseline="-25000">
                <a:latin typeface="Arial" panose="020B0604020202020204" pitchFamily="34" charset="0"/>
                <a:cs typeface="Arial" panose="020B0604020202020204" pitchFamily="34" charset="0"/>
              </a:rPr>
              <a:t>NEE</a:t>
            </a:r>
          </a:p>
        </p:txBody>
      </p:sp>
      <p:sp>
        <p:nvSpPr>
          <p:cNvPr id="28688" name="Rectangle 14"/>
          <p:cNvSpPr>
            <a:spLocks noChangeArrowheads="1"/>
          </p:cNvSpPr>
          <p:nvPr/>
        </p:nvSpPr>
        <p:spPr bwMode="auto">
          <a:xfrm>
            <a:off x="938213" y="3609975"/>
            <a:ext cx="4683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2400">
                <a:latin typeface="Arial" panose="020B0604020202020204" pitchFamily="34" charset="0"/>
                <a:cs typeface="Arial" panose="020B0604020202020204" pitchFamily="34" charset="0"/>
              </a:rPr>
              <a:t>R</a:t>
            </a:r>
            <a:r>
              <a:rPr lang="en-US" altLang="en-US" sz="2400" baseline="-25000">
                <a:latin typeface="Arial" panose="020B0604020202020204" pitchFamily="34" charset="0"/>
                <a:cs typeface="Arial" panose="020B0604020202020204" pitchFamily="34" charset="0"/>
              </a:rPr>
              <a:t>f</a:t>
            </a:r>
          </a:p>
        </p:txBody>
      </p:sp>
      <p:sp>
        <p:nvSpPr>
          <p:cNvPr id="28689" name="Rectangle 15"/>
          <p:cNvSpPr>
            <a:spLocks noChangeArrowheads="1"/>
          </p:cNvSpPr>
          <p:nvPr/>
        </p:nvSpPr>
        <p:spPr bwMode="auto">
          <a:xfrm>
            <a:off x="1204913" y="5349875"/>
            <a:ext cx="357470"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2400">
                <a:latin typeface="Arial" panose="020B0604020202020204" pitchFamily="34" charset="0"/>
                <a:cs typeface="Arial" panose="020B0604020202020204" pitchFamily="34" charset="0"/>
              </a:rPr>
              <a:t>0</a:t>
            </a:r>
          </a:p>
        </p:txBody>
      </p:sp>
      <p:sp>
        <p:nvSpPr>
          <p:cNvPr id="28690" name="Rectangle 16"/>
          <p:cNvSpPr>
            <a:spLocks noChangeArrowheads="1"/>
          </p:cNvSpPr>
          <p:nvPr/>
        </p:nvSpPr>
        <p:spPr bwMode="auto">
          <a:xfrm>
            <a:off x="3236913" y="5299075"/>
            <a:ext cx="777457"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2400">
                <a:latin typeface="Arial" panose="020B0604020202020204" pitchFamily="34" charset="0"/>
                <a:cs typeface="Arial" panose="020B0604020202020204" pitchFamily="34" charset="0"/>
              </a:rPr>
              <a:t>b</a:t>
            </a:r>
            <a:r>
              <a:rPr lang="en-US" altLang="en-US" sz="2400" baseline="-25000">
                <a:latin typeface="Arial" panose="020B0604020202020204" pitchFamily="34" charset="0"/>
                <a:cs typeface="Arial" panose="020B0604020202020204" pitchFamily="34" charset="0"/>
              </a:rPr>
              <a:t>NEE</a:t>
            </a:r>
          </a:p>
        </p:txBody>
      </p:sp>
      <p:sp>
        <p:nvSpPr>
          <p:cNvPr id="28691" name="Rectangle 17"/>
          <p:cNvSpPr>
            <a:spLocks noChangeArrowheads="1"/>
          </p:cNvSpPr>
          <p:nvPr/>
        </p:nvSpPr>
        <p:spPr bwMode="auto">
          <a:xfrm>
            <a:off x="4849813" y="5299075"/>
            <a:ext cx="613951"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2400">
                <a:latin typeface="Arial" panose="020B0604020202020204" pitchFamily="34" charset="0"/>
                <a:cs typeface="Arial" panose="020B0604020202020204" pitchFamily="34" charset="0"/>
              </a:rPr>
              <a:t>1.0</a:t>
            </a:r>
          </a:p>
        </p:txBody>
      </p:sp>
      <p:sp>
        <p:nvSpPr>
          <p:cNvPr id="28692" name="Rectangle 18"/>
          <p:cNvSpPr>
            <a:spLocks noChangeArrowheads="1"/>
          </p:cNvSpPr>
          <p:nvPr/>
        </p:nvSpPr>
        <p:spPr bwMode="auto">
          <a:xfrm>
            <a:off x="6361113" y="5299075"/>
            <a:ext cx="871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2400">
                <a:latin typeface="Arial" panose="020B0604020202020204" pitchFamily="34" charset="0"/>
                <a:cs typeface="Arial" panose="020B0604020202020204" pitchFamily="34" charset="0"/>
              </a:rPr>
              <a:t>b</a:t>
            </a:r>
            <a:r>
              <a:rPr lang="en-US" altLang="en-US" sz="2400" baseline="-25000">
                <a:latin typeface="Arial" panose="020B0604020202020204" pitchFamily="34" charset="0"/>
                <a:cs typeface="Arial" panose="020B0604020202020204" pitchFamily="34" charset="0"/>
              </a:rPr>
              <a:t>DELL</a:t>
            </a:r>
          </a:p>
        </p:txBody>
      </p:sp>
      <p:sp>
        <p:nvSpPr>
          <p:cNvPr id="28693" name="Rectangle 19"/>
          <p:cNvSpPr>
            <a:spLocks noChangeArrowheads="1"/>
          </p:cNvSpPr>
          <p:nvPr/>
        </p:nvSpPr>
        <p:spPr bwMode="auto">
          <a:xfrm>
            <a:off x="7593017" y="5299075"/>
            <a:ext cx="984244"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algn="ctr"/>
            <a:r>
              <a:rPr lang="en-US" altLang="en-US" sz="3200">
                <a:latin typeface="Arial" panose="020B0604020202020204" pitchFamily="34" charset="0"/>
                <a:cs typeface="Arial" panose="020B0604020202020204" pitchFamily="34" charset="0"/>
              </a:rPr>
              <a:t>Risk</a:t>
            </a:r>
          </a:p>
        </p:txBody>
      </p:sp>
      <p:sp>
        <p:nvSpPr>
          <p:cNvPr id="28694" name="Rectangle 20"/>
          <p:cNvSpPr>
            <a:spLocks noChangeArrowheads="1"/>
          </p:cNvSpPr>
          <p:nvPr/>
        </p:nvSpPr>
        <p:spPr bwMode="auto">
          <a:xfrm>
            <a:off x="173636" y="871295"/>
            <a:ext cx="1415452" cy="58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3200">
                <a:latin typeface="Arial" panose="020B0604020202020204" pitchFamily="34" charset="0"/>
                <a:cs typeface="Arial" panose="020B0604020202020204" pitchFamily="34" charset="0"/>
              </a:rPr>
              <a:t>Return</a:t>
            </a:r>
          </a:p>
        </p:txBody>
      </p:sp>
      <p:sp>
        <p:nvSpPr>
          <p:cNvPr id="28695" name="Oval 21"/>
          <p:cNvSpPr>
            <a:spLocks noChangeArrowheads="1"/>
          </p:cNvSpPr>
          <p:nvPr/>
        </p:nvSpPr>
        <p:spPr bwMode="auto">
          <a:xfrm>
            <a:off x="1462088" y="3702050"/>
            <a:ext cx="127000" cy="139700"/>
          </a:xfrm>
          <a:prstGeom prst="ellipse">
            <a:avLst/>
          </a:prstGeom>
          <a:solidFill>
            <a:schemeClr val="tx2"/>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28696" name="Oval 22"/>
          <p:cNvSpPr>
            <a:spLocks noChangeArrowheads="1"/>
          </p:cNvSpPr>
          <p:nvPr/>
        </p:nvSpPr>
        <p:spPr bwMode="auto">
          <a:xfrm>
            <a:off x="3519488" y="3092450"/>
            <a:ext cx="127000" cy="139700"/>
          </a:xfrm>
          <a:prstGeom prst="ellipse">
            <a:avLst/>
          </a:prstGeom>
          <a:solidFill>
            <a:schemeClr val="tx2"/>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28697" name="Oval 23"/>
          <p:cNvSpPr>
            <a:spLocks noChangeArrowheads="1"/>
          </p:cNvSpPr>
          <p:nvPr/>
        </p:nvSpPr>
        <p:spPr bwMode="auto">
          <a:xfrm>
            <a:off x="6567488" y="2178050"/>
            <a:ext cx="127000" cy="139700"/>
          </a:xfrm>
          <a:prstGeom prst="ellipse">
            <a:avLst/>
          </a:prstGeom>
          <a:solidFill>
            <a:schemeClr val="tx2"/>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latin typeface="Arial" panose="020B0604020202020204" pitchFamily="34" charset="0"/>
              <a:cs typeface="Arial" panose="020B0604020202020204" pitchFamily="34" charset="0"/>
            </a:endParaRPr>
          </a:p>
        </p:txBody>
      </p:sp>
      <p:sp>
        <p:nvSpPr>
          <p:cNvPr id="26" name="Title 1"/>
          <p:cNvSpPr txBox="1">
            <a:spLocks/>
          </p:cNvSpPr>
          <p:nvPr/>
        </p:nvSpPr>
        <p:spPr>
          <a:xfrm>
            <a:off x="317352" y="206938"/>
            <a:ext cx="8119382" cy="792575"/>
          </a:xfrm>
          <a:prstGeom prst="rect">
            <a:avLst/>
          </a:prstGeom>
        </p:spPr>
        <p:txBody>
          <a:bodyPr vert="horz" lIns="0" tIns="0" rIns="0" bIns="0" rtlCol="0" anchor="t">
            <a:noAutofit/>
          </a:bodyPr>
          <a:lstStyle>
            <a:lvl1pPr algn="l" defTabSz="457200" rtl="0" eaLnBrk="1" latinLnBrk="0" hangingPunct="1">
              <a:lnSpc>
                <a:spcPct val="85000"/>
              </a:lnSpc>
              <a:spcBef>
                <a:spcPct val="0"/>
              </a:spcBef>
              <a:buNone/>
              <a:defRPr sz="2800" b="1" i="0" kern="1200" baseline="0">
                <a:solidFill>
                  <a:schemeClr val="tx1"/>
                </a:solidFill>
                <a:latin typeface="Arial" charset="0"/>
                <a:ea typeface="Arial" charset="0"/>
                <a:cs typeface="Arial" charset="0"/>
              </a:defRPr>
            </a:lvl1pPr>
          </a:lstStyle>
          <a:p>
            <a:pPr algn="ctr" fontAlgn="auto">
              <a:spcAft>
                <a:spcPts val="0"/>
              </a:spcAft>
            </a:pPr>
            <a:r>
              <a:rPr lang="en-US" sz="4000" dirty="0"/>
              <a:t>CAPM</a:t>
            </a:r>
          </a:p>
        </p:txBody>
      </p:sp>
      <p:sp>
        <p:nvSpPr>
          <p:cNvPr id="2" name="Slide Number Placeholder 1"/>
          <p:cNvSpPr>
            <a:spLocks noGrp="1"/>
          </p:cNvSpPr>
          <p:nvPr>
            <p:ph type="sldNum" sz="quarter" idx="16"/>
          </p:nvPr>
        </p:nvSpPr>
        <p:spPr>
          <a:xfrm>
            <a:off x="8615082" y="6435042"/>
            <a:ext cx="205813" cy="254684"/>
          </a:xfrm>
          <a:prstGeom prst="rect">
            <a:avLst/>
          </a:prstGeom>
        </p:spPr>
        <p:txBody>
          <a:bodyPr vert="horz" lIns="0" tIns="0" rIns="0" bIns="0" rtlCol="0" anchor="t"/>
          <a:lstStyle>
            <a:defPPr>
              <a:defRPr lang="en-US"/>
            </a:defPPr>
            <a:lvl1pPr algn="r" defTabSz="457200" rtl="0" fontAlgn="base">
              <a:spcBef>
                <a:spcPct val="0"/>
              </a:spcBef>
              <a:spcAft>
                <a:spcPct val="0"/>
              </a:spcAft>
              <a:defRPr sz="1000" b="0" i="0" kern="1200">
                <a:solidFill>
                  <a:srgbClr val="000000"/>
                </a:solidFill>
                <a:latin typeface="Arial Regular" charset="0"/>
                <a:ea typeface="MS PGothic" charset="0"/>
                <a:cs typeface="Arial Regular" charset="0"/>
              </a:defRPr>
            </a:lvl1pPr>
            <a:lvl2pPr marL="457200" algn="l" defTabSz="457200" rtl="0" fontAlgn="base">
              <a:spcBef>
                <a:spcPct val="0"/>
              </a:spcBef>
              <a:spcAft>
                <a:spcPct val="0"/>
              </a:spcAft>
              <a:defRPr kern="1200">
                <a:solidFill>
                  <a:schemeClr val="tx1"/>
                </a:solidFill>
                <a:latin typeface="Calibri" charset="0"/>
                <a:ea typeface="MS PGothic" charset="0"/>
                <a:cs typeface="MS PGothic" charset="0"/>
              </a:defRPr>
            </a:lvl2pPr>
            <a:lvl3pPr marL="914400" algn="l" defTabSz="457200" rtl="0" fontAlgn="base">
              <a:spcBef>
                <a:spcPct val="0"/>
              </a:spcBef>
              <a:spcAft>
                <a:spcPct val="0"/>
              </a:spcAft>
              <a:defRPr kern="1200">
                <a:solidFill>
                  <a:schemeClr val="tx1"/>
                </a:solidFill>
                <a:latin typeface="Calibri" charset="0"/>
                <a:ea typeface="MS PGothic" charset="0"/>
                <a:cs typeface="MS PGothic" charset="0"/>
              </a:defRPr>
            </a:lvl3pPr>
            <a:lvl4pPr marL="1371600" algn="l" defTabSz="457200" rtl="0" fontAlgn="base">
              <a:spcBef>
                <a:spcPct val="0"/>
              </a:spcBef>
              <a:spcAft>
                <a:spcPct val="0"/>
              </a:spcAft>
              <a:defRPr kern="1200">
                <a:solidFill>
                  <a:schemeClr val="tx1"/>
                </a:solidFill>
                <a:latin typeface="Calibri" charset="0"/>
                <a:ea typeface="MS PGothic" charset="0"/>
                <a:cs typeface="MS PGothic" charset="0"/>
              </a:defRPr>
            </a:lvl4pPr>
            <a:lvl5pPr marL="1828800" algn="l" defTabSz="457200" rtl="0" fontAlgn="base">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fld id="{146682E1-A610-4FB0-BCC6-241ABE41C99B}" type="slidenum">
              <a:rPr lang="en-US" smtClean="0"/>
              <a:pPr/>
              <a:t>7</a:t>
            </a:fld>
            <a:endParaRPr lang="en-US"/>
          </a:p>
        </p:txBody>
      </p:sp>
    </p:spTree>
    <p:extLst>
      <p:ext uri="{BB962C8B-B14F-4D97-AF65-F5344CB8AC3E}">
        <p14:creationId xmlns:p14="http://schemas.microsoft.com/office/powerpoint/2010/main" val="657920831"/>
      </p:ext>
    </p:extLst>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3"/>
          <p:cNvSpPr>
            <a:spLocks noGrp="1" noChangeArrowheads="1"/>
          </p:cNvSpPr>
          <p:nvPr>
            <p:ph idx="4294967295"/>
          </p:nvPr>
        </p:nvSpPr>
        <p:spPr>
          <a:xfrm>
            <a:off x="381000" y="1456728"/>
            <a:ext cx="8763000" cy="4114800"/>
          </a:xfrm>
          <a:prstGeom prst="rect">
            <a:avLst/>
          </a:prstGeom>
        </p:spPr>
        <p:txBody>
          <a:bodyPr/>
          <a:lstStyle/>
          <a:p>
            <a:pPr eaLnBrk="1" hangingPunct="1">
              <a:buFont typeface="Wingdings" charset="2"/>
              <a:buNone/>
            </a:pPr>
            <a:r>
              <a:rPr lang="en-US" altLang="en-US" sz="3200" b="0" dirty="0">
                <a:ea typeface="ＭＳ Ｐゴシック" charset="-128"/>
              </a:rPr>
              <a:t>  Return = Risk free rate + Risk premium	</a:t>
            </a:r>
          </a:p>
          <a:p>
            <a:pPr eaLnBrk="1" hangingPunct="1">
              <a:buFont typeface="Wingdings" charset="2"/>
              <a:buNone/>
            </a:pPr>
            <a:r>
              <a:rPr lang="en-US" altLang="en-US" sz="3200" b="0" dirty="0">
                <a:ea typeface="ＭＳ Ｐゴシック" charset="-128"/>
              </a:rPr>
              <a:t> </a:t>
            </a:r>
          </a:p>
          <a:p>
            <a:pPr eaLnBrk="1" hangingPunct="1">
              <a:buFont typeface="Wingdings" charset="2"/>
              <a:buNone/>
            </a:pPr>
            <a:r>
              <a:rPr lang="en-US" altLang="en-US" sz="2800" b="0" dirty="0">
                <a:ea typeface="ＭＳ Ｐゴシック" charset="-128"/>
              </a:rPr>
              <a:t>                = Risk free rate + Beta (Market price of risk)</a:t>
            </a:r>
            <a:endParaRPr lang="en-US" altLang="en-US" sz="2400" b="0" dirty="0">
              <a:ea typeface="ＭＳ Ｐゴシック" charset="-128"/>
            </a:endParaRPr>
          </a:p>
          <a:p>
            <a:pPr eaLnBrk="1" hangingPunct="1">
              <a:buFont typeface="Wingdings" charset="2"/>
              <a:buNone/>
            </a:pPr>
            <a:endParaRPr lang="en-US" altLang="en-US" sz="2400" b="0" dirty="0">
              <a:solidFill>
                <a:schemeClr val="accent2"/>
              </a:solidFill>
              <a:ea typeface="ＭＳ Ｐゴシック" charset="-128"/>
            </a:endParaRPr>
          </a:p>
          <a:p>
            <a:pPr eaLnBrk="1" hangingPunct="1">
              <a:buFont typeface="Wingdings" charset="2"/>
              <a:buNone/>
            </a:pPr>
            <a:r>
              <a:rPr lang="en-US" altLang="en-US" sz="4800" b="0" dirty="0">
                <a:ea typeface="ＭＳ Ｐゴシック" charset="-128"/>
              </a:rPr>
              <a:t>      K   =   </a:t>
            </a:r>
            <a:r>
              <a:rPr lang="en-US" altLang="en-US" sz="4800" b="0" dirty="0" err="1">
                <a:ea typeface="ＭＳ Ｐゴシック" charset="-128"/>
              </a:rPr>
              <a:t>R</a:t>
            </a:r>
            <a:r>
              <a:rPr lang="en-US" altLang="en-US" sz="4800" b="0" baseline="-25000" dirty="0" err="1">
                <a:ea typeface="ＭＳ Ｐゴシック" charset="-128"/>
              </a:rPr>
              <a:t>f</a:t>
            </a:r>
            <a:r>
              <a:rPr lang="en-US" altLang="en-US" sz="4800" b="0" dirty="0">
                <a:ea typeface="ＭＳ Ｐゴシック" charset="-128"/>
              </a:rPr>
              <a:t>   +   </a:t>
            </a:r>
            <a:r>
              <a:rPr lang="en-US" altLang="en-US" sz="4800" b="0" dirty="0">
                <a:solidFill>
                  <a:srgbClr val="FF0000"/>
                </a:solidFill>
                <a:latin typeface="Symbol" charset="2"/>
                <a:ea typeface="ＭＳ Ｐゴシック" charset="-128"/>
              </a:rPr>
              <a:t>b</a:t>
            </a:r>
            <a:r>
              <a:rPr lang="en-US" altLang="en-US" sz="4800" b="0" dirty="0">
                <a:ea typeface="ＭＳ Ｐゴシック" charset="-128"/>
              </a:rPr>
              <a:t>(R</a:t>
            </a:r>
            <a:r>
              <a:rPr lang="en-US" altLang="en-US" sz="4800" b="0" baseline="-25000" dirty="0">
                <a:ea typeface="ＭＳ Ｐゴシック" charset="-128"/>
              </a:rPr>
              <a:t>m</a:t>
            </a:r>
            <a:r>
              <a:rPr lang="en-US" altLang="en-US" sz="4800" b="0" dirty="0">
                <a:ea typeface="ＭＳ Ｐゴシック" charset="-128"/>
              </a:rPr>
              <a:t> - </a:t>
            </a:r>
            <a:r>
              <a:rPr lang="en-US" altLang="en-US" sz="4800" b="0" dirty="0" err="1">
                <a:ea typeface="ＭＳ Ｐゴシック" charset="-128"/>
              </a:rPr>
              <a:t>R</a:t>
            </a:r>
            <a:r>
              <a:rPr lang="en-US" altLang="en-US" sz="4800" b="0" baseline="-25000" dirty="0" err="1">
                <a:ea typeface="ＭＳ Ｐゴシック" charset="-128"/>
              </a:rPr>
              <a:t>f</a:t>
            </a:r>
            <a:r>
              <a:rPr lang="en-US" altLang="en-US" sz="4800" b="0" dirty="0">
                <a:ea typeface="ＭＳ Ｐゴシック" charset="-128"/>
              </a:rPr>
              <a:t>) </a:t>
            </a:r>
          </a:p>
        </p:txBody>
      </p:sp>
      <p:sp>
        <p:nvSpPr>
          <p:cNvPr id="2" name="Title 1"/>
          <p:cNvSpPr>
            <a:spLocks noGrp="1"/>
          </p:cNvSpPr>
          <p:nvPr>
            <p:ph type="title"/>
          </p:nvPr>
        </p:nvSpPr>
        <p:spPr>
          <a:xfrm>
            <a:off x="911321" y="670435"/>
            <a:ext cx="8119382" cy="792575"/>
          </a:xfrm>
        </p:spPr>
        <p:txBody>
          <a:bodyPr/>
          <a:lstStyle/>
          <a:p>
            <a:r>
              <a:rPr lang="en-US" sz="3600" dirty="0"/>
              <a:t>                      CAPM</a:t>
            </a:r>
          </a:p>
        </p:txBody>
      </p:sp>
      <p:sp>
        <p:nvSpPr>
          <p:cNvPr id="3" name="Slide Number Placeholder 2"/>
          <p:cNvSpPr>
            <a:spLocks noGrp="1"/>
          </p:cNvSpPr>
          <p:nvPr>
            <p:ph type="sldNum" sz="quarter" idx="16"/>
          </p:nvPr>
        </p:nvSpPr>
        <p:spPr>
          <a:xfrm>
            <a:off x="8615082" y="6435042"/>
            <a:ext cx="205813" cy="254684"/>
          </a:xfrm>
          <a:prstGeom prst="rect">
            <a:avLst/>
          </a:prstGeom>
        </p:spPr>
        <p:txBody>
          <a:bodyPr vert="horz" lIns="0" tIns="0" rIns="0" bIns="0" rtlCol="0" anchor="t"/>
          <a:lstStyle>
            <a:defPPr>
              <a:defRPr lang="en-US"/>
            </a:defPPr>
            <a:lvl1pPr algn="r" defTabSz="457200" rtl="0" fontAlgn="base">
              <a:spcBef>
                <a:spcPct val="0"/>
              </a:spcBef>
              <a:spcAft>
                <a:spcPct val="0"/>
              </a:spcAft>
              <a:defRPr sz="1000" b="0" i="0" kern="1200">
                <a:solidFill>
                  <a:srgbClr val="000000"/>
                </a:solidFill>
                <a:latin typeface="Arial Regular" charset="0"/>
                <a:ea typeface="MS PGothic" charset="0"/>
                <a:cs typeface="Arial Regular" charset="0"/>
              </a:defRPr>
            </a:lvl1pPr>
            <a:lvl2pPr marL="457200" algn="l" defTabSz="457200" rtl="0" fontAlgn="base">
              <a:spcBef>
                <a:spcPct val="0"/>
              </a:spcBef>
              <a:spcAft>
                <a:spcPct val="0"/>
              </a:spcAft>
              <a:defRPr kern="1200">
                <a:solidFill>
                  <a:schemeClr val="tx1"/>
                </a:solidFill>
                <a:latin typeface="Calibri" charset="0"/>
                <a:ea typeface="MS PGothic" charset="0"/>
                <a:cs typeface="MS PGothic" charset="0"/>
              </a:defRPr>
            </a:lvl2pPr>
            <a:lvl3pPr marL="914400" algn="l" defTabSz="457200" rtl="0" fontAlgn="base">
              <a:spcBef>
                <a:spcPct val="0"/>
              </a:spcBef>
              <a:spcAft>
                <a:spcPct val="0"/>
              </a:spcAft>
              <a:defRPr kern="1200">
                <a:solidFill>
                  <a:schemeClr val="tx1"/>
                </a:solidFill>
                <a:latin typeface="Calibri" charset="0"/>
                <a:ea typeface="MS PGothic" charset="0"/>
                <a:cs typeface="MS PGothic" charset="0"/>
              </a:defRPr>
            </a:lvl3pPr>
            <a:lvl4pPr marL="1371600" algn="l" defTabSz="457200" rtl="0" fontAlgn="base">
              <a:spcBef>
                <a:spcPct val="0"/>
              </a:spcBef>
              <a:spcAft>
                <a:spcPct val="0"/>
              </a:spcAft>
              <a:defRPr kern="1200">
                <a:solidFill>
                  <a:schemeClr val="tx1"/>
                </a:solidFill>
                <a:latin typeface="Calibri" charset="0"/>
                <a:ea typeface="MS PGothic" charset="0"/>
                <a:cs typeface="MS PGothic" charset="0"/>
              </a:defRPr>
            </a:lvl4pPr>
            <a:lvl5pPr marL="1828800" algn="l" defTabSz="457200" rtl="0" fontAlgn="base">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fld id="{146682E1-A610-4FB0-BCC6-241ABE41C99B}" type="slidenum">
              <a:rPr lang="en-US" smtClean="0"/>
              <a:pPr/>
              <a:t>8</a:t>
            </a:fld>
            <a:endParaRPr lang="en-US"/>
          </a:p>
        </p:txBody>
      </p:sp>
    </p:spTree>
    <p:extLst>
      <p:ext uri="{BB962C8B-B14F-4D97-AF65-F5344CB8AC3E}">
        <p14:creationId xmlns:p14="http://schemas.microsoft.com/office/powerpoint/2010/main" val="1040156585"/>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61950" y="1292225"/>
            <a:ext cx="8326438" cy="4587875"/>
            <a:chOff x="361950" y="1292225"/>
            <a:chExt cx="8326438" cy="4587875"/>
          </a:xfrm>
        </p:grpSpPr>
        <p:sp>
          <p:nvSpPr>
            <p:cNvPr id="36869" name="Rectangle 3"/>
            <p:cNvSpPr>
              <a:spLocks noChangeArrowheads="1"/>
            </p:cNvSpPr>
            <p:nvPr/>
          </p:nvSpPr>
          <p:spPr bwMode="auto">
            <a:xfrm>
              <a:off x="1485900" y="1412875"/>
              <a:ext cx="6565900" cy="38862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70" name="Line 4"/>
            <p:cNvSpPr>
              <a:spLocks noChangeShapeType="1"/>
            </p:cNvSpPr>
            <p:nvPr/>
          </p:nvSpPr>
          <p:spPr bwMode="auto">
            <a:xfrm flipV="1">
              <a:off x="1470025" y="2587625"/>
              <a:ext cx="6588125" cy="1052513"/>
            </a:xfrm>
            <a:prstGeom prst="line">
              <a:avLst/>
            </a:prstGeom>
            <a:noFill/>
            <a:ln w="57150">
              <a:solidFill>
                <a:srgbClr val="FFFF66"/>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36871" name="Line 5"/>
            <p:cNvSpPr>
              <a:spLocks noChangeShapeType="1"/>
            </p:cNvSpPr>
            <p:nvPr/>
          </p:nvSpPr>
          <p:spPr bwMode="auto">
            <a:xfrm flipV="1">
              <a:off x="1470025" y="2054225"/>
              <a:ext cx="6435725" cy="2195513"/>
            </a:xfrm>
            <a:prstGeom prst="line">
              <a:avLst/>
            </a:prstGeom>
            <a:noFill/>
            <a:ln w="28575">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36872" name="Oval 6"/>
            <p:cNvSpPr>
              <a:spLocks noChangeArrowheads="1"/>
            </p:cNvSpPr>
            <p:nvPr/>
          </p:nvSpPr>
          <p:spPr bwMode="auto">
            <a:xfrm>
              <a:off x="4813300" y="3038475"/>
              <a:ext cx="127000" cy="127000"/>
            </a:xfrm>
            <a:prstGeom prst="ellipse">
              <a:avLst/>
            </a:prstGeom>
            <a:solidFill>
              <a:schemeClr val="tx2"/>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73" name="Oval 7"/>
            <p:cNvSpPr>
              <a:spLocks noChangeArrowheads="1"/>
            </p:cNvSpPr>
            <p:nvPr/>
          </p:nvSpPr>
          <p:spPr bwMode="auto">
            <a:xfrm>
              <a:off x="1663700" y="33178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74" name="Oval 8"/>
            <p:cNvSpPr>
              <a:spLocks noChangeArrowheads="1"/>
            </p:cNvSpPr>
            <p:nvPr/>
          </p:nvSpPr>
          <p:spPr bwMode="auto">
            <a:xfrm>
              <a:off x="2882900" y="33178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75" name="Oval 9"/>
            <p:cNvSpPr>
              <a:spLocks noChangeArrowheads="1"/>
            </p:cNvSpPr>
            <p:nvPr/>
          </p:nvSpPr>
          <p:spPr bwMode="auto">
            <a:xfrm>
              <a:off x="3035300" y="34702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76" name="Oval 10"/>
            <p:cNvSpPr>
              <a:spLocks noChangeArrowheads="1"/>
            </p:cNvSpPr>
            <p:nvPr/>
          </p:nvSpPr>
          <p:spPr bwMode="auto">
            <a:xfrm>
              <a:off x="3213100" y="31146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77" name="Oval 11"/>
            <p:cNvSpPr>
              <a:spLocks noChangeArrowheads="1"/>
            </p:cNvSpPr>
            <p:nvPr/>
          </p:nvSpPr>
          <p:spPr bwMode="auto">
            <a:xfrm>
              <a:off x="3187700" y="36226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78" name="Oval 12"/>
            <p:cNvSpPr>
              <a:spLocks noChangeArrowheads="1"/>
            </p:cNvSpPr>
            <p:nvPr/>
          </p:nvSpPr>
          <p:spPr bwMode="auto">
            <a:xfrm>
              <a:off x="3086100" y="28606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79" name="Oval 13"/>
            <p:cNvSpPr>
              <a:spLocks noChangeArrowheads="1"/>
            </p:cNvSpPr>
            <p:nvPr/>
          </p:nvSpPr>
          <p:spPr bwMode="auto">
            <a:xfrm>
              <a:off x="4000500" y="29622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80" name="Oval 14"/>
            <p:cNvSpPr>
              <a:spLocks noChangeArrowheads="1"/>
            </p:cNvSpPr>
            <p:nvPr/>
          </p:nvSpPr>
          <p:spPr bwMode="auto">
            <a:xfrm>
              <a:off x="4152900" y="31146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81" name="Oval 15"/>
            <p:cNvSpPr>
              <a:spLocks noChangeArrowheads="1"/>
            </p:cNvSpPr>
            <p:nvPr/>
          </p:nvSpPr>
          <p:spPr bwMode="auto">
            <a:xfrm>
              <a:off x="3657600" y="33305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82" name="Oval 16"/>
            <p:cNvSpPr>
              <a:spLocks noChangeArrowheads="1"/>
            </p:cNvSpPr>
            <p:nvPr/>
          </p:nvSpPr>
          <p:spPr bwMode="auto">
            <a:xfrm>
              <a:off x="4457700" y="32543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83" name="Oval 17"/>
            <p:cNvSpPr>
              <a:spLocks noChangeArrowheads="1"/>
            </p:cNvSpPr>
            <p:nvPr/>
          </p:nvSpPr>
          <p:spPr bwMode="auto">
            <a:xfrm>
              <a:off x="5638800" y="28225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84" name="Oval 18"/>
            <p:cNvSpPr>
              <a:spLocks noChangeArrowheads="1"/>
            </p:cNvSpPr>
            <p:nvPr/>
          </p:nvSpPr>
          <p:spPr bwMode="auto">
            <a:xfrm>
              <a:off x="5791200" y="29749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85" name="Oval 19"/>
            <p:cNvSpPr>
              <a:spLocks noChangeArrowheads="1"/>
            </p:cNvSpPr>
            <p:nvPr/>
          </p:nvSpPr>
          <p:spPr bwMode="auto">
            <a:xfrm>
              <a:off x="6527800" y="25304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86" name="Oval 20"/>
            <p:cNvSpPr>
              <a:spLocks noChangeArrowheads="1"/>
            </p:cNvSpPr>
            <p:nvPr/>
          </p:nvSpPr>
          <p:spPr bwMode="auto">
            <a:xfrm>
              <a:off x="6680200" y="26828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87" name="Oval 21"/>
            <p:cNvSpPr>
              <a:spLocks noChangeArrowheads="1"/>
            </p:cNvSpPr>
            <p:nvPr/>
          </p:nvSpPr>
          <p:spPr bwMode="auto">
            <a:xfrm>
              <a:off x="6832600" y="28352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88" name="Oval 22"/>
            <p:cNvSpPr>
              <a:spLocks noChangeArrowheads="1"/>
            </p:cNvSpPr>
            <p:nvPr/>
          </p:nvSpPr>
          <p:spPr bwMode="auto">
            <a:xfrm>
              <a:off x="6223000" y="27082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89" name="Oval 23"/>
            <p:cNvSpPr>
              <a:spLocks noChangeArrowheads="1"/>
            </p:cNvSpPr>
            <p:nvPr/>
          </p:nvSpPr>
          <p:spPr bwMode="auto">
            <a:xfrm>
              <a:off x="5308600" y="31527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90" name="Oval 24"/>
            <p:cNvSpPr>
              <a:spLocks noChangeArrowheads="1"/>
            </p:cNvSpPr>
            <p:nvPr/>
          </p:nvSpPr>
          <p:spPr bwMode="auto">
            <a:xfrm>
              <a:off x="7442200" y="25685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91" name="Oval 25"/>
            <p:cNvSpPr>
              <a:spLocks noChangeArrowheads="1"/>
            </p:cNvSpPr>
            <p:nvPr/>
          </p:nvSpPr>
          <p:spPr bwMode="auto">
            <a:xfrm>
              <a:off x="7137400" y="28352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92" name="Oval 26"/>
            <p:cNvSpPr>
              <a:spLocks noChangeArrowheads="1"/>
            </p:cNvSpPr>
            <p:nvPr/>
          </p:nvSpPr>
          <p:spPr bwMode="auto">
            <a:xfrm>
              <a:off x="4991100" y="28352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93" name="Oval 27"/>
            <p:cNvSpPr>
              <a:spLocks noChangeArrowheads="1"/>
            </p:cNvSpPr>
            <p:nvPr/>
          </p:nvSpPr>
          <p:spPr bwMode="auto">
            <a:xfrm>
              <a:off x="6350000" y="29749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94" name="Oval 28"/>
            <p:cNvSpPr>
              <a:spLocks noChangeArrowheads="1"/>
            </p:cNvSpPr>
            <p:nvPr/>
          </p:nvSpPr>
          <p:spPr bwMode="auto">
            <a:xfrm>
              <a:off x="1816100" y="34702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95" name="Oval 29"/>
            <p:cNvSpPr>
              <a:spLocks noChangeArrowheads="1"/>
            </p:cNvSpPr>
            <p:nvPr/>
          </p:nvSpPr>
          <p:spPr bwMode="auto">
            <a:xfrm>
              <a:off x="1663700" y="38004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96" name="Oval 30"/>
            <p:cNvSpPr>
              <a:spLocks noChangeArrowheads="1"/>
            </p:cNvSpPr>
            <p:nvPr/>
          </p:nvSpPr>
          <p:spPr bwMode="auto">
            <a:xfrm>
              <a:off x="2120900" y="36353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97" name="Oval 31"/>
            <p:cNvSpPr>
              <a:spLocks noChangeArrowheads="1"/>
            </p:cNvSpPr>
            <p:nvPr/>
          </p:nvSpPr>
          <p:spPr bwMode="auto">
            <a:xfrm>
              <a:off x="2324100" y="32289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98" name="Oval 32"/>
            <p:cNvSpPr>
              <a:spLocks noChangeArrowheads="1"/>
            </p:cNvSpPr>
            <p:nvPr/>
          </p:nvSpPr>
          <p:spPr bwMode="auto">
            <a:xfrm>
              <a:off x="2425700" y="35464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899" name="Oval 33"/>
            <p:cNvSpPr>
              <a:spLocks noChangeArrowheads="1"/>
            </p:cNvSpPr>
            <p:nvPr/>
          </p:nvSpPr>
          <p:spPr bwMode="auto">
            <a:xfrm>
              <a:off x="1905000" y="38004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00" name="Oval 34"/>
            <p:cNvSpPr>
              <a:spLocks noChangeArrowheads="1"/>
            </p:cNvSpPr>
            <p:nvPr/>
          </p:nvSpPr>
          <p:spPr bwMode="auto">
            <a:xfrm>
              <a:off x="2616200" y="32035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01" name="Oval 35"/>
            <p:cNvSpPr>
              <a:spLocks noChangeArrowheads="1"/>
            </p:cNvSpPr>
            <p:nvPr/>
          </p:nvSpPr>
          <p:spPr bwMode="auto">
            <a:xfrm>
              <a:off x="4419600" y="29749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02" name="Oval 36"/>
            <p:cNvSpPr>
              <a:spLocks noChangeArrowheads="1"/>
            </p:cNvSpPr>
            <p:nvPr/>
          </p:nvSpPr>
          <p:spPr bwMode="auto">
            <a:xfrm>
              <a:off x="2679700" y="35972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03" name="Oval 37"/>
            <p:cNvSpPr>
              <a:spLocks noChangeArrowheads="1"/>
            </p:cNvSpPr>
            <p:nvPr/>
          </p:nvSpPr>
          <p:spPr bwMode="auto">
            <a:xfrm>
              <a:off x="5461000" y="33051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04" name="Oval 38"/>
            <p:cNvSpPr>
              <a:spLocks noChangeArrowheads="1"/>
            </p:cNvSpPr>
            <p:nvPr/>
          </p:nvSpPr>
          <p:spPr bwMode="auto">
            <a:xfrm>
              <a:off x="5575300" y="30892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05" name="Oval 39"/>
            <p:cNvSpPr>
              <a:spLocks noChangeArrowheads="1"/>
            </p:cNvSpPr>
            <p:nvPr/>
          </p:nvSpPr>
          <p:spPr bwMode="auto">
            <a:xfrm>
              <a:off x="6096000" y="30003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06" name="Oval 40"/>
            <p:cNvSpPr>
              <a:spLocks noChangeArrowheads="1"/>
            </p:cNvSpPr>
            <p:nvPr/>
          </p:nvSpPr>
          <p:spPr bwMode="auto">
            <a:xfrm>
              <a:off x="5295900" y="27590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07" name="Oval 41"/>
            <p:cNvSpPr>
              <a:spLocks noChangeArrowheads="1"/>
            </p:cNvSpPr>
            <p:nvPr/>
          </p:nvSpPr>
          <p:spPr bwMode="auto">
            <a:xfrm>
              <a:off x="5143500" y="29876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08" name="Oval 42"/>
            <p:cNvSpPr>
              <a:spLocks noChangeArrowheads="1"/>
            </p:cNvSpPr>
            <p:nvPr/>
          </p:nvSpPr>
          <p:spPr bwMode="auto">
            <a:xfrm>
              <a:off x="3365500" y="32670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09" name="Oval 43"/>
            <p:cNvSpPr>
              <a:spLocks noChangeArrowheads="1"/>
            </p:cNvSpPr>
            <p:nvPr/>
          </p:nvSpPr>
          <p:spPr bwMode="auto">
            <a:xfrm>
              <a:off x="3517900" y="34194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10" name="Oval 44"/>
            <p:cNvSpPr>
              <a:spLocks noChangeArrowheads="1"/>
            </p:cNvSpPr>
            <p:nvPr/>
          </p:nvSpPr>
          <p:spPr bwMode="auto">
            <a:xfrm>
              <a:off x="3784600" y="30130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11" name="Oval 45"/>
            <p:cNvSpPr>
              <a:spLocks noChangeArrowheads="1"/>
            </p:cNvSpPr>
            <p:nvPr/>
          </p:nvSpPr>
          <p:spPr bwMode="auto">
            <a:xfrm>
              <a:off x="3543300" y="30257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12" name="Oval 46"/>
            <p:cNvSpPr>
              <a:spLocks noChangeArrowheads="1"/>
            </p:cNvSpPr>
            <p:nvPr/>
          </p:nvSpPr>
          <p:spPr bwMode="auto">
            <a:xfrm>
              <a:off x="6629400" y="30892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13" name="Oval 47"/>
            <p:cNvSpPr>
              <a:spLocks noChangeArrowheads="1"/>
            </p:cNvSpPr>
            <p:nvPr/>
          </p:nvSpPr>
          <p:spPr bwMode="auto">
            <a:xfrm>
              <a:off x="6921500" y="30638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14" name="Oval 48"/>
            <p:cNvSpPr>
              <a:spLocks noChangeArrowheads="1"/>
            </p:cNvSpPr>
            <p:nvPr/>
          </p:nvSpPr>
          <p:spPr bwMode="auto">
            <a:xfrm>
              <a:off x="7404100" y="28860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15" name="Oval 49"/>
            <p:cNvSpPr>
              <a:spLocks noChangeArrowheads="1"/>
            </p:cNvSpPr>
            <p:nvPr/>
          </p:nvSpPr>
          <p:spPr bwMode="auto">
            <a:xfrm>
              <a:off x="7086600" y="2543175"/>
              <a:ext cx="114300" cy="88900"/>
            </a:xfrm>
            <a:prstGeom prst="ellipse">
              <a:avLst/>
            </a:prstGeom>
            <a:solidFill>
              <a:schemeClr val="tx1"/>
            </a:solidFill>
            <a:ln w="12700">
              <a:solidFill>
                <a:schemeClr val="tx1"/>
              </a:solidFill>
              <a:round/>
              <a:headEnd/>
              <a:tailEnd/>
            </a:ln>
          </p:spPr>
          <p:txBody>
            <a:bodyPr wrap="none"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endParaRPr lang="en-US" altLang="en-US"/>
            </a:p>
          </p:txBody>
        </p:sp>
        <p:sp>
          <p:nvSpPr>
            <p:cNvPr id="36916" name="Rectangle 50"/>
            <p:cNvSpPr>
              <a:spLocks noChangeArrowheads="1"/>
            </p:cNvSpPr>
            <p:nvPr/>
          </p:nvSpPr>
          <p:spPr bwMode="auto">
            <a:xfrm>
              <a:off x="361950" y="1292225"/>
              <a:ext cx="1014413" cy="457200"/>
            </a:xfrm>
            <a:prstGeom prst="rect">
              <a:avLst/>
            </a:prstGeom>
            <a:solidFill>
              <a:schemeClr val="accent1"/>
            </a:solidFill>
            <a:ln w="9525">
              <a:solidFill>
                <a:schemeClr val="tx1">
                  <a:lumMod val="95000"/>
                </a:schemeClr>
              </a:solidFill>
              <a:miter lim="800000"/>
              <a:headEnd/>
              <a:tailEnd/>
            </a:ln>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2400" dirty="0"/>
                <a:t>Return</a:t>
              </a:r>
            </a:p>
          </p:txBody>
        </p:sp>
        <p:sp>
          <p:nvSpPr>
            <p:cNvPr id="36917" name="Rectangle 51"/>
            <p:cNvSpPr>
              <a:spLocks noChangeArrowheads="1"/>
            </p:cNvSpPr>
            <p:nvPr/>
          </p:nvSpPr>
          <p:spPr bwMode="auto">
            <a:xfrm>
              <a:off x="752475" y="4032250"/>
              <a:ext cx="455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2400"/>
                <a:t>R</a:t>
              </a:r>
              <a:r>
                <a:rPr lang="en-US" altLang="en-US" sz="2400" baseline="-25000"/>
                <a:t>f</a:t>
              </a:r>
            </a:p>
          </p:txBody>
        </p:sp>
        <p:sp>
          <p:nvSpPr>
            <p:cNvPr id="36918" name="Rectangle 52"/>
            <p:cNvSpPr>
              <a:spLocks noChangeArrowheads="1"/>
            </p:cNvSpPr>
            <p:nvPr/>
          </p:nvSpPr>
          <p:spPr bwMode="auto">
            <a:xfrm>
              <a:off x="1031875" y="509905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2400"/>
                <a:t>0</a:t>
              </a:r>
            </a:p>
          </p:txBody>
        </p:sp>
        <p:sp>
          <p:nvSpPr>
            <p:cNvPr id="36919" name="Rectangle 53"/>
            <p:cNvSpPr>
              <a:spLocks noChangeArrowheads="1"/>
            </p:cNvSpPr>
            <p:nvPr/>
          </p:nvSpPr>
          <p:spPr bwMode="auto">
            <a:xfrm>
              <a:off x="2022475" y="4057650"/>
              <a:ext cx="1790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a:t>Low beta assets</a:t>
              </a:r>
            </a:p>
          </p:txBody>
        </p:sp>
        <p:sp>
          <p:nvSpPr>
            <p:cNvPr id="36920" name="Rectangle 54"/>
            <p:cNvSpPr>
              <a:spLocks noChangeArrowheads="1"/>
            </p:cNvSpPr>
            <p:nvPr/>
          </p:nvSpPr>
          <p:spPr bwMode="auto">
            <a:xfrm>
              <a:off x="5616575" y="4057650"/>
              <a:ext cx="1831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a:t>High beta assets</a:t>
              </a:r>
            </a:p>
          </p:txBody>
        </p:sp>
        <p:sp>
          <p:nvSpPr>
            <p:cNvPr id="36921" name="Rectangle 55"/>
            <p:cNvSpPr>
              <a:spLocks noChangeArrowheads="1"/>
            </p:cNvSpPr>
            <p:nvPr/>
          </p:nvSpPr>
          <p:spPr bwMode="auto">
            <a:xfrm>
              <a:off x="6610350" y="1749425"/>
              <a:ext cx="1063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2400">
                  <a:solidFill>
                    <a:schemeClr val="tx2"/>
                  </a:solidFill>
                </a:rPr>
                <a:t>Theory</a:t>
              </a:r>
            </a:p>
          </p:txBody>
        </p:sp>
        <p:sp>
          <p:nvSpPr>
            <p:cNvPr id="36922" name="Rectangle 56"/>
            <p:cNvSpPr>
              <a:spLocks noChangeArrowheads="1"/>
            </p:cNvSpPr>
            <p:nvPr/>
          </p:nvSpPr>
          <p:spPr bwMode="auto">
            <a:xfrm>
              <a:off x="7524750" y="2663825"/>
              <a:ext cx="1163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r>
                <a:rPr lang="en-US" altLang="en-US" sz="2400"/>
                <a:t>Practice</a:t>
              </a:r>
            </a:p>
          </p:txBody>
        </p:sp>
        <p:sp>
          <p:nvSpPr>
            <p:cNvPr id="36923" name="Rectangle 57"/>
            <p:cNvSpPr>
              <a:spLocks noChangeArrowheads="1"/>
            </p:cNvSpPr>
            <p:nvPr/>
          </p:nvSpPr>
          <p:spPr bwMode="auto">
            <a:xfrm>
              <a:off x="7448550" y="5407025"/>
              <a:ext cx="901700" cy="425450"/>
            </a:xfrm>
            <a:prstGeom prst="rect">
              <a:avLst/>
            </a:prstGeom>
            <a:solidFill>
              <a:schemeClr val="accent1"/>
            </a:solidFill>
            <a:ln w="12700">
              <a:solidFill>
                <a:schemeClr val="tx1"/>
              </a:solidFill>
              <a:miter lim="800000"/>
              <a:headEnd/>
              <a:tailEnd/>
            </a:ln>
          </p:spPr>
          <p:txBody>
            <a:bodyPr wrap="none" lIns="92075" tIns="46038" rIns="92075" bIns="46038" anchor="ct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algn="ctr"/>
              <a:r>
                <a:rPr lang="en-US" altLang="en-US" sz="2400" dirty="0"/>
                <a:t>Beta</a:t>
              </a:r>
            </a:p>
          </p:txBody>
        </p:sp>
        <p:sp>
          <p:nvSpPr>
            <p:cNvPr id="36924" name="Line 58"/>
            <p:cNvSpPr>
              <a:spLocks noChangeShapeType="1"/>
            </p:cNvSpPr>
            <p:nvPr/>
          </p:nvSpPr>
          <p:spPr bwMode="auto">
            <a:xfrm>
              <a:off x="4857750" y="3273425"/>
              <a:ext cx="0" cy="1981200"/>
            </a:xfrm>
            <a:prstGeom prst="line">
              <a:avLst/>
            </a:prstGeom>
            <a:noFill/>
            <a:ln w="12700">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36925" name="Text Box 60"/>
            <p:cNvSpPr txBox="1">
              <a:spLocks noChangeArrowheads="1"/>
            </p:cNvSpPr>
            <p:nvPr/>
          </p:nvSpPr>
          <p:spPr bwMode="auto">
            <a:xfrm>
              <a:off x="4400550" y="5407025"/>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spcBef>
                  <a:spcPct val="50000"/>
                </a:spcBef>
              </a:pPr>
              <a:endParaRPr lang="en-US" altLang="en-US" sz="2400"/>
            </a:p>
          </p:txBody>
        </p:sp>
        <p:sp>
          <p:nvSpPr>
            <p:cNvPr id="36926" name="Text Box 61"/>
            <p:cNvSpPr txBox="1">
              <a:spLocks noChangeArrowheads="1"/>
            </p:cNvSpPr>
            <p:nvPr/>
          </p:nvSpPr>
          <p:spPr bwMode="auto">
            <a:xfrm>
              <a:off x="4629150" y="5483225"/>
              <a:ext cx="533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Times New Roman" charset="0"/>
                  <a:ea typeface="ＭＳ Ｐゴシック" charset="-128"/>
                </a:defRPr>
              </a:lvl1pPr>
              <a:lvl2pPr marL="742950" indent="-285750" eaLnBrk="0" hangingPunct="0">
                <a:defRPr sz="2000">
                  <a:solidFill>
                    <a:schemeClr val="tx1"/>
                  </a:solidFill>
                  <a:latin typeface="Times New Roman" charset="0"/>
                  <a:ea typeface="ＭＳ Ｐゴシック" charset="-128"/>
                </a:defRPr>
              </a:lvl2pPr>
              <a:lvl3pPr marL="1143000" indent="-228600" eaLnBrk="0" hangingPunct="0">
                <a:defRPr sz="2000">
                  <a:solidFill>
                    <a:schemeClr val="tx1"/>
                  </a:solidFill>
                  <a:latin typeface="Times New Roman" charset="0"/>
                  <a:ea typeface="ＭＳ Ｐゴシック" charset="-128"/>
                </a:defRPr>
              </a:lvl3pPr>
              <a:lvl4pPr marL="1600200" indent="-228600" eaLnBrk="0" hangingPunct="0">
                <a:defRPr sz="2000">
                  <a:solidFill>
                    <a:schemeClr val="tx1"/>
                  </a:solidFill>
                  <a:latin typeface="Times New Roman" charset="0"/>
                  <a:ea typeface="ＭＳ Ｐゴシック" charset="-128"/>
                </a:defRPr>
              </a:lvl4pPr>
              <a:lvl5pPr marL="2057400" indent="-228600" eaLnBrk="0" hangingPunct="0">
                <a:defRPr sz="20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128"/>
                </a:defRPr>
              </a:lvl9pPr>
            </a:lstStyle>
            <a:p>
              <a:pPr eaLnBrk="1" hangingPunct="1">
                <a:spcBef>
                  <a:spcPct val="50000"/>
                </a:spcBef>
              </a:pPr>
              <a:r>
                <a:rPr lang="en-US" altLang="en-US"/>
                <a:t>1.0</a:t>
              </a:r>
            </a:p>
          </p:txBody>
        </p:sp>
      </p:grpSp>
      <p:sp>
        <p:nvSpPr>
          <p:cNvPr id="2" name="Title 1"/>
          <p:cNvSpPr>
            <a:spLocks noGrp="1"/>
          </p:cNvSpPr>
          <p:nvPr>
            <p:ph type="title"/>
          </p:nvPr>
        </p:nvSpPr>
        <p:spPr>
          <a:xfrm>
            <a:off x="320676" y="183512"/>
            <a:ext cx="7315200" cy="876938"/>
          </a:xfrm>
        </p:spPr>
        <p:txBody>
          <a:bodyPr/>
          <a:lstStyle/>
          <a:p>
            <a:r>
              <a:rPr lang="en-US" sz="3600" b="1" dirty="0"/>
              <a:t>Risk vs Return</a:t>
            </a:r>
            <a:br>
              <a:rPr lang="en-US" sz="3600" b="1" dirty="0"/>
            </a:br>
            <a:r>
              <a:rPr lang="en-US" sz="3600" b="1" dirty="0"/>
              <a:t>Theory </a:t>
            </a:r>
            <a:r>
              <a:rPr lang="en-US" sz="3600" b="1" dirty="0" err="1"/>
              <a:t>vs.Practice</a:t>
            </a:r>
            <a:endParaRPr lang="en-US" sz="3600" b="1" dirty="0"/>
          </a:p>
        </p:txBody>
      </p:sp>
    </p:spTree>
    <p:extLst>
      <p:ext uri="{BB962C8B-B14F-4D97-AF65-F5344CB8AC3E}">
        <p14:creationId xmlns:p14="http://schemas.microsoft.com/office/powerpoint/2010/main" val="1543904671"/>
      </p:ext>
    </p:extLst>
  </p:cSld>
  <p:clrMapOvr>
    <a:masterClrMapping/>
  </p:clrMapOvr>
  <p:transition>
    <p:random/>
  </p:transition>
</p:sld>
</file>

<file path=ppt/theme/theme1.xml><?xml version="1.0" encoding="utf-8"?>
<a:theme xmlns:a="http://schemas.openxmlformats.org/drawingml/2006/main" name="S&amp;P Global 2016">
  <a:themeElements>
    <a:clrScheme name="Custom 43">
      <a:dk1>
        <a:sysClr val="windowText" lastClr="000000"/>
      </a:dk1>
      <a:lt1>
        <a:sysClr val="window" lastClr="FFFFFF"/>
      </a:lt1>
      <a:dk2>
        <a:srgbClr val="D6002A"/>
      </a:dk2>
      <a:lt2>
        <a:srgbClr val="DBD9D6"/>
      </a:lt2>
      <a:accent1>
        <a:srgbClr val="3C3C3B"/>
      </a:accent1>
      <a:accent2>
        <a:srgbClr val="7B1E29"/>
      </a:accent2>
      <a:accent3>
        <a:srgbClr val="D53814"/>
      </a:accent3>
      <a:accent4>
        <a:srgbClr val="BEB7A9"/>
      </a:accent4>
      <a:accent5>
        <a:srgbClr val="A79886"/>
      </a:accent5>
      <a:accent6>
        <a:srgbClr val="95B3CC"/>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43">
    <a:dk1>
      <a:sysClr val="windowText" lastClr="000000"/>
    </a:dk1>
    <a:lt1>
      <a:sysClr val="window" lastClr="FFFFFF"/>
    </a:lt1>
    <a:dk2>
      <a:srgbClr val="D6002A"/>
    </a:dk2>
    <a:lt2>
      <a:srgbClr val="DBD9D6"/>
    </a:lt2>
    <a:accent1>
      <a:srgbClr val="3C3C3B"/>
    </a:accent1>
    <a:accent2>
      <a:srgbClr val="7B1E29"/>
    </a:accent2>
    <a:accent3>
      <a:srgbClr val="D53814"/>
    </a:accent3>
    <a:accent4>
      <a:srgbClr val="BEB7A9"/>
    </a:accent4>
    <a:accent5>
      <a:srgbClr val="A79886"/>
    </a:accent5>
    <a:accent6>
      <a:srgbClr val="95B3CC"/>
    </a:accent6>
    <a:hlink>
      <a:srgbClr val="0000FF"/>
    </a:hlink>
    <a:folHlink>
      <a:srgbClr val="800080"/>
    </a:folHlink>
  </a:clrScheme>
</a:themeOverride>
</file>

<file path=ppt/theme/themeOverride2.xml><?xml version="1.0" encoding="utf-8"?>
<a:themeOverride xmlns:a="http://schemas.openxmlformats.org/drawingml/2006/main">
  <a:clrScheme name="Custom 43">
    <a:dk1>
      <a:sysClr val="windowText" lastClr="000000"/>
    </a:dk1>
    <a:lt1>
      <a:sysClr val="window" lastClr="FFFFFF"/>
    </a:lt1>
    <a:dk2>
      <a:srgbClr val="D6002A"/>
    </a:dk2>
    <a:lt2>
      <a:srgbClr val="DBD9D6"/>
    </a:lt2>
    <a:accent1>
      <a:srgbClr val="3C3C3B"/>
    </a:accent1>
    <a:accent2>
      <a:srgbClr val="7B1E29"/>
    </a:accent2>
    <a:accent3>
      <a:srgbClr val="D53814"/>
    </a:accent3>
    <a:accent4>
      <a:srgbClr val="BEB7A9"/>
    </a:accent4>
    <a:accent5>
      <a:srgbClr val="A79886"/>
    </a:accent5>
    <a:accent6>
      <a:srgbClr val="95B3CC"/>
    </a:accent6>
    <a:hlink>
      <a:srgbClr val="0000FF"/>
    </a:hlink>
    <a:folHlink>
      <a:srgbClr val="800080"/>
    </a:folHlink>
  </a:clrScheme>
</a:themeOverride>
</file>

<file path=ppt/theme/themeOverride3.xml><?xml version="1.0" encoding="utf-8"?>
<a:themeOverride xmlns:a="http://schemas.openxmlformats.org/drawingml/2006/main">
  <a:clrScheme name="Custom 43">
    <a:dk1>
      <a:sysClr val="windowText" lastClr="000000"/>
    </a:dk1>
    <a:lt1>
      <a:sysClr val="window" lastClr="FFFFFF"/>
    </a:lt1>
    <a:dk2>
      <a:srgbClr val="D6002A"/>
    </a:dk2>
    <a:lt2>
      <a:srgbClr val="DBD9D6"/>
    </a:lt2>
    <a:accent1>
      <a:srgbClr val="3C3C3B"/>
    </a:accent1>
    <a:accent2>
      <a:srgbClr val="7B1E29"/>
    </a:accent2>
    <a:accent3>
      <a:srgbClr val="D53814"/>
    </a:accent3>
    <a:accent4>
      <a:srgbClr val="BEB7A9"/>
    </a:accent4>
    <a:accent5>
      <a:srgbClr val="A79886"/>
    </a:accent5>
    <a:accent6>
      <a:srgbClr val="95B3CC"/>
    </a:accent6>
    <a:hlink>
      <a:srgbClr val="0000FF"/>
    </a:hlink>
    <a:folHlink>
      <a:srgbClr val="800080"/>
    </a:folHlink>
  </a:clrScheme>
</a:themeOverride>
</file>

<file path=ppt/theme/themeOverride4.xml><?xml version="1.0" encoding="utf-8"?>
<a:themeOverride xmlns:a="http://schemas.openxmlformats.org/drawingml/2006/main">
  <a:clrScheme name="Custom 43">
    <a:dk1>
      <a:sysClr val="windowText" lastClr="000000"/>
    </a:dk1>
    <a:lt1>
      <a:sysClr val="window" lastClr="FFFFFF"/>
    </a:lt1>
    <a:dk2>
      <a:srgbClr val="D6002A"/>
    </a:dk2>
    <a:lt2>
      <a:srgbClr val="DBD9D6"/>
    </a:lt2>
    <a:accent1>
      <a:srgbClr val="3C3C3B"/>
    </a:accent1>
    <a:accent2>
      <a:srgbClr val="7B1E29"/>
    </a:accent2>
    <a:accent3>
      <a:srgbClr val="D53814"/>
    </a:accent3>
    <a:accent4>
      <a:srgbClr val="BEB7A9"/>
    </a:accent4>
    <a:accent5>
      <a:srgbClr val="A79886"/>
    </a:accent5>
    <a:accent6>
      <a:srgbClr val="95B3CC"/>
    </a:accent6>
    <a:hlink>
      <a:srgbClr val="0000FF"/>
    </a:hlink>
    <a:folHlink>
      <a:srgbClr val="800080"/>
    </a:folHlink>
  </a:clrScheme>
</a:themeOverride>
</file>

<file path=ppt/theme/themeOverride5.xml><?xml version="1.0" encoding="utf-8"?>
<a:themeOverride xmlns:a="http://schemas.openxmlformats.org/drawingml/2006/main">
  <a:clrScheme name="Re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5777</TotalTime>
  <Words>3498</Words>
  <Application>Microsoft Macintosh PowerPoint</Application>
  <PresentationFormat>On-screen Show (4:3)</PresentationFormat>
  <Paragraphs>674</Paragraphs>
  <Slides>64</Slides>
  <Notes>53</Notes>
  <HiddenSlides>0</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2</vt:i4>
      </vt:variant>
      <vt:variant>
        <vt:lpstr>Slide Titles</vt:lpstr>
      </vt:variant>
      <vt:variant>
        <vt:i4>64</vt:i4>
      </vt:variant>
    </vt:vector>
  </HeadingPairs>
  <TitlesOfParts>
    <vt:vector size="82" baseType="lpstr">
      <vt:lpstr>ＭＳ Ｐゴシック</vt:lpstr>
      <vt:lpstr>.AppleSystemUIFont</vt:lpstr>
      <vt:lpstr>Akkurat Pro</vt:lpstr>
      <vt:lpstr>Aptos</vt:lpstr>
      <vt:lpstr>Arial</vt:lpstr>
      <vt:lpstr>Arial Narrow</vt:lpstr>
      <vt:lpstr>Arial Regular</vt:lpstr>
      <vt:lpstr>DM Sans</vt:lpstr>
      <vt:lpstr>Helvetica</vt:lpstr>
      <vt:lpstr>Monotype Sorts</vt:lpstr>
      <vt:lpstr>sohne</vt:lpstr>
      <vt:lpstr>Symbol</vt:lpstr>
      <vt:lpstr>Times New Roman</vt:lpstr>
      <vt:lpstr>Wingdings</vt:lpstr>
      <vt:lpstr>Wingdings 2</vt:lpstr>
      <vt:lpstr>S&amp;P Global 2016</vt:lpstr>
      <vt:lpstr>ClipArt</vt:lpstr>
      <vt:lpstr>Clip</vt:lpstr>
      <vt:lpstr>Cost of Capital Mythology</vt:lpstr>
      <vt:lpstr>Schematic Representation of  Cost of Capital Determination</vt:lpstr>
      <vt:lpstr>Cost of Equity Methodologies</vt:lpstr>
      <vt:lpstr>Risk Premium Methods of Estimation</vt:lpstr>
      <vt:lpstr>        CREDIT SPREADS i.e. BOND YIELD SPREADS</vt:lpstr>
      <vt:lpstr>Asset Pricing Models</vt:lpstr>
      <vt:lpstr>PowerPoint Presentation</vt:lpstr>
      <vt:lpstr>                      CAPM</vt:lpstr>
      <vt:lpstr>Risk vs Return Theory vs.Practice</vt:lpstr>
      <vt:lpstr>  Arbitrage Pricing Model (APM)</vt:lpstr>
      <vt:lpstr>   Fama-French 3-Factor Model</vt:lpstr>
      <vt:lpstr>Size-Adjusted CAPM</vt:lpstr>
      <vt:lpstr>PowerPoint Presentation</vt:lpstr>
      <vt:lpstr>Asset Pricing Models</vt:lpstr>
      <vt:lpstr>Market-Derived Capital Asset Pricing Model                               (MCAPM)</vt:lpstr>
      <vt:lpstr>PowerPoint Presentation</vt:lpstr>
      <vt:lpstr>OPTION PRICING MODELS</vt:lpstr>
      <vt:lpstr>PowerPoint Presentation</vt:lpstr>
      <vt:lpstr>PowerPoint Presentation</vt:lpstr>
      <vt:lpstr>               Market-Derived Capital Pricing Model</vt:lpstr>
      <vt:lpstr>    Market-Derived Capital Pricing Model References</vt:lpstr>
      <vt:lpstr>                        Equity Return Risk</vt:lpstr>
      <vt:lpstr>PowerPoint Presentation</vt:lpstr>
      <vt:lpstr>Will Beta ever be Beaten? </vt:lpstr>
      <vt:lpstr>                      PRPM</vt:lpstr>
      <vt:lpstr>PowerPoint Presentation</vt:lpstr>
      <vt:lpstr> Performance-Based  Ratemaking</vt:lpstr>
      <vt:lpstr>Traditional ROR Regulation Direct Costs</vt:lpstr>
      <vt:lpstr>Traditional ROR Regulation Indirect Costs</vt:lpstr>
      <vt:lpstr>  Paradigm Shift in Utility Ratemaking</vt:lpstr>
      <vt:lpstr>Incentive Regulation</vt:lpstr>
      <vt:lpstr>Automatic Rate Adjustments</vt:lpstr>
      <vt:lpstr>Mississippi Power Company Performance Evaluation Plan (“PEP”)</vt:lpstr>
      <vt:lpstr>Mississippi PEP Plan  ROE Bands</vt:lpstr>
      <vt:lpstr>Benchmark ROE</vt:lpstr>
      <vt:lpstr>Mississippi Power Company Performance Evaluation Plan (“PEP”)</vt:lpstr>
      <vt:lpstr>Mississippi Power Company Original Performance Measures</vt:lpstr>
      <vt:lpstr>Mississippi Power Company Current Performance Measures &amp; Weight</vt:lpstr>
      <vt:lpstr>PEP Scoring</vt:lpstr>
      <vt:lpstr>PEP Scoring</vt:lpstr>
      <vt:lpstr>Mississippi Power Company Performance Evaluation Plan (“PEP”)</vt:lpstr>
      <vt:lpstr>Mississippi Power Company Performance Evaluation Plan (“PEP”)</vt:lpstr>
      <vt:lpstr>        FPSC Leverage Formula</vt:lpstr>
      <vt:lpstr>Leverage ROE Formula Example</vt:lpstr>
      <vt:lpstr>                    Formula Appraisal</vt:lpstr>
      <vt:lpstr>              Formula Key Assumptions</vt:lpstr>
      <vt:lpstr>Risk-Mitigating Mechanisms </vt:lpstr>
      <vt:lpstr>  Risk Reduction Mechanisms</vt:lpstr>
      <vt:lpstr>PowerPoint Presentation</vt:lpstr>
      <vt:lpstr>AI AND THE COST OF CAPITAL</vt:lpstr>
      <vt:lpstr>AI COST OF CAPITAL REFERENCES</vt:lpstr>
      <vt:lpstr>“The Role of AI in Capital Structure to Enhance Corporate Funding Strategies”</vt:lpstr>
      <vt:lpstr>PowerPoint Presentation</vt:lpstr>
      <vt:lpstr>PowerPoint Presentation</vt:lpstr>
      <vt:lpstr>PowerPoint Presentation</vt:lpstr>
      <vt:lpstr>AI COST OF CAPITAL CALCULATIONS</vt:lpstr>
      <vt:lpstr>PowerPoint Presentation</vt:lpstr>
      <vt:lpstr>Is AI The New Cost Of Capital King? </vt:lpstr>
      <vt:lpstr>PowerPoint Presentation</vt:lpstr>
      <vt:lpstr>PowerPoint Presentation</vt:lpstr>
      <vt:lpstr>PowerPoint Presentation</vt:lpstr>
      <vt:lpstr>Cost of Capital Issues</vt:lpstr>
      <vt:lpstr>Optimal Bond Rating</vt:lpstr>
      <vt:lpstr>Dr. Morin’s Top Industry Issues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Mark F. Thom</dc:creator>
  <cp:lastModifiedBy>Roger Morin</cp:lastModifiedBy>
  <cp:revision>268</cp:revision>
  <cp:lastPrinted>1997-08-30T15:07:34Z</cp:lastPrinted>
  <dcterms:created xsi:type="dcterms:W3CDTF">2010-10-02T18:54:29Z</dcterms:created>
  <dcterms:modified xsi:type="dcterms:W3CDTF">2026-04-17T18:57:36Z</dcterms:modified>
</cp:coreProperties>
</file>