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1.xml" ContentType="application/vnd.openxmlformats-officedocument.presentationml.tags+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2.xml" ContentType="application/vnd.openxmlformats-officedocument.presentationml.tags+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13.xml" ContentType="application/vnd.openxmlformats-officedocument.presentationml.tags+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xml" ContentType="application/vnd.openxmlformats-officedocument.themeOverride+xml"/>
  <Override PartName="/ppt/tags/tag14.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15.xml" ContentType="application/vnd.openxmlformats-officedocument.presentationml.tags+xml"/>
  <Override PartName="/ppt/notesSlides/notesSlide1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18"/>
  </p:notesMasterIdLst>
  <p:sldIdLst>
    <p:sldId id="2147474340" r:id="rId2"/>
    <p:sldId id="326" r:id="rId3"/>
    <p:sldId id="327" r:id="rId4"/>
    <p:sldId id="328" r:id="rId5"/>
    <p:sldId id="2147474343" r:id="rId6"/>
    <p:sldId id="2147474344" r:id="rId7"/>
    <p:sldId id="388" r:id="rId8"/>
    <p:sldId id="2147474339" r:id="rId9"/>
    <p:sldId id="2147474062" r:id="rId10"/>
    <p:sldId id="330" r:id="rId11"/>
    <p:sldId id="2147474284" r:id="rId12"/>
    <p:sldId id="2147474248" r:id="rId13"/>
    <p:sldId id="2147474249" r:id="rId14"/>
    <p:sldId id="334" r:id="rId15"/>
    <p:sldId id="287" r:id="rId16"/>
    <p:sldId id="214747419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4A39"/>
    <a:srgbClr val="427C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p:scale>
          <a:sx n="90" d="100"/>
          <a:sy n="90" d="100"/>
        </p:scale>
        <p:origin x="307" y="182"/>
      </p:cViewPr>
      <p:guideLst/>
    </p:cSldViewPr>
  </p:slideViewPr>
  <p:notesTextViewPr>
    <p:cViewPr>
      <p:scale>
        <a:sx n="1" d="1"/>
        <a:sy n="1" d="1"/>
      </p:scale>
      <p:origin x="0" y="0"/>
    </p:cViewPr>
  </p:notesTextViewPr>
  <p:sorterViewPr>
    <p:cViewPr>
      <p:scale>
        <a:sx n="100" d="100"/>
        <a:sy n="100" d="100"/>
      </p:scale>
      <p:origin x="0" y="-14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6269"/>
            </a:solidFill>
            <a:ln>
              <a:noFill/>
            </a:ln>
            <a:effectLst/>
          </c:spPr>
          <c:invertIfNegative val="0"/>
          <c:dPt>
            <c:idx val="4"/>
            <c:invertIfNegative val="0"/>
            <c:bubble3D val="0"/>
            <c:spPr>
              <a:solidFill>
                <a:srgbClr val="006269"/>
              </a:solidFill>
              <a:ln>
                <a:noFill/>
              </a:ln>
              <a:effectLst/>
            </c:spPr>
            <c:extLst>
              <c:ext xmlns:c16="http://schemas.microsoft.com/office/drawing/2014/chart" uri="{C3380CC4-5D6E-409C-BE32-E72D297353CC}">
                <c16:uniqueId val="{00000001-5ECC-42C2-8A50-4DB929F20C58}"/>
              </c:ext>
            </c:extLst>
          </c:dPt>
          <c:dPt>
            <c:idx val="5"/>
            <c:invertIfNegative val="0"/>
            <c:bubble3D val="0"/>
            <c:spPr>
              <a:solidFill>
                <a:srgbClr val="006269"/>
              </a:solidFill>
              <a:ln>
                <a:noFill/>
              </a:ln>
              <a:effectLst/>
            </c:spPr>
            <c:extLst>
              <c:ext xmlns:c16="http://schemas.microsoft.com/office/drawing/2014/chart" uri="{C3380CC4-5D6E-409C-BE32-E72D297353CC}">
                <c16:uniqueId val="{00000003-5ECC-42C2-8A50-4DB929F20C58}"/>
              </c:ext>
            </c:extLst>
          </c:dPt>
          <c:dPt>
            <c:idx val="7"/>
            <c:invertIfNegative val="0"/>
            <c:bubble3D val="0"/>
            <c:spPr>
              <a:solidFill>
                <a:srgbClr val="006269"/>
              </a:solidFill>
              <a:ln>
                <a:noFill/>
              </a:ln>
              <a:effectLst/>
            </c:spPr>
            <c:extLst>
              <c:ext xmlns:c16="http://schemas.microsoft.com/office/drawing/2014/chart" uri="{C3380CC4-5D6E-409C-BE32-E72D297353CC}">
                <c16:uniqueId val="{00000005-5ECC-42C2-8A50-4DB929F20C58}"/>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Load Growth &amp; Electrification</c:v>
                </c:pt>
                <c:pt idx="1">
                  <c:v>Infrastructure Replacement</c:v>
                </c:pt>
                <c:pt idx="2">
                  <c:v>Inspections &amp; Maintenance</c:v>
                </c:pt>
                <c:pt idx="3">
                  <c:v>Wildfire</c:v>
                </c:pt>
                <c:pt idx="4">
                  <c:v>Transmission</c:v>
                </c:pt>
                <c:pt idx="5">
                  <c:v>Other Distribution</c:v>
                </c:pt>
                <c:pt idx="6">
                  <c:v>AMI</c:v>
                </c:pt>
                <c:pt idx="7">
                  <c:v>Generation</c:v>
                </c:pt>
              </c:strCache>
            </c:strRef>
          </c:cat>
          <c:val>
            <c:numRef>
              <c:f>Sheet1!$B$2:$B$9</c:f>
              <c:numCache>
                <c:formatCode>0%</c:formatCode>
                <c:ptCount val="8"/>
                <c:pt idx="0">
                  <c:v>0.22</c:v>
                </c:pt>
                <c:pt idx="1">
                  <c:v>0.22</c:v>
                </c:pt>
                <c:pt idx="2">
                  <c:v>0.14000000000000001</c:v>
                </c:pt>
                <c:pt idx="3">
                  <c:v>0.12</c:v>
                </c:pt>
                <c:pt idx="4">
                  <c:v>0.11</c:v>
                </c:pt>
                <c:pt idx="5">
                  <c:v>0.1</c:v>
                </c:pt>
                <c:pt idx="6">
                  <c:v>0.06</c:v>
                </c:pt>
                <c:pt idx="7">
                  <c:v>0.03</c:v>
                </c:pt>
              </c:numCache>
            </c:numRef>
          </c:val>
          <c:extLst>
            <c:ext xmlns:c16="http://schemas.microsoft.com/office/drawing/2014/chart" uri="{C3380CC4-5D6E-409C-BE32-E72D297353CC}">
              <c16:uniqueId val="{00000006-5ECC-42C2-8A50-4DB929F20C58}"/>
            </c:ext>
          </c:extLst>
        </c:ser>
        <c:dLbls>
          <c:showLegendKey val="0"/>
          <c:showVal val="0"/>
          <c:showCatName val="0"/>
          <c:showSerName val="0"/>
          <c:showPercent val="0"/>
          <c:showBubbleSize val="0"/>
        </c:dLbls>
        <c:gapWidth val="50"/>
        <c:axId val="1219269032"/>
        <c:axId val="1219267720"/>
      </c:barChart>
      <c:catAx>
        <c:axId val="1219269032"/>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19267720"/>
        <c:crosses val="autoZero"/>
        <c:auto val="1"/>
        <c:lblAlgn val="ctr"/>
        <c:lblOffset val="100"/>
        <c:noMultiLvlLbl val="0"/>
      </c:catAx>
      <c:valAx>
        <c:axId val="1219267720"/>
        <c:scaling>
          <c:orientation val="minMax"/>
          <c:min val="0"/>
        </c:scaling>
        <c:delete val="1"/>
        <c:axPos val="t"/>
        <c:numFmt formatCode="0%" sourceLinked="1"/>
        <c:majorTickMark val="out"/>
        <c:minorTickMark val="none"/>
        <c:tickLblPos val="nextTo"/>
        <c:crossAx val="1219269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Clean Energy</c:v>
                </c:pt>
              </c:strCache>
            </c:strRef>
          </c:tx>
          <c:spPr>
            <a:solidFill>
              <a:schemeClr val="accent3"/>
            </a:solidFill>
            <a:ln w="25400">
              <a:solidFill>
                <a:schemeClr val="bg1"/>
              </a:solidFill>
            </a:ln>
            <a:effectLst/>
          </c:spPr>
          <c:invertIfNegative val="0"/>
          <c:cat>
            <c:strRef>
              <c:f>Sheet1!$B$1</c:f>
              <c:strCache>
                <c:ptCount val="1"/>
                <c:pt idx="0">
                  <c:v>Series 1</c:v>
                </c:pt>
              </c:strCache>
            </c:strRef>
          </c:cat>
          <c:val>
            <c:numRef>
              <c:f>Sheet1!$B$2</c:f>
              <c:numCache>
                <c:formatCode>0%</c:formatCode>
                <c:ptCount val="1"/>
                <c:pt idx="0">
                  <c:v>0.04</c:v>
                </c:pt>
              </c:numCache>
            </c:numRef>
          </c:val>
          <c:extLst>
            <c:ext xmlns:c16="http://schemas.microsoft.com/office/drawing/2014/chart" uri="{C3380CC4-5D6E-409C-BE32-E72D297353CC}">
              <c16:uniqueId val="{00000000-4236-4E6E-9C58-865BB9BE9B87}"/>
            </c:ext>
          </c:extLst>
        </c:ser>
        <c:ser>
          <c:idx val="1"/>
          <c:order val="1"/>
          <c:tx>
            <c:strRef>
              <c:f>Sheet1!$A$3</c:f>
              <c:strCache>
                <c:ptCount val="1"/>
                <c:pt idx="0">
                  <c:v>GRC Load Growth / Infra. Replacement</c:v>
                </c:pt>
              </c:strCache>
            </c:strRef>
          </c:tx>
          <c:spPr>
            <a:solidFill>
              <a:schemeClr val="accent3"/>
            </a:solidFill>
            <a:ln w="25400">
              <a:solidFill>
                <a:schemeClr val="bg1"/>
              </a:solidFill>
            </a:ln>
            <a:effectLst/>
          </c:spPr>
          <c:invertIfNegative val="0"/>
          <c:cat>
            <c:strRef>
              <c:f>Sheet1!$B$1</c:f>
              <c:strCache>
                <c:ptCount val="1"/>
                <c:pt idx="0">
                  <c:v>Series 1</c:v>
                </c:pt>
              </c:strCache>
            </c:strRef>
          </c:cat>
          <c:val>
            <c:numRef>
              <c:f>Sheet1!$B$3</c:f>
              <c:numCache>
                <c:formatCode>0%</c:formatCode>
                <c:ptCount val="1"/>
                <c:pt idx="0">
                  <c:v>0.28000000000000003</c:v>
                </c:pt>
              </c:numCache>
            </c:numRef>
          </c:val>
          <c:extLst>
            <c:ext xmlns:c16="http://schemas.microsoft.com/office/drawing/2014/chart" uri="{C3380CC4-5D6E-409C-BE32-E72D297353CC}">
              <c16:uniqueId val="{00000001-4236-4E6E-9C58-865BB9BE9B87}"/>
            </c:ext>
          </c:extLst>
        </c:ser>
        <c:ser>
          <c:idx val="2"/>
          <c:order val="2"/>
          <c:tx>
            <c:strRef>
              <c:f>Sheet1!$A$4</c:f>
              <c:strCache>
                <c:ptCount val="1"/>
                <c:pt idx="0">
                  <c:v>Public Purpose Programs</c:v>
                </c:pt>
              </c:strCache>
            </c:strRef>
          </c:tx>
          <c:spPr>
            <a:solidFill>
              <a:srgbClr val="0070C0"/>
            </a:solidFill>
            <a:ln w="25400">
              <a:solidFill>
                <a:schemeClr val="bg1"/>
              </a:solidFill>
            </a:ln>
            <a:effectLst/>
          </c:spPr>
          <c:invertIfNegative val="0"/>
          <c:cat>
            <c:strRef>
              <c:f>Sheet1!$B$1</c:f>
              <c:strCache>
                <c:ptCount val="1"/>
                <c:pt idx="0">
                  <c:v>Series 1</c:v>
                </c:pt>
              </c:strCache>
            </c:strRef>
          </c:cat>
          <c:val>
            <c:numRef>
              <c:f>Sheet1!$B$4</c:f>
              <c:numCache>
                <c:formatCode>0%</c:formatCode>
                <c:ptCount val="1"/>
                <c:pt idx="0">
                  <c:v>0.02</c:v>
                </c:pt>
              </c:numCache>
            </c:numRef>
          </c:val>
          <c:extLst>
            <c:ext xmlns:c16="http://schemas.microsoft.com/office/drawing/2014/chart" uri="{C3380CC4-5D6E-409C-BE32-E72D297353CC}">
              <c16:uniqueId val="{00000002-4236-4E6E-9C58-865BB9BE9B87}"/>
            </c:ext>
          </c:extLst>
        </c:ser>
        <c:ser>
          <c:idx val="3"/>
          <c:order val="3"/>
          <c:tx>
            <c:strRef>
              <c:f>Sheet1!$A$5</c:f>
              <c:strCache>
                <c:ptCount val="1"/>
                <c:pt idx="0">
                  <c:v>Wildfire</c:v>
                </c:pt>
              </c:strCache>
            </c:strRef>
          </c:tx>
          <c:spPr>
            <a:solidFill>
              <a:srgbClr val="0070C0"/>
            </a:solidFill>
            <a:ln w="25400">
              <a:solidFill>
                <a:schemeClr val="bg1"/>
              </a:solidFill>
            </a:ln>
            <a:effectLst/>
          </c:spPr>
          <c:invertIfNegative val="0"/>
          <c:cat>
            <c:strRef>
              <c:f>Sheet1!$B$1</c:f>
              <c:strCache>
                <c:ptCount val="1"/>
                <c:pt idx="0">
                  <c:v>Series 1</c:v>
                </c:pt>
              </c:strCache>
            </c:strRef>
          </c:cat>
          <c:val>
            <c:numRef>
              <c:f>Sheet1!$B$5</c:f>
              <c:numCache>
                <c:formatCode>0%</c:formatCode>
                <c:ptCount val="1"/>
                <c:pt idx="0">
                  <c:v>0.21</c:v>
                </c:pt>
              </c:numCache>
            </c:numRef>
          </c:val>
          <c:extLst>
            <c:ext xmlns:c16="http://schemas.microsoft.com/office/drawing/2014/chart" uri="{C3380CC4-5D6E-409C-BE32-E72D297353CC}">
              <c16:uniqueId val="{00000003-4236-4E6E-9C58-865BB9BE9B87}"/>
            </c:ext>
          </c:extLst>
        </c:ser>
        <c:ser>
          <c:idx val="4"/>
          <c:order val="4"/>
          <c:tx>
            <c:strRef>
              <c:f>Sheet1!$A$6</c:f>
              <c:strCache>
                <c:ptCount val="1"/>
                <c:pt idx="0">
                  <c:v>Power Supply and Weather</c:v>
                </c:pt>
              </c:strCache>
            </c:strRef>
          </c:tx>
          <c:spPr>
            <a:solidFill>
              <a:srgbClr val="0070C0"/>
            </a:solidFill>
            <a:ln w="25400">
              <a:solidFill>
                <a:schemeClr val="bg1"/>
              </a:solidFill>
            </a:ln>
            <a:effectLst/>
          </c:spPr>
          <c:invertIfNegative val="0"/>
          <c:cat>
            <c:strRef>
              <c:f>Sheet1!$B$1</c:f>
              <c:strCache>
                <c:ptCount val="1"/>
                <c:pt idx="0">
                  <c:v>Series 1</c:v>
                </c:pt>
              </c:strCache>
            </c:strRef>
          </c:cat>
          <c:val>
            <c:numRef>
              <c:f>Sheet1!$B$6</c:f>
              <c:numCache>
                <c:formatCode>0%</c:formatCode>
                <c:ptCount val="1"/>
                <c:pt idx="0">
                  <c:v>0.45</c:v>
                </c:pt>
              </c:numCache>
            </c:numRef>
          </c:val>
          <c:extLst>
            <c:ext xmlns:c16="http://schemas.microsoft.com/office/drawing/2014/chart" uri="{C3380CC4-5D6E-409C-BE32-E72D297353CC}">
              <c16:uniqueId val="{00000004-4236-4E6E-9C58-865BB9BE9B87}"/>
            </c:ext>
          </c:extLst>
        </c:ser>
        <c:dLbls>
          <c:showLegendKey val="0"/>
          <c:showVal val="0"/>
          <c:showCatName val="0"/>
          <c:showSerName val="0"/>
          <c:showPercent val="0"/>
          <c:showBubbleSize val="0"/>
        </c:dLbls>
        <c:gapWidth val="0"/>
        <c:overlap val="100"/>
        <c:axId val="669221184"/>
        <c:axId val="669231264"/>
      </c:barChart>
      <c:catAx>
        <c:axId val="669221184"/>
        <c:scaling>
          <c:orientation val="minMax"/>
        </c:scaling>
        <c:delete val="1"/>
        <c:axPos val="b"/>
        <c:numFmt formatCode="General" sourceLinked="1"/>
        <c:majorTickMark val="none"/>
        <c:minorTickMark val="none"/>
        <c:tickLblPos val="nextTo"/>
        <c:crossAx val="669231264"/>
        <c:crosses val="autoZero"/>
        <c:auto val="1"/>
        <c:lblAlgn val="ctr"/>
        <c:lblOffset val="100"/>
        <c:noMultiLvlLbl val="0"/>
      </c:catAx>
      <c:valAx>
        <c:axId val="669231264"/>
        <c:scaling>
          <c:orientation val="minMax"/>
        </c:scaling>
        <c:delete val="1"/>
        <c:axPos val="l"/>
        <c:numFmt formatCode="0%" sourceLinked="1"/>
        <c:majorTickMark val="none"/>
        <c:minorTickMark val="none"/>
        <c:tickLblPos val="nextTo"/>
        <c:crossAx val="6692211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T&amp;D</c:v>
                </c:pt>
              </c:strCache>
            </c:strRef>
          </c:tx>
          <c:spPr>
            <a:solidFill>
              <a:srgbClr val="6F7171"/>
            </a:solidFill>
            <a:ln>
              <a:noFill/>
            </a:ln>
            <a:effectLst/>
          </c:spPr>
          <c:invertIfNegative val="0"/>
          <c:cat>
            <c:strRef>
              <c:f>Sheet1!$B$1:$C$1</c:f>
              <c:strCache>
                <c:ptCount val="2"/>
                <c:pt idx="0">
                  <c:v> </c:v>
                </c:pt>
                <c:pt idx="1">
                  <c:v>LADWP</c:v>
                </c:pt>
              </c:strCache>
            </c:strRef>
          </c:cat>
          <c:val>
            <c:numRef>
              <c:f>Sheet1!$B$2:$C$2</c:f>
              <c:numCache>
                <c:formatCode>General</c:formatCode>
                <c:ptCount val="2"/>
                <c:pt idx="0">
                  <c:v>81</c:v>
                </c:pt>
                <c:pt idx="1">
                  <c:v>78</c:v>
                </c:pt>
              </c:numCache>
            </c:numRef>
          </c:val>
          <c:extLst>
            <c:ext xmlns:c16="http://schemas.microsoft.com/office/drawing/2014/chart" uri="{C3380CC4-5D6E-409C-BE32-E72D297353CC}">
              <c16:uniqueId val="{00000000-E2BD-49FC-9200-232F047D3765}"/>
            </c:ext>
          </c:extLst>
        </c:ser>
        <c:ser>
          <c:idx val="1"/>
          <c:order val="1"/>
          <c:tx>
            <c:strRef>
              <c:f>Sheet1!$A$3</c:f>
              <c:strCache>
                <c:ptCount val="1"/>
                <c:pt idx="0">
                  <c:v>Generation</c:v>
                </c:pt>
              </c:strCache>
            </c:strRef>
          </c:tx>
          <c:spPr>
            <a:solidFill>
              <a:srgbClr val="006168"/>
            </a:solidFill>
            <a:ln>
              <a:noFill/>
            </a:ln>
            <a:effectLst/>
          </c:spPr>
          <c:invertIfNegative val="0"/>
          <c:cat>
            <c:strRef>
              <c:f>Sheet1!$B$1:$C$1</c:f>
              <c:strCache>
                <c:ptCount val="2"/>
                <c:pt idx="0">
                  <c:v> </c:v>
                </c:pt>
                <c:pt idx="1">
                  <c:v>LADWP</c:v>
                </c:pt>
              </c:strCache>
            </c:strRef>
          </c:cat>
          <c:val>
            <c:numRef>
              <c:f>Sheet1!$B$3:$C$3</c:f>
              <c:numCache>
                <c:formatCode>General</c:formatCode>
                <c:ptCount val="2"/>
                <c:pt idx="0">
                  <c:v>53</c:v>
                </c:pt>
                <c:pt idx="1">
                  <c:v>55</c:v>
                </c:pt>
              </c:numCache>
            </c:numRef>
          </c:val>
          <c:extLst>
            <c:ext xmlns:c16="http://schemas.microsoft.com/office/drawing/2014/chart" uri="{C3380CC4-5D6E-409C-BE32-E72D297353CC}">
              <c16:uniqueId val="{00000001-E2BD-49FC-9200-232F047D3765}"/>
            </c:ext>
          </c:extLst>
        </c:ser>
        <c:ser>
          <c:idx val="5"/>
          <c:order val="2"/>
          <c:tx>
            <c:strRef>
              <c:f>Sheet1!$A$4</c:f>
              <c:strCache>
                <c:ptCount val="1"/>
                <c:pt idx="0">
                  <c:v>Taxes (Federal, State, City, Property, FF&amp;U)</c:v>
                </c:pt>
              </c:strCache>
            </c:strRef>
          </c:tx>
          <c:spPr>
            <a:solidFill>
              <a:srgbClr val="D3D753"/>
            </a:solidFill>
            <a:ln>
              <a:noFill/>
            </a:ln>
            <a:effectLst/>
          </c:spPr>
          <c:invertIfNegative val="0"/>
          <c:cat>
            <c:strRef>
              <c:f>Sheet1!$B$1:$C$1</c:f>
              <c:strCache>
                <c:ptCount val="2"/>
                <c:pt idx="0">
                  <c:v> </c:v>
                </c:pt>
                <c:pt idx="1">
                  <c:v>LADWP</c:v>
                </c:pt>
              </c:strCache>
            </c:strRef>
          </c:cat>
          <c:val>
            <c:numRef>
              <c:f>Sheet1!$B$4:$C$4</c:f>
              <c:numCache>
                <c:formatCode>General</c:formatCode>
                <c:ptCount val="2"/>
                <c:pt idx="0">
                  <c:v>26</c:v>
                </c:pt>
                <c:pt idx="1">
                  <c:v>14</c:v>
                </c:pt>
              </c:numCache>
            </c:numRef>
          </c:val>
          <c:extLst>
            <c:ext xmlns:c16="http://schemas.microsoft.com/office/drawing/2014/chart" uri="{C3380CC4-5D6E-409C-BE32-E72D297353CC}">
              <c16:uniqueId val="{00000005-E2BD-49FC-9200-232F047D3765}"/>
            </c:ext>
          </c:extLst>
        </c:ser>
        <c:ser>
          <c:idx val="3"/>
          <c:order val="3"/>
          <c:tx>
            <c:strRef>
              <c:f>Sheet1!$A$5</c:f>
              <c:strCache>
                <c:ptCount val="1"/>
                <c:pt idx="0">
                  <c:v>Wildfire-Related</c:v>
                </c:pt>
              </c:strCache>
            </c:strRef>
          </c:tx>
          <c:spPr>
            <a:solidFill>
              <a:srgbClr val="3E828A"/>
            </a:solidFill>
            <a:ln>
              <a:noFill/>
            </a:ln>
            <a:effectLst/>
          </c:spPr>
          <c:invertIfNegative val="0"/>
          <c:cat>
            <c:strRef>
              <c:f>Sheet1!$B$1:$C$1</c:f>
              <c:strCache>
                <c:ptCount val="2"/>
                <c:pt idx="0">
                  <c:v> </c:v>
                </c:pt>
                <c:pt idx="1">
                  <c:v>LADWP</c:v>
                </c:pt>
              </c:strCache>
            </c:strRef>
          </c:cat>
          <c:val>
            <c:numRef>
              <c:f>Sheet1!$B$5:$C$5</c:f>
              <c:numCache>
                <c:formatCode>General</c:formatCode>
                <c:ptCount val="2"/>
                <c:pt idx="0">
                  <c:v>18</c:v>
                </c:pt>
              </c:numCache>
            </c:numRef>
          </c:val>
          <c:extLst>
            <c:ext xmlns:c16="http://schemas.microsoft.com/office/drawing/2014/chart" uri="{C3380CC4-5D6E-409C-BE32-E72D297353CC}">
              <c16:uniqueId val="{00000003-E2BD-49FC-9200-232F047D3765}"/>
            </c:ext>
          </c:extLst>
        </c:ser>
        <c:ser>
          <c:idx val="4"/>
          <c:order val="4"/>
          <c:tx>
            <c:strRef>
              <c:f>Sheet1!$A$6</c:f>
              <c:strCache>
                <c:ptCount val="1"/>
                <c:pt idx="0">
                  <c:v>Public Purpose Programs (Including Low-Income Discount)</c:v>
                </c:pt>
              </c:strCache>
            </c:strRef>
          </c:tx>
          <c:spPr>
            <a:solidFill>
              <a:srgbClr val="55C2B6"/>
            </a:solidFill>
            <a:ln>
              <a:noFill/>
            </a:ln>
            <a:effectLst/>
          </c:spPr>
          <c:invertIfNegative val="0"/>
          <c:cat>
            <c:strRef>
              <c:f>Sheet1!$B$1:$C$1</c:f>
              <c:strCache>
                <c:ptCount val="2"/>
                <c:pt idx="0">
                  <c:v> </c:v>
                </c:pt>
                <c:pt idx="1">
                  <c:v>LADWP</c:v>
                </c:pt>
              </c:strCache>
            </c:strRef>
          </c:cat>
          <c:val>
            <c:numRef>
              <c:f>Sheet1!$B$6:$C$6</c:f>
              <c:numCache>
                <c:formatCode>General</c:formatCode>
                <c:ptCount val="2"/>
                <c:pt idx="0">
                  <c:v>13</c:v>
                </c:pt>
                <c:pt idx="1">
                  <c:v>1</c:v>
                </c:pt>
              </c:numCache>
            </c:numRef>
          </c:val>
          <c:extLst>
            <c:ext xmlns:c16="http://schemas.microsoft.com/office/drawing/2014/chart" uri="{C3380CC4-5D6E-409C-BE32-E72D297353CC}">
              <c16:uniqueId val="{00000004-E2BD-49FC-9200-232F047D3765}"/>
            </c:ext>
          </c:extLst>
        </c:ser>
        <c:ser>
          <c:idx val="6"/>
          <c:order val="5"/>
          <c:tx>
            <c:strRef>
              <c:f>Sheet1!$A$7</c:f>
              <c:strCache>
                <c:ptCount val="1"/>
                <c:pt idx="0">
                  <c:v>Other</c:v>
                </c:pt>
              </c:strCache>
            </c:strRef>
          </c:tx>
          <c:spPr>
            <a:solidFill>
              <a:schemeClr val="accent1">
                <a:lumMod val="60000"/>
              </a:schemeClr>
            </a:solidFill>
            <a:ln>
              <a:noFill/>
            </a:ln>
            <a:effectLst/>
          </c:spPr>
          <c:invertIfNegative val="0"/>
          <c:cat>
            <c:strRef>
              <c:f>Sheet1!$B$1:$C$1</c:f>
              <c:strCache>
                <c:ptCount val="2"/>
                <c:pt idx="0">
                  <c:v> </c:v>
                </c:pt>
                <c:pt idx="1">
                  <c:v>LADWP</c:v>
                </c:pt>
              </c:strCache>
            </c:strRef>
          </c:cat>
          <c:val>
            <c:numRef>
              <c:f>Sheet1!$B$7:$C$7</c:f>
              <c:numCache>
                <c:formatCode>General</c:formatCode>
                <c:ptCount val="2"/>
                <c:pt idx="0">
                  <c:v>5</c:v>
                </c:pt>
              </c:numCache>
            </c:numRef>
          </c:val>
          <c:extLst>
            <c:ext xmlns:c16="http://schemas.microsoft.com/office/drawing/2014/chart" uri="{C3380CC4-5D6E-409C-BE32-E72D297353CC}">
              <c16:uniqueId val="{00000006-E2BD-49FC-9200-232F047D3765}"/>
            </c:ext>
          </c:extLst>
        </c:ser>
        <c:dLbls>
          <c:showLegendKey val="0"/>
          <c:showVal val="0"/>
          <c:showCatName val="0"/>
          <c:showSerName val="0"/>
          <c:showPercent val="0"/>
          <c:showBubbleSize val="0"/>
        </c:dLbls>
        <c:gapWidth val="33"/>
        <c:overlap val="100"/>
        <c:axId val="601636351"/>
        <c:axId val="601634911"/>
      </c:barChart>
      <c:lineChart>
        <c:grouping val="standard"/>
        <c:varyColors val="0"/>
        <c:ser>
          <c:idx val="7"/>
          <c:order val="6"/>
          <c:tx>
            <c:strRef>
              <c:f>Sheet1!$A$8</c:f>
              <c:strCache>
                <c:ptCount val="1"/>
                <c:pt idx="0">
                  <c:v>Total</c:v>
                </c:pt>
              </c:strCache>
            </c:strRef>
          </c:tx>
          <c:spPr>
            <a:ln w="28575" cap="rnd">
              <a:noFill/>
              <a:round/>
            </a:ln>
            <a:effectLst/>
          </c:spPr>
          <c:marker>
            <c:symbol val="none"/>
          </c:marker>
          <c:dLbls>
            <c:numFmt formatCode="&quot;$&quot;#,##0_);\(&quot;$&quot;#,##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 </c:v>
                </c:pt>
                <c:pt idx="1">
                  <c:v>LADWP</c:v>
                </c:pt>
              </c:strCache>
            </c:strRef>
          </c:cat>
          <c:val>
            <c:numRef>
              <c:f>Sheet1!$B$8:$C$8</c:f>
              <c:numCache>
                <c:formatCode>General</c:formatCode>
                <c:ptCount val="2"/>
                <c:pt idx="0">
                  <c:v>196</c:v>
                </c:pt>
                <c:pt idx="1">
                  <c:v>148</c:v>
                </c:pt>
              </c:numCache>
            </c:numRef>
          </c:val>
          <c:smooth val="0"/>
          <c:extLst>
            <c:ext xmlns:c16="http://schemas.microsoft.com/office/drawing/2014/chart" uri="{C3380CC4-5D6E-409C-BE32-E72D297353CC}">
              <c16:uniqueId val="{00000007-E2BD-49FC-9200-232F047D3765}"/>
            </c:ext>
          </c:extLst>
        </c:ser>
        <c:dLbls>
          <c:showLegendKey val="0"/>
          <c:showVal val="0"/>
          <c:showCatName val="0"/>
          <c:showSerName val="0"/>
          <c:showPercent val="0"/>
          <c:showBubbleSize val="0"/>
        </c:dLbls>
        <c:marker val="1"/>
        <c:smooth val="0"/>
        <c:axId val="601636351"/>
        <c:axId val="601634911"/>
      </c:lineChart>
      <c:catAx>
        <c:axId val="60163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1634911"/>
        <c:crosses val="autoZero"/>
        <c:auto val="1"/>
        <c:lblAlgn val="ctr"/>
        <c:lblOffset val="100"/>
        <c:noMultiLvlLbl val="0"/>
      </c:catAx>
      <c:valAx>
        <c:axId val="601634911"/>
        <c:scaling>
          <c:orientation val="minMax"/>
          <c:max val="225"/>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1636351"/>
        <c:crosses val="autoZero"/>
        <c:crossBetween val="between"/>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CPUC</c:v>
                </c:pt>
              </c:strCache>
            </c:strRef>
          </c:tx>
          <c:spPr>
            <a:solidFill>
              <a:srgbClr val="00626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Sheet1!$A$3:$A$8</c:f>
              <c:numCache>
                <c:formatCode>General</c:formatCode>
                <c:ptCount val="6"/>
                <c:pt idx="0">
                  <c:v>2025</c:v>
                </c:pt>
                <c:pt idx="1">
                  <c:v>2026</c:v>
                </c:pt>
                <c:pt idx="2">
                  <c:v>2027</c:v>
                </c:pt>
                <c:pt idx="3">
                  <c:v>2028</c:v>
                </c:pt>
                <c:pt idx="4">
                  <c:v>2029</c:v>
                </c:pt>
                <c:pt idx="5">
                  <c:v>2030</c:v>
                </c:pt>
              </c:numCache>
            </c:numRef>
          </c:cat>
          <c:val>
            <c:numRef>
              <c:f>Sheet1!$B$3:$B$8</c:f>
              <c:numCache>
                <c:formatCode>0.0</c:formatCode>
                <c:ptCount val="6"/>
                <c:pt idx="0">
                  <c:v>40.1</c:v>
                </c:pt>
                <c:pt idx="1">
                  <c:v>43.2</c:v>
                </c:pt>
                <c:pt idx="2">
                  <c:v>46.4</c:v>
                </c:pt>
                <c:pt idx="3">
                  <c:v>49.8</c:v>
                </c:pt>
                <c:pt idx="4">
                  <c:v>53.8</c:v>
                </c:pt>
                <c:pt idx="5">
                  <c:v>58.4</c:v>
                </c:pt>
              </c:numCache>
            </c:numRef>
          </c:val>
          <c:extLst>
            <c:ext xmlns:c16="http://schemas.microsoft.com/office/drawing/2014/chart" uri="{C3380CC4-5D6E-409C-BE32-E72D297353CC}">
              <c16:uniqueId val="{00000000-1A93-4444-AB85-69EDCC8DD557}"/>
            </c:ext>
          </c:extLst>
        </c:ser>
        <c:ser>
          <c:idx val="1"/>
          <c:order val="1"/>
          <c:tx>
            <c:strRef>
              <c:f>Sheet1!$C$1</c:f>
              <c:strCache>
                <c:ptCount val="1"/>
                <c:pt idx="0">
                  <c:v>FERC</c:v>
                </c:pt>
              </c:strCache>
            </c:strRef>
          </c:tx>
          <c:spPr>
            <a:solidFill>
              <a:srgbClr val="7FB0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Sheet1!$A$3:$A$8</c:f>
              <c:numCache>
                <c:formatCode>General</c:formatCode>
                <c:ptCount val="6"/>
                <c:pt idx="0">
                  <c:v>2025</c:v>
                </c:pt>
                <c:pt idx="1">
                  <c:v>2026</c:v>
                </c:pt>
                <c:pt idx="2">
                  <c:v>2027</c:v>
                </c:pt>
                <c:pt idx="3">
                  <c:v>2028</c:v>
                </c:pt>
                <c:pt idx="4">
                  <c:v>2029</c:v>
                </c:pt>
                <c:pt idx="5">
                  <c:v>2030</c:v>
                </c:pt>
              </c:numCache>
            </c:numRef>
          </c:cat>
          <c:val>
            <c:numRef>
              <c:f>Sheet1!$C$3:$C$8</c:f>
              <c:numCache>
                <c:formatCode>0.0</c:formatCode>
                <c:ptCount val="6"/>
                <c:pt idx="0">
                  <c:v>7.5</c:v>
                </c:pt>
                <c:pt idx="1">
                  <c:v>7.6</c:v>
                </c:pt>
                <c:pt idx="2">
                  <c:v>8</c:v>
                </c:pt>
                <c:pt idx="3">
                  <c:v>8.3000000000000007</c:v>
                </c:pt>
                <c:pt idx="4">
                  <c:v>8.8000000000000007</c:v>
                </c:pt>
                <c:pt idx="5">
                  <c:v>9.5</c:v>
                </c:pt>
              </c:numCache>
            </c:numRef>
          </c:val>
          <c:extLst>
            <c:ext xmlns:c16="http://schemas.microsoft.com/office/drawing/2014/chart" uri="{C3380CC4-5D6E-409C-BE32-E72D297353CC}">
              <c16:uniqueId val="{00000001-1A93-4444-AB85-69EDCC8DD557}"/>
            </c:ext>
          </c:extLst>
        </c:ser>
        <c:ser>
          <c:idx val="2"/>
          <c:order val="2"/>
          <c:tx>
            <c:strRef>
              <c:f>Sheet1!$D$1</c:f>
              <c:strCache>
                <c:ptCount val="1"/>
                <c:pt idx="0">
                  <c:v>Other</c:v>
                </c:pt>
              </c:strCache>
            </c:strRef>
          </c:tx>
          <c:spPr>
            <a:solidFill>
              <a:srgbClr val="006269">
                <a:alpha val="25000"/>
              </a:srgbClr>
            </a:solidFill>
            <a:ln>
              <a:noFill/>
            </a:ln>
            <a:effectLst/>
          </c:spPr>
          <c:invertIfNegative val="0"/>
          <c:cat>
            <c:numRef>
              <c:f>Sheet1!$A$3:$A$8</c:f>
              <c:numCache>
                <c:formatCode>General</c:formatCode>
                <c:ptCount val="6"/>
                <c:pt idx="0">
                  <c:v>2025</c:v>
                </c:pt>
                <c:pt idx="1">
                  <c:v>2026</c:v>
                </c:pt>
                <c:pt idx="2">
                  <c:v>2027</c:v>
                </c:pt>
                <c:pt idx="3">
                  <c:v>2028</c:v>
                </c:pt>
                <c:pt idx="4">
                  <c:v>2029</c:v>
                </c:pt>
                <c:pt idx="5">
                  <c:v>2030</c:v>
                </c:pt>
              </c:numCache>
            </c:numRef>
          </c:cat>
          <c:val>
            <c:numRef>
              <c:f>Sheet1!$D$3:$D$8</c:f>
              <c:numCache>
                <c:formatCode>General</c:formatCode>
                <c:ptCount val="6"/>
              </c:numCache>
            </c:numRef>
          </c:val>
          <c:extLst>
            <c:ext xmlns:c16="http://schemas.microsoft.com/office/drawing/2014/chart" uri="{C3380CC4-5D6E-409C-BE32-E72D297353CC}">
              <c16:uniqueId val="{00000002-1A93-4444-AB85-69EDCC8DD557}"/>
            </c:ext>
          </c:extLst>
        </c:ser>
        <c:dLbls>
          <c:showLegendKey val="0"/>
          <c:showVal val="0"/>
          <c:showCatName val="0"/>
          <c:showSerName val="0"/>
          <c:showPercent val="0"/>
          <c:showBubbleSize val="0"/>
        </c:dLbls>
        <c:gapWidth val="50"/>
        <c:overlap val="100"/>
        <c:axId val="1642824528"/>
        <c:axId val="1642832400"/>
      </c:barChart>
      <c:lineChart>
        <c:grouping val="standard"/>
        <c:varyColors val="0"/>
        <c:ser>
          <c:idx val="3"/>
          <c:order val="3"/>
          <c:tx>
            <c:strRef>
              <c:f>Sheet1!$E$1</c:f>
              <c:strCache>
                <c:ptCount val="1"/>
                <c:pt idx="0">
                  <c:v>Total</c:v>
                </c:pt>
              </c:strCache>
            </c:strRef>
          </c:tx>
          <c:spPr>
            <a:ln w="28575" cap="rnd">
              <a:noFill/>
              <a:round/>
            </a:ln>
            <a:effectLst/>
          </c:spPr>
          <c:marker>
            <c:symbol val="none"/>
          </c:marker>
          <c:dLbls>
            <c:numFmt formatCode="&quot;$&quot;#,##0.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Sheet1!$A$3:$A$8</c:f>
              <c:numCache>
                <c:formatCode>General</c:formatCode>
                <c:ptCount val="6"/>
                <c:pt idx="0">
                  <c:v>2025</c:v>
                </c:pt>
                <c:pt idx="1">
                  <c:v>2026</c:v>
                </c:pt>
                <c:pt idx="2">
                  <c:v>2027</c:v>
                </c:pt>
                <c:pt idx="3">
                  <c:v>2028</c:v>
                </c:pt>
                <c:pt idx="4">
                  <c:v>2029</c:v>
                </c:pt>
                <c:pt idx="5">
                  <c:v>2030</c:v>
                </c:pt>
              </c:numCache>
            </c:numRef>
          </c:cat>
          <c:val>
            <c:numRef>
              <c:f>Sheet1!$E$3:$E$8</c:f>
              <c:numCache>
                <c:formatCode>General</c:formatCode>
                <c:ptCount val="6"/>
                <c:pt idx="0">
                  <c:v>47.6</c:v>
                </c:pt>
                <c:pt idx="1">
                  <c:v>50.800000000000004</c:v>
                </c:pt>
                <c:pt idx="2">
                  <c:v>54.4</c:v>
                </c:pt>
                <c:pt idx="3">
                  <c:v>58.099999999999994</c:v>
                </c:pt>
                <c:pt idx="4">
                  <c:v>62.599999999999994</c:v>
                </c:pt>
                <c:pt idx="5">
                  <c:v>67.900000000000006</c:v>
                </c:pt>
              </c:numCache>
            </c:numRef>
          </c:val>
          <c:smooth val="0"/>
          <c:extLst>
            <c:ext xmlns:c16="http://schemas.microsoft.com/office/drawing/2014/chart" uri="{C3380CC4-5D6E-409C-BE32-E72D297353CC}">
              <c16:uniqueId val="{00000009-1A93-4444-AB85-69EDCC8DD557}"/>
            </c:ext>
          </c:extLst>
        </c:ser>
        <c:ser>
          <c:idx val="4"/>
          <c:order val="4"/>
          <c:tx>
            <c:strRef>
              <c:f>Sheet1!$F$1</c:f>
              <c:strCache>
                <c:ptCount val="1"/>
                <c:pt idx="0">
                  <c:v>Labels</c:v>
                </c:pt>
              </c:strCache>
            </c:strRef>
          </c:tx>
          <c:spPr>
            <a:ln w="25400" cap="rnd">
              <a:noFill/>
              <a:round/>
            </a:ln>
            <a:effectLst/>
          </c:spPr>
          <c:marker>
            <c:symbol val="none"/>
          </c:marker>
          <c:cat>
            <c:numRef>
              <c:f>Sheet1!$A$3:$A$8</c:f>
              <c:numCache>
                <c:formatCode>General</c:formatCode>
                <c:ptCount val="6"/>
                <c:pt idx="0">
                  <c:v>2025</c:v>
                </c:pt>
                <c:pt idx="1">
                  <c:v>2026</c:v>
                </c:pt>
                <c:pt idx="2">
                  <c:v>2027</c:v>
                </c:pt>
                <c:pt idx="3">
                  <c:v>2028</c:v>
                </c:pt>
                <c:pt idx="4">
                  <c:v>2029</c:v>
                </c:pt>
                <c:pt idx="5">
                  <c:v>2030</c:v>
                </c:pt>
              </c:numCache>
            </c:numRef>
          </c:cat>
          <c:val>
            <c:numRef>
              <c:f>Sheet1!$F$3:$F$8</c:f>
              <c:numCache>
                <c:formatCode>"$"#,##0.0</c:formatCode>
                <c:ptCount val="6"/>
                <c:pt idx="0">
                  <c:v>47.6</c:v>
                </c:pt>
                <c:pt idx="1">
                  <c:v>50.800000000000004</c:v>
                </c:pt>
                <c:pt idx="2">
                  <c:v>54.4</c:v>
                </c:pt>
                <c:pt idx="3">
                  <c:v>58.099999999999994</c:v>
                </c:pt>
                <c:pt idx="4">
                  <c:v>62.599999999999994</c:v>
                </c:pt>
                <c:pt idx="5">
                  <c:v>67.900000000000006</c:v>
                </c:pt>
              </c:numCache>
            </c:numRef>
          </c:val>
          <c:smooth val="0"/>
          <c:extLst>
            <c:ext xmlns:c16="http://schemas.microsoft.com/office/drawing/2014/chart" uri="{C3380CC4-5D6E-409C-BE32-E72D297353CC}">
              <c16:uniqueId val="{0000000A-1A93-4444-AB85-69EDCC8DD557}"/>
            </c:ext>
          </c:extLst>
        </c:ser>
        <c:dLbls>
          <c:showLegendKey val="0"/>
          <c:showVal val="0"/>
          <c:showCatName val="0"/>
          <c:showSerName val="0"/>
          <c:showPercent val="0"/>
          <c:showBubbleSize val="0"/>
        </c:dLbls>
        <c:marker val="1"/>
        <c:smooth val="0"/>
        <c:axId val="1642824528"/>
        <c:axId val="1642832400"/>
      </c:lineChart>
      <c:catAx>
        <c:axId val="164282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42832400"/>
        <c:crosses val="autoZero"/>
        <c:auto val="1"/>
        <c:lblAlgn val="ctr"/>
        <c:lblOffset val="100"/>
        <c:noMultiLvlLbl val="0"/>
      </c:catAx>
      <c:valAx>
        <c:axId val="1642832400"/>
        <c:scaling>
          <c:orientation val="minMax"/>
        </c:scaling>
        <c:delete val="1"/>
        <c:axPos val="l"/>
        <c:numFmt formatCode="0.0" sourceLinked="1"/>
        <c:majorTickMark val="none"/>
        <c:minorTickMark val="none"/>
        <c:tickLblPos val="nextTo"/>
        <c:crossAx val="16428245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6</c:v>
                </c:pt>
              </c:numCache>
            </c:numRef>
          </c:val>
          <c:extLst>
            <c:ext xmlns:c16="http://schemas.microsoft.com/office/drawing/2014/chart" uri="{C3380CC4-5D6E-409C-BE32-E72D297353CC}">
              <c16:uniqueId val="{00000000-4B55-43B9-9235-F219EB912B29}"/>
            </c:ext>
          </c:extLst>
        </c:ser>
        <c:dLbls>
          <c:showLegendKey val="0"/>
          <c:showVal val="0"/>
          <c:showCatName val="0"/>
          <c:showSerName val="0"/>
          <c:showPercent val="0"/>
          <c:showBubbleSize val="0"/>
        </c:dLbls>
        <c:gapWidth val="25"/>
        <c:overlap val="-27"/>
        <c:axId val="1279617064"/>
        <c:axId val="1279617784"/>
      </c:barChart>
      <c:catAx>
        <c:axId val="1279617064"/>
        <c:scaling>
          <c:orientation val="minMax"/>
        </c:scaling>
        <c:delete val="0"/>
        <c:axPos val="b"/>
        <c:numFmt formatCode="General" sourceLinked="1"/>
        <c:majorTickMark val="none"/>
        <c:minorTickMark val="none"/>
        <c:tickLblPos val="none"/>
        <c:spPr>
          <a:noFill/>
          <a:ln w="9525" cap="flat" cmpd="sng" algn="ctr">
            <a:solidFill>
              <a:srgbClr val="D9D9D9"/>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9617784"/>
        <c:crosses val="autoZero"/>
        <c:auto val="1"/>
        <c:lblAlgn val="ctr"/>
        <c:lblOffset val="100"/>
        <c:noMultiLvlLbl val="0"/>
      </c:catAx>
      <c:valAx>
        <c:axId val="1279617784"/>
        <c:scaling>
          <c:orientation val="minMax"/>
          <c:max val="100"/>
          <c:min val="0"/>
        </c:scaling>
        <c:delete val="1"/>
        <c:axPos val="l"/>
        <c:numFmt formatCode="General" sourceLinked="1"/>
        <c:majorTickMark val="none"/>
        <c:minorTickMark val="none"/>
        <c:tickLblPos val="none"/>
        <c:crossAx val="1279617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4-4B55-43B9-9235-F219EB912B29}"/>
              </c:ext>
            </c:extLst>
          </c:dPt>
          <c:cat>
            <c:strRef>
              <c:f>Sheet1!$A$2:$A$4</c:f>
              <c:strCache>
                <c:ptCount val="3"/>
                <c:pt idx="0">
                  <c:v>Category 1</c:v>
                </c:pt>
                <c:pt idx="1">
                  <c:v>Category 2</c:v>
                </c:pt>
                <c:pt idx="2">
                  <c:v>Category 3</c:v>
                </c:pt>
              </c:strCache>
            </c:strRef>
          </c:cat>
          <c:val>
            <c:numRef>
              <c:f>Sheet1!$B$2:$B$4</c:f>
              <c:numCache>
                <c:formatCode>General</c:formatCode>
                <c:ptCount val="3"/>
                <c:pt idx="0">
                  <c:v>6</c:v>
                </c:pt>
                <c:pt idx="1">
                  <c:v>50</c:v>
                </c:pt>
              </c:numCache>
            </c:numRef>
          </c:val>
          <c:extLst>
            <c:ext xmlns:c16="http://schemas.microsoft.com/office/drawing/2014/chart" uri="{C3380CC4-5D6E-409C-BE32-E72D297353CC}">
              <c16:uniqueId val="{00000000-4B55-43B9-9235-F219EB912B29}"/>
            </c:ext>
          </c:extLst>
        </c:ser>
        <c:dLbls>
          <c:showLegendKey val="0"/>
          <c:showVal val="0"/>
          <c:showCatName val="0"/>
          <c:showSerName val="0"/>
          <c:showPercent val="0"/>
          <c:showBubbleSize val="0"/>
        </c:dLbls>
        <c:gapWidth val="25"/>
        <c:overlap val="-27"/>
        <c:axId val="1279617064"/>
        <c:axId val="1279617784"/>
      </c:barChart>
      <c:catAx>
        <c:axId val="1279617064"/>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9617784"/>
        <c:crosses val="autoZero"/>
        <c:auto val="1"/>
        <c:lblAlgn val="ctr"/>
        <c:lblOffset val="100"/>
        <c:noMultiLvlLbl val="0"/>
      </c:catAx>
      <c:valAx>
        <c:axId val="1279617784"/>
        <c:scaling>
          <c:orientation val="minMax"/>
          <c:max val="100"/>
          <c:min val="0"/>
        </c:scaling>
        <c:delete val="1"/>
        <c:axPos val="l"/>
        <c:numFmt formatCode="General" sourceLinked="1"/>
        <c:majorTickMark val="out"/>
        <c:minorTickMark val="none"/>
        <c:tickLblPos val="nextTo"/>
        <c:crossAx val="1279617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4-4B55-43B9-9235-F219EB912B2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F93A-45A8-A5F8-34AD49918B32}"/>
              </c:ext>
            </c:extLst>
          </c:dPt>
          <c:cat>
            <c:strRef>
              <c:f>Sheet1!$A$2:$A$4</c:f>
              <c:strCache>
                <c:ptCount val="3"/>
                <c:pt idx="0">
                  <c:v>Category 1</c:v>
                </c:pt>
                <c:pt idx="1">
                  <c:v>Category 2</c:v>
                </c:pt>
                <c:pt idx="2">
                  <c:v>Category 3</c:v>
                </c:pt>
              </c:strCache>
            </c:strRef>
          </c:cat>
          <c:val>
            <c:numRef>
              <c:f>Sheet1!$B$2:$B$4</c:f>
              <c:numCache>
                <c:formatCode>General</c:formatCode>
                <c:ptCount val="3"/>
                <c:pt idx="0">
                  <c:v>6</c:v>
                </c:pt>
                <c:pt idx="1">
                  <c:v>50</c:v>
                </c:pt>
                <c:pt idx="2">
                  <c:v>100</c:v>
                </c:pt>
              </c:numCache>
            </c:numRef>
          </c:val>
          <c:extLst>
            <c:ext xmlns:c16="http://schemas.microsoft.com/office/drawing/2014/chart" uri="{C3380CC4-5D6E-409C-BE32-E72D297353CC}">
              <c16:uniqueId val="{00000000-4B55-43B9-9235-F219EB912B29}"/>
            </c:ext>
          </c:extLst>
        </c:ser>
        <c:dLbls>
          <c:showLegendKey val="0"/>
          <c:showVal val="0"/>
          <c:showCatName val="0"/>
          <c:showSerName val="0"/>
          <c:showPercent val="0"/>
          <c:showBubbleSize val="0"/>
        </c:dLbls>
        <c:gapWidth val="25"/>
        <c:overlap val="-27"/>
        <c:axId val="1279617064"/>
        <c:axId val="1279617784"/>
      </c:barChart>
      <c:catAx>
        <c:axId val="1279617064"/>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9617784"/>
        <c:crosses val="autoZero"/>
        <c:auto val="1"/>
        <c:lblAlgn val="ctr"/>
        <c:lblOffset val="100"/>
        <c:noMultiLvlLbl val="0"/>
      </c:catAx>
      <c:valAx>
        <c:axId val="1279617784"/>
        <c:scaling>
          <c:orientation val="minMax"/>
          <c:max val="100"/>
          <c:min val="0"/>
        </c:scaling>
        <c:delete val="1"/>
        <c:axPos val="l"/>
        <c:numFmt formatCode="General" sourceLinked="1"/>
        <c:majorTickMark val="out"/>
        <c:minorTickMark val="none"/>
        <c:tickLblPos val="nextTo"/>
        <c:crossAx val="1279617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9.8040591752519446E-2"/>
          <c:y val="2.8875543879584686E-2"/>
          <c:w val="0.90195940824748055"/>
          <c:h val="0.81407383398254884"/>
        </c:manualLayout>
      </c:layout>
      <c:barChart>
        <c:barDir val="col"/>
        <c:grouping val="stacked"/>
        <c:varyColors val="0"/>
        <c:ser>
          <c:idx val="1"/>
          <c:order val="0"/>
          <c:tx>
            <c:strRef>
              <c:f>Sheet1!$A$3</c:f>
              <c:strCache>
                <c:ptCount val="1"/>
                <c:pt idx="0">
                  <c:v>Dist</c:v>
                </c:pt>
              </c:strCache>
            </c:strRef>
          </c:tx>
          <c:spPr>
            <a:solidFill>
              <a:srgbClr val="006269"/>
            </a:solidFill>
            <a:ln w="12700">
              <a:solidFill>
                <a:schemeClr val="bg1"/>
              </a:solidFill>
            </a:ln>
            <a:effectLst/>
          </c:spPr>
          <c:invertIfNegative val="0"/>
          <c:cat>
            <c:strRef>
              <c:f>Sheet1!$B$1</c:f>
              <c:strCache>
                <c:ptCount val="1"/>
                <c:pt idx="0">
                  <c:v>CAISO Grid Investment 
2033–2045</c:v>
                </c:pt>
              </c:strCache>
            </c:strRef>
          </c:cat>
          <c:val>
            <c:numRef>
              <c:f>Sheet1!$B$3</c:f>
              <c:numCache>
                <c:formatCode>General</c:formatCode>
                <c:ptCount val="1"/>
                <c:pt idx="0">
                  <c:v>48.5</c:v>
                </c:pt>
              </c:numCache>
            </c:numRef>
          </c:val>
          <c:extLst>
            <c:ext xmlns:c16="http://schemas.microsoft.com/office/drawing/2014/chart" uri="{C3380CC4-5D6E-409C-BE32-E72D297353CC}">
              <c16:uniqueId val="{00000001-9D51-4A5C-8A03-49E6694F66E3}"/>
            </c:ext>
          </c:extLst>
        </c:ser>
        <c:ser>
          <c:idx val="2"/>
          <c:order val="1"/>
          <c:tx>
            <c:strRef>
              <c:f>Sheet1!$A$4</c:f>
              <c:strCache>
                <c:ptCount val="1"/>
                <c:pt idx="0">
                  <c:v>Trans</c:v>
                </c:pt>
              </c:strCache>
            </c:strRef>
          </c:tx>
          <c:spPr>
            <a:solidFill>
              <a:srgbClr val="006269"/>
            </a:solidFill>
            <a:ln w="12700">
              <a:solidFill>
                <a:schemeClr val="bg1"/>
              </a:solidFill>
            </a:ln>
            <a:effectLst/>
          </c:spPr>
          <c:invertIfNegative val="0"/>
          <c:dPt>
            <c:idx val="0"/>
            <c:invertIfNegative val="0"/>
            <c:bubble3D val="0"/>
            <c:spPr>
              <a:solidFill>
                <a:srgbClr val="006269"/>
              </a:solidFill>
              <a:ln w="12700">
                <a:solidFill>
                  <a:schemeClr val="bg1"/>
                </a:solidFill>
              </a:ln>
              <a:effectLst/>
            </c:spPr>
            <c:extLst>
              <c:ext xmlns:c16="http://schemas.microsoft.com/office/drawing/2014/chart" uri="{C3380CC4-5D6E-409C-BE32-E72D297353CC}">
                <c16:uniqueId val="{00000003-9D51-4A5C-8A03-49E6694F66E3}"/>
              </c:ext>
            </c:extLst>
          </c:dPt>
          <c:cat>
            <c:strRef>
              <c:f>Sheet1!$B$1</c:f>
              <c:strCache>
                <c:ptCount val="1"/>
                <c:pt idx="0">
                  <c:v>CAISO Grid Investment 
2033–2045</c:v>
                </c:pt>
              </c:strCache>
            </c:strRef>
          </c:cat>
          <c:val>
            <c:numRef>
              <c:f>Sheet1!$B$4</c:f>
              <c:numCache>
                <c:formatCode>General</c:formatCode>
                <c:ptCount val="1"/>
                <c:pt idx="0">
                  <c:v>18.3</c:v>
                </c:pt>
              </c:numCache>
            </c:numRef>
          </c:val>
          <c:extLst>
            <c:ext xmlns:c16="http://schemas.microsoft.com/office/drawing/2014/chart" uri="{C3380CC4-5D6E-409C-BE32-E72D297353CC}">
              <c16:uniqueId val="{00000004-9D51-4A5C-8A03-49E6694F66E3}"/>
            </c:ext>
          </c:extLst>
        </c:ser>
        <c:ser>
          <c:idx val="3"/>
          <c:order val="2"/>
          <c:tx>
            <c:strRef>
              <c:f>Sheet1!$A$5</c:f>
              <c:strCache>
                <c:ptCount val="1"/>
                <c:pt idx="0">
                  <c:v>Gen Inter</c:v>
                </c:pt>
              </c:strCache>
            </c:strRef>
          </c:tx>
          <c:spPr>
            <a:solidFill>
              <a:schemeClr val="bg2">
                <a:lumMod val="60000"/>
                <a:lumOff val="40000"/>
              </a:schemeClr>
            </a:solidFill>
            <a:ln w="12700">
              <a:solidFill>
                <a:schemeClr val="bg1"/>
              </a:solidFill>
            </a:ln>
            <a:effectLst/>
          </c:spPr>
          <c:invertIfNegative val="0"/>
          <c:cat>
            <c:strRef>
              <c:f>Sheet1!$B$1</c:f>
              <c:strCache>
                <c:ptCount val="1"/>
                <c:pt idx="0">
                  <c:v>CAISO Grid Investment 
2033–2045</c:v>
                </c:pt>
              </c:strCache>
            </c:strRef>
          </c:cat>
          <c:val>
            <c:numRef>
              <c:f>Sheet1!$B$5</c:f>
              <c:numCache>
                <c:formatCode>General</c:formatCode>
                <c:ptCount val="1"/>
                <c:pt idx="0">
                  <c:v>28.9</c:v>
                </c:pt>
              </c:numCache>
            </c:numRef>
          </c:val>
          <c:extLst>
            <c:ext xmlns:c16="http://schemas.microsoft.com/office/drawing/2014/chart" uri="{C3380CC4-5D6E-409C-BE32-E72D297353CC}">
              <c16:uniqueId val="{00000005-9D51-4A5C-8A03-49E6694F66E3}"/>
            </c:ext>
          </c:extLst>
        </c:ser>
        <c:ser>
          <c:idx val="0"/>
          <c:order val="3"/>
          <c:tx>
            <c:strRef>
              <c:f>Sheet1!$A$2</c:f>
              <c:strCache>
                <c:ptCount val="1"/>
              </c:strCache>
            </c:strRef>
          </c:tx>
          <c:spPr>
            <a:solidFill>
              <a:schemeClr val="bg2">
                <a:lumMod val="60000"/>
                <a:lumOff val="40000"/>
              </a:schemeClr>
            </a:solidFill>
            <a:ln w="12700">
              <a:solidFill>
                <a:schemeClr val="bg1"/>
              </a:solidFill>
            </a:ln>
            <a:effectLst/>
          </c:spPr>
          <c:invertIfNegative val="0"/>
          <c:cat>
            <c:strRef>
              <c:f>Sheet1!$B$1</c:f>
              <c:strCache>
                <c:ptCount val="1"/>
                <c:pt idx="0">
                  <c:v>CAISO Grid Investment 
2033–2045</c:v>
                </c:pt>
              </c:strCache>
            </c:strRef>
          </c:cat>
          <c:val>
            <c:numRef>
              <c:f>Sheet1!$B$2</c:f>
              <c:numCache>
                <c:formatCode>General</c:formatCode>
                <c:ptCount val="1"/>
              </c:numCache>
            </c:numRef>
          </c:val>
          <c:extLst>
            <c:ext xmlns:c16="http://schemas.microsoft.com/office/drawing/2014/chart" uri="{C3380CC4-5D6E-409C-BE32-E72D297353CC}">
              <c16:uniqueId val="{00000000-9D51-4A5C-8A03-49E6694F66E3}"/>
            </c:ext>
          </c:extLst>
        </c:ser>
        <c:ser>
          <c:idx val="4"/>
          <c:order val="4"/>
          <c:tx>
            <c:strRef>
              <c:f>Sheet1!$A$6</c:f>
              <c:strCache>
                <c:ptCount val="1"/>
                <c:pt idx="0">
                  <c:v>Imports</c:v>
                </c:pt>
              </c:strCache>
            </c:strRef>
          </c:tx>
          <c:spPr>
            <a:solidFill>
              <a:schemeClr val="bg2">
                <a:lumMod val="60000"/>
                <a:lumOff val="40000"/>
              </a:schemeClr>
            </a:solidFill>
            <a:ln w="12700">
              <a:solidFill>
                <a:schemeClr val="bg1"/>
              </a:solidFill>
            </a:ln>
            <a:effectLst/>
          </c:spPr>
          <c:invertIfNegative val="0"/>
          <c:cat>
            <c:strRef>
              <c:f>Sheet1!$B$1</c:f>
              <c:strCache>
                <c:ptCount val="1"/>
                <c:pt idx="0">
                  <c:v>CAISO Grid Investment 
2033–2045</c:v>
                </c:pt>
              </c:strCache>
            </c:strRef>
          </c:cat>
          <c:val>
            <c:numRef>
              <c:f>Sheet1!$B$6</c:f>
              <c:numCache>
                <c:formatCode>General</c:formatCode>
                <c:ptCount val="1"/>
                <c:pt idx="0">
                  <c:v>24.8</c:v>
                </c:pt>
              </c:numCache>
            </c:numRef>
          </c:val>
          <c:extLst>
            <c:ext xmlns:c16="http://schemas.microsoft.com/office/drawing/2014/chart" uri="{C3380CC4-5D6E-409C-BE32-E72D297353CC}">
              <c16:uniqueId val="{00000006-9D51-4A5C-8A03-49E6694F66E3}"/>
            </c:ext>
          </c:extLst>
        </c:ser>
        <c:dLbls>
          <c:showLegendKey val="0"/>
          <c:showVal val="0"/>
          <c:showCatName val="0"/>
          <c:showSerName val="0"/>
          <c:showPercent val="0"/>
          <c:showBubbleSize val="0"/>
        </c:dLbls>
        <c:gapWidth val="25"/>
        <c:overlap val="100"/>
        <c:axId val="1056266079"/>
        <c:axId val="1056263583"/>
      </c:barChart>
      <c:catAx>
        <c:axId val="1056266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56263583"/>
        <c:crosses val="autoZero"/>
        <c:auto val="1"/>
        <c:lblAlgn val="ctr"/>
        <c:lblOffset val="100"/>
        <c:noMultiLvlLbl val="0"/>
      </c:catAx>
      <c:valAx>
        <c:axId val="1056263583"/>
        <c:scaling>
          <c:orientation val="minMax"/>
        </c:scaling>
        <c:delete val="1"/>
        <c:axPos val="l"/>
        <c:numFmt formatCode="General" sourceLinked="1"/>
        <c:majorTickMark val="none"/>
        <c:minorTickMark val="none"/>
        <c:tickLblPos val="nextTo"/>
        <c:crossAx val="10562660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'[Bill Savings - Countdown to 2045.xlsx]vertical'!$A$9</c:f>
              <c:strCache>
                <c:ptCount val="1"/>
                <c:pt idx="0">
                  <c:v>Gasoline</c:v>
                </c:pt>
              </c:strCache>
            </c:strRef>
          </c:tx>
          <c:spPr>
            <a:solidFill>
              <a:srgbClr val="505254"/>
            </a:solidFill>
            <a:ln>
              <a:noFill/>
            </a:ln>
            <a:effectLst/>
          </c:spPr>
          <c:invertIfNegative val="0"/>
          <c:cat>
            <c:numRef>
              <c:f>'[Bill Savings - Countdown to 2045.xlsx]vertical'!$B$8:$C$8</c:f>
              <c:numCache>
                <c:formatCode>General</c:formatCode>
                <c:ptCount val="2"/>
                <c:pt idx="0">
                  <c:v>2023</c:v>
                </c:pt>
                <c:pt idx="1">
                  <c:v>2045</c:v>
                </c:pt>
              </c:numCache>
            </c:numRef>
          </c:cat>
          <c:val>
            <c:numRef>
              <c:f>'[Bill Savings - Countdown to 2045.xlsx]vertical'!$B$9:$C$9</c:f>
              <c:numCache>
                <c:formatCode>_([$$-409]* #,##0_);_([$$-409]* \(#,##0\);_([$$-409]* "-"??_);_(@_)</c:formatCode>
                <c:ptCount val="2"/>
                <c:pt idx="0">
                  <c:v>4230</c:v>
                </c:pt>
                <c:pt idx="1">
                  <c:v>570</c:v>
                </c:pt>
              </c:numCache>
            </c:numRef>
          </c:val>
          <c:extLst>
            <c:ext xmlns:c16="http://schemas.microsoft.com/office/drawing/2014/chart" uri="{C3380CC4-5D6E-409C-BE32-E72D297353CC}">
              <c16:uniqueId val="{00000000-8123-4FCE-9947-174304ACBAA3}"/>
            </c:ext>
          </c:extLst>
        </c:ser>
        <c:ser>
          <c:idx val="3"/>
          <c:order val="1"/>
          <c:tx>
            <c:strRef>
              <c:f>'[Bill Savings - Countdown to 2045.xlsx]vertical'!$A$12</c:f>
              <c:strCache>
                <c:ptCount val="1"/>
                <c:pt idx="0">
                  <c:v>Home Gas</c:v>
                </c:pt>
              </c:strCache>
            </c:strRef>
          </c:tx>
          <c:spPr>
            <a:solidFill>
              <a:srgbClr val="97A39D"/>
            </a:solidFill>
            <a:ln>
              <a:noFill/>
            </a:ln>
            <a:effectLst/>
          </c:spPr>
          <c:invertIfNegative val="0"/>
          <c:cat>
            <c:numRef>
              <c:f>'[Bill Savings - Countdown to 2045.xlsx]vertical'!$B$8:$C$8</c:f>
              <c:numCache>
                <c:formatCode>General</c:formatCode>
                <c:ptCount val="2"/>
                <c:pt idx="0">
                  <c:v>2023</c:v>
                </c:pt>
                <c:pt idx="1">
                  <c:v>2045</c:v>
                </c:pt>
              </c:numCache>
            </c:numRef>
          </c:cat>
          <c:val>
            <c:numRef>
              <c:f>'[Bill Savings - Countdown to 2045.xlsx]vertical'!$B$12:$C$12</c:f>
              <c:numCache>
                <c:formatCode>_([$$-409]* #,##0_);_([$$-409]* \(#,##0\);_([$$-409]* "-"??_);_(@_)</c:formatCode>
                <c:ptCount val="2"/>
                <c:pt idx="0">
                  <c:v>640</c:v>
                </c:pt>
                <c:pt idx="1">
                  <c:v>180</c:v>
                </c:pt>
              </c:numCache>
            </c:numRef>
          </c:val>
          <c:extLst>
            <c:ext xmlns:c16="http://schemas.microsoft.com/office/drawing/2014/chart" uri="{C3380CC4-5D6E-409C-BE32-E72D297353CC}">
              <c16:uniqueId val="{00000001-8123-4FCE-9947-174304ACBAA3}"/>
            </c:ext>
          </c:extLst>
        </c:ser>
        <c:ser>
          <c:idx val="2"/>
          <c:order val="2"/>
          <c:tx>
            <c:strRef>
              <c:f>'[Bill Savings - Countdown to 2045.xlsx]vertical'!$A$11</c:f>
              <c:strCache>
                <c:ptCount val="1"/>
                <c:pt idx="0">
                  <c:v>Electricity</c:v>
                </c:pt>
              </c:strCache>
            </c:strRef>
          </c:tx>
          <c:spPr>
            <a:solidFill>
              <a:srgbClr val="5BC1B0"/>
            </a:solidFill>
            <a:ln>
              <a:noFill/>
            </a:ln>
            <a:effectLst/>
          </c:spPr>
          <c:invertIfNegative val="0"/>
          <c:cat>
            <c:numRef>
              <c:f>'[Bill Savings - Countdown to 2045.xlsx]vertical'!$B$8:$C$8</c:f>
              <c:numCache>
                <c:formatCode>General</c:formatCode>
                <c:ptCount val="2"/>
                <c:pt idx="0">
                  <c:v>2023</c:v>
                </c:pt>
                <c:pt idx="1">
                  <c:v>2045</c:v>
                </c:pt>
              </c:numCache>
            </c:numRef>
          </c:cat>
          <c:val>
            <c:numRef>
              <c:f>'[Bill Savings - Countdown to 2045.xlsx]vertical'!$B$11:$C$11</c:f>
              <c:numCache>
                <c:formatCode>_([$$-409]* #,##0_);_([$$-409]* \(#,##0\);_([$$-409]* "-"??_);_(@_)</c:formatCode>
                <c:ptCount val="2"/>
                <c:pt idx="0">
                  <c:v>1710</c:v>
                </c:pt>
                <c:pt idx="1">
                  <c:v>2930</c:v>
                </c:pt>
              </c:numCache>
            </c:numRef>
          </c:val>
          <c:extLst>
            <c:ext xmlns:c16="http://schemas.microsoft.com/office/drawing/2014/chart" uri="{C3380CC4-5D6E-409C-BE32-E72D297353CC}">
              <c16:uniqueId val="{00000002-8123-4FCE-9947-174304ACBAA3}"/>
            </c:ext>
          </c:extLst>
        </c:ser>
        <c:ser>
          <c:idx val="1"/>
          <c:order val="3"/>
          <c:tx>
            <c:strRef>
              <c:f>'[Bill Savings - Countdown to 2045.xlsx]vertical'!$A$10</c:f>
              <c:strCache>
                <c:ptCount val="1"/>
                <c:pt idx="0">
                  <c:v>Solar + Storage</c:v>
                </c:pt>
              </c:strCache>
            </c:strRef>
          </c:tx>
          <c:spPr>
            <a:solidFill>
              <a:srgbClr val="F8C432"/>
            </a:solidFill>
            <a:ln>
              <a:noFill/>
            </a:ln>
            <a:effectLst/>
          </c:spPr>
          <c:invertIfNegative val="0"/>
          <c:cat>
            <c:numRef>
              <c:f>'[Bill Savings - Countdown to 2045.xlsx]vertical'!$B$8:$C$8</c:f>
              <c:numCache>
                <c:formatCode>General</c:formatCode>
                <c:ptCount val="2"/>
                <c:pt idx="0">
                  <c:v>2023</c:v>
                </c:pt>
                <c:pt idx="1">
                  <c:v>2045</c:v>
                </c:pt>
              </c:numCache>
            </c:numRef>
          </c:cat>
          <c:val>
            <c:numRef>
              <c:f>'[Bill Savings - Countdown to 2045.xlsx]vertical'!$B$10:$C$10</c:f>
              <c:numCache>
                <c:formatCode>_([$$-409]* #,##0_);_([$$-409]* \(#,##0\);_([$$-409]* "-"??_);_(@_)</c:formatCode>
                <c:ptCount val="2"/>
                <c:pt idx="0">
                  <c:v>100</c:v>
                </c:pt>
                <c:pt idx="1">
                  <c:v>200</c:v>
                </c:pt>
              </c:numCache>
            </c:numRef>
          </c:val>
          <c:extLst>
            <c:ext xmlns:c16="http://schemas.microsoft.com/office/drawing/2014/chart" uri="{C3380CC4-5D6E-409C-BE32-E72D297353CC}">
              <c16:uniqueId val="{00000003-8123-4FCE-9947-174304ACBAA3}"/>
            </c:ext>
          </c:extLst>
        </c:ser>
        <c:dLbls>
          <c:showLegendKey val="0"/>
          <c:showVal val="0"/>
          <c:showCatName val="0"/>
          <c:showSerName val="0"/>
          <c:showPercent val="0"/>
          <c:showBubbleSize val="0"/>
        </c:dLbls>
        <c:gapWidth val="50"/>
        <c:overlap val="100"/>
        <c:axId val="569403936"/>
        <c:axId val="569404920"/>
      </c:barChart>
      <c:catAx>
        <c:axId val="56940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US"/>
          </a:p>
        </c:txPr>
        <c:crossAx val="569404920"/>
        <c:crosses val="autoZero"/>
        <c:auto val="1"/>
        <c:lblAlgn val="ctr"/>
        <c:lblOffset val="100"/>
        <c:noMultiLvlLbl val="0"/>
      </c:catAx>
      <c:valAx>
        <c:axId val="569404920"/>
        <c:scaling>
          <c:orientation val="minMax"/>
        </c:scaling>
        <c:delete val="1"/>
        <c:axPos val="l"/>
        <c:numFmt formatCode="_([$$-409]* #,##0_);_([$$-409]* \(#,##0\);_([$$-409]* &quot;-&quot;??_);_(@_)" sourceLinked="1"/>
        <c:majorTickMark val="none"/>
        <c:minorTickMark val="none"/>
        <c:tickLblPos val="nextTo"/>
        <c:crossAx val="56940393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Sheet1!$B$1</c:f>
              <c:strCache>
                <c:ptCount val="1"/>
                <c:pt idx="0">
                  <c:v>Electric</c:v>
                </c:pt>
              </c:strCache>
            </c:strRef>
          </c:tx>
          <c:spPr>
            <a:solidFill>
              <a:srgbClr val="5BC1B0">
                <a:alpha val="24706"/>
              </a:srgbClr>
            </a:solidFill>
            <a:ln>
              <a:noFill/>
            </a:ln>
            <a:effectLst/>
          </c:spPr>
          <c:invertIfNegative val="0"/>
          <c:dPt>
            <c:idx val="17"/>
            <c:invertIfNegative val="0"/>
            <c:bubble3D val="0"/>
            <c:spPr>
              <a:solidFill>
                <a:srgbClr val="5BC1B0">
                  <a:alpha val="24706"/>
                </a:srgbClr>
              </a:solidFill>
              <a:ln>
                <a:noFill/>
              </a:ln>
              <a:effectLst/>
            </c:spPr>
            <c:extLst>
              <c:ext xmlns:c16="http://schemas.microsoft.com/office/drawing/2014/chart" uri="{C3380CC4-5D6E-409C-BE32-E72D297353CC}">
                <c16:uniqueId val="{00000001-D90D-4F9D-A248-8952B94FA45C}"/>
              </c:ext>
            </c:extLst>
          </c:dPt>
          <c:dPt>
            <c:idx val="23"/>
            <c:invertIfNegative val="0"/>
            <c:bubble3D val="0"/>
            <c:spPr>
              <a:solidFill>
                <a:srgbClr val="5BC1B0">
                  <a:alpha val="43000"/>
                </a:srgbClr>
              </a:solidFill>
              <a:ln>
                <a:noFill/>
              </a:ln>
              <a:effectLst/>
            </c:spPr>
            <c:extLst>
              <c:ext xmlns:c16="http://schemas.microsoft.com/office/drawing/2014/chart" uri="{C3380CC4-5D6E-409C-BE32-E72D297353CC}">
                <c16:uniqueId val="{00000003-D90D-4F9D-A248-8952B94FA45C}"/>
              </c:ext>
            </c:extLst>
          </c:dPt>
          <c:dPt>
            <c:idx val="28"/>
            <c:invertIfNegative val="0"/>
            <c:bubble3D val="0"/>
            <c:spPr>
              <a:solidFill>
                <a:srgbClr val="5BC1B0">
                  <a:alpha val="24706"/>
                </a:srgbClr>
              </a:solidFill>
              <a:ln>
                <a:noFill/>
              </a:ln>
              <a:effectLst/>
            </c:spPr>
            <c:extLst>
              <c:ext xmlns:c16="http://schemas.microsoft.com/office/drawing/2014/chart" uri="{C3380CC4-5D6E-409C-BE32-E72D297353CC}">
                <c16:uniqueId val="{00000005-D90D-4F9D-A248-8952B94FA45C}"/>
              </c:ext>
            </c:extLst>
          </c:dPt>
          <c:dPt>
            <c:idx val="32"/>
            <c:invertIfNegative val="0"/>
            <c:bubble3D val="0"/>
            <c:spPr>
              <a:solidFill>
                <a:srgbClr val="5BC1B0">
                  <a:alpha val="24706"/>
                </a:srgbClr>
              </a:solidFill>
              <a:ln>
                <a:noFill/>
              </a:ln>
              <a:effectLst/>
            </c:spPr>
            <c:extLst>
              <c:ext xmlns:c16="http://schemas.microsoft.com/office/drawing/2014/chart" uri="{C3380CC4-5D6E-409C-BE32-E72D297353CC}">
                <c16:uniqueId val="{00000007-D90D-4F9D-A248-8952B94FA45C}"/>
              </c:ext>
            </c:extLst>
          </c:dPt>
          <c:dPt>
            <c:idx val="42"/>
            <c:invertIfNegative val="0"/>
            <c:bubble3D val="0"/>
            <c:spPr>
              <a:solidFill>
                <a:srgbClr val="5BC1B0"/>
              </a:solidFill>
              <a:ln>
                <a:noFill/>
              </a:ln>
              <a:effectLst/>
            </c:spPr>
            <c:extLst>
              <c:ext xmlns:c16="http://schemas.microsoft.com/office/drawing/2014/chart" uri="{C3380CC4-5D6E-409C-BE32-E72D297353CC}">
                <c16:uniqueId val="{0000001A-431A-42D6-86F1-F612936203B2}"/>
              </c:ext>
            </c:extLst>
          </c:dPt>
          <c:dPt>
            <c:idx val="45"/>
            <c:invertIfNegative val="0"/>
            <c:bubble3D val="0"/>
            <c:spPr>
              <a:solidFill>
                <a:srgbClr val="D6F0EB"/>
              </a:solidFill>
              <a:ln>
                <a:noFill/>
              </a:ln>
              <a:effectLst/>
            </c:spPr>
            <c:extLst>
              <c:ext xmlns:c16="http://schemas.microsoft.com/office/drawing/2014/chart" uri="{C3380CC4-5D6E-409C-BE32-E72D297353CC}">
                <c16:uniqueId val="{00000009-D90D-4F9D-A248-8952B94FA45C}"/>
              </c:ext>
            </c:extLst>
          </c:dPt>
          <c:cat>
            <c:strRef>
              <c:f>Sheet1!$A$2:$A$52</c:f>
              <c:strCache>
                <c:ptCount val="51"/>
                <c:pt idx="0">
                  <c:v>Mississippi</c:v>
                </c:pt>
                <c:pt idx="1">
                  <c:v>Nebraska</c:v>
                </c:pt>
                <c:pt idx="2">
                  <c:v>Alabama</c:v>
                </c:pt>
                <c:pt idx="3">
                  <c:v>West Virginia</c:v>
                </c:pt>
                <c:pt idx="4">
                  <c:v>Wyoming</c:v>
                </c:pt>
                <c:pt idx="5">
                  <c:v>Tennessee</c:v>
                </c:pt>
                <c:pt idx="6">
                  <c:v>Arkansas</c:v>
                </c:pt>
                <c:pt idx="7">
                  <c:v>North Carolina</c:v>
                </c:pt>
                <c:pt idx="8">
                  <c:v>Kentucky</c:v>
                </c:pt>
                <c:pt idx="9">
                  <c:v>Oklahoma</c:v>
                </c:pt>
                <c:pt idx="10">
                  <c:v>South Carolina</c:v>
                </c:pt>
                <c:pt idx="11">
                  <c:v>South Dakota</c:v>
                </c:pt>
                <c:pt idx="13">
                  <c:v>Missouri</c:v>
                </c:pt>
                <c:pt idx="14">
                  <c:v>Maine</c:v>
                </c:pt>
                <c:pt idx="15">
                  <c:v>Montana</c:v>
                </c:pt>
                <c:pt idx="16">
                  <c:v>Texas</c:v>
                </c:pt>
                <c:pt idx="17">
                  <c:v>Georgia</c:v>
                </c:pt>
                <c:pt idx="18">
                  <c:v>Arizona</c:v>
                </c:pt>
                <c:pt idx="19">
                  <c:v>Delaware</c:v>
                </c:pt>
                <c:pt idx="20">
                  <c:v>Nevada</c:v>
                </c:pt>
                <c:pt idx="21">
                  <c:v>New Mexico</c:v>
                </c:pt>
                <c:pt idx="22">
                  <c:v>Indiana</c:v>
                </c:pt>
                <c:pt idx="23">
                  <c:v>Louisiana</c:v>
                </c:pt>
                <c:pt idx="24">
                  <c:v>North Dakota</c:v>
                </c:pt>
                <c:pt idx="26">
                  <c:v>Idaho</c:v>
                </c:pt>
                <c:pt idx="27">
                  <c:v>Vermont</c:v>
                </c:pt>
                <c:pt idx="28">
                  <c:v>Connecticut</c:v>
                </c:pt>
                <c:pt idx="29">
                  <c:v>Michigan</c:v>
                </c:pt>
                <c:pt idx="30">
                  <c:v>Wisconsin</c:v>
                </c:pt>
                <c:pt idx="31">
                  <c:v>Kansas</c:v>
                </c:pt>
                <c:pt idx="32">
                  <c:v>Colorado</c:v>
                </c:pt>
                <c:pt idx="33">
                  <c:v>Ohio</c:v>
                </c:pt>
                <c:pt idx="34">
                  <c:v>Oregon</c:v>
                </c:pt>
                <c:pt idx="35">
                  <c:v>Virginia</c:v>
                </c:pt>
                <c:pt idx="36">
                  <c:v>Iowa</c:v>
                </c:pt>
                <c:pt idx="37">
                  <c:v>Rhode Island</c:v>
                </c:pt>
                <c:pt idx="39">
                  <c:v>New Hampshire</c:v>
                </c:pt>
                <c:pt idx="40">
                  <c:v>Florida</c:v>
                </c:pt>
                <c:pt idx="41">
                  <c:v>Pennsylvania</c:v>
                </c:pt>
                <c:pt idx="42">
                  <c:v>SCE</c:v>
                </c:pt>
                <c:pt idx="43">
                  <c:v>Maryland</c:v>
                </c:pt>
                <c:pt idx="44">
                  <c:v>Utah</c:v>
                </c:pt>
                <c:pt idx="45">
                  <c:v>Minnesota</c:v>
                </c:pt>
                <c:pt idx="46">
                  <c:v>Washington</c:v>
                </c:pt>
                <c:pt idx="47">
                  <c:v>Illinois</c:v>
                </c:pt>
                <c:pt idx="48">
                  <c:v>New Jersey</c:v>
                </c:pt>
                <c:pt idx="49">
                  <c:v>Massachusetts</c:v>
                </c:pt>
                <c:pt idx="50">
                  <c:v>New York</c:v>
                </c:pt>
              </c:strCache>
            </c:strRef>
          </c:cat>
          <c:val>
            <c:numRef>
              <c:f>Sheet1!$B$2:$B$52</c:f>
              <c:numCache>
                <c:formatCode>0.00%</c:formatCode>
                <c:ptCount val="51"/>
                <c:pt idx="0">
                  <c:v>3.5811280347312319E-2</c:v>
                </c:pt>
                <c:pt idx="1">
                  <c:v>1.8087271022547296E-2</c:v>
                </c:pt>
                <c:pt idx="2">
                  <c:v>3.6524701072109096E-2</c:v>
                </c:pt>
                <c:pt idx="3">
                  <c:v>3.5674998066986381E-2</c:v>
                </c:pt>
                <c:pt idx="4">
                  <c:v>1.6576429792097402E-2</c:v>
                </c:pt>
                <c:pt idx="5">
                  <c:v>2.5796654925528139E-2</c:v>
                </c:pt>
                <c:pt idx="6">
                  <c:v>3.1281731629942779E-2</c:v>
                </c:pt>
                <c:pt idx="7">
                  <c:v>2.4062341826305934E-2</c:v>
                </c:pt>
                <c:pt idx="8">
                  <c:v>2.5238593346924122E-2</c:v>
                </c:pt>
                <c:pt idx="9">
                  <c:v>2.4929803183953651E-2</c:v>
                </c:pt>
                <c:pt idx="10">
                  <c:v>2.7482073993045208E-2</c:v>
                </c:pt>
                <c:pt idx="11">
                  <c:v>1.6924499346843376E-2</c:v>
                </c:pt>
                <c:pt idx="13">
                  <c:v>2.2245274878212085E-2</c:v>
                </c:pt>
                <c:pt idx="14">
                  <c:v>2.1398995935497749E-2</c:v>
                </c:pt>
                <c:pt idx="15">
                  <c:v>1.7348058529630023E-2</c:v>
                </c:pt>
                <c:pt idx="16">
                  <c:v>2.7688357952575578E-2</c:v>
                </c:pt>
                <c:pt idx="17">
                  <c:v>2.7892417369213666E-2</c:v>
                </c:pt>
                <c:pt idx="18">
                  <c:v>2.9545142788251093E-2</c:v>
                </c:pt>
                <c:pt idx="19">
                  <c:v>2.5564054766841059E-2</c:v>
                </c:pt>
                <c:pt idx="20">
                  <c:v>2.5182127925855082E-2</c:v>
                </c:pt>
                <c:pt idx="21">
                  <c:v>1.8192640556149803E-2</c:v>
                </c:pt>
                <c:pt idx="22">
                  <c:v>2.2999613925403999E-2</c:v>
                </c:pt>
                <c:pt idx="23">
                  <c:v>2.5940739793373833E-2</c:v>
                </c:pt>
                <c:pt idx="24">
                  <c:v>1.4335628375077068E-2</c:v>
                </c:pt>
                <c:pt idx="26">
                  <c:v>1.9438434950142091E-2</c:v>
                </c:pt>
                <c:pt idx="27">
                  <c:v>1.9127809313046515E-2</c:v>
                </c:pt>
                <c:pt idx="28" formatCode="0.0%">
                  <c:v>2.6802132238137794E-2</c:v>
                </c:pt>
                <c:pt idx="29">
                  <c:v>1.8969756853327111E-2</c:v>
                </c:pt>
                <c:pt idx="30">
                  <c:v>1.9578925254303298E-2</c:v>
                </c:pt>
                <c:pt idx="31">
                  <c:v>2.0063780481286615E-2</c:v>
                </c:pt>
                <c:pt idx="32">
                  <c:v>1.2575641564782629E-2</c:v>
                </c:pt>
                <c:pt idx="33">
                  <c:v>2.0497384688435771E-2</c:v>
                </c:pt>
                <c:pt idx="34">
                  <c:v>2.1311944157499877E-2</c:v>
                </c:pt>
                <c:pt idx="35">
                  <c:v>1.8850061477245328E-2</c:v>
                </c:pt>
                <c:pt idx="36">
                  <c:v>1.5944090707524384E-2</c:v>
                </c:pt>
                <c:pt idx="37">
                  <c:v>2.2112388226027697E-2</c:v>
                </c:pt>
                <c:pt idx="39">
                  <c:v>1.6567267312300536E-2</c:v>
                </c:pt>
                <c:pt idx="40">
                  <c:v>2.5322839845241193E-2</c:v>
                </c:pt>
                <c:pt idx="41">
                  <c:v>1.9384305842481901E-2</c:v>
                </c:pt>
                <c:pt idx="42">
                  <c:v>2.0605156227166948E-2</c:v>
                </c:pt>
                <c:pt idx="43">
                  <c:v>1.8570304207634322E-2</c:v>
                </c:pt>
                <c:pt idx="44">
                  <c:v>1.1962466949835675E-2</c:v>
                </c:pt>
                <c:pt idx="45">
                  <c:v>1.4183480521468865E-2</c:v>
                </c:pt>
                <c:pt idx="46">
                  <c:v>1.4447814301543049E-2</c:v>
                </c:pt>
                <c:pt idx="47">
                  <c:v>1.4744909084576329E-2</c:v>
                </c:pt>
                <c:pt idx="48">
                  <c:v>1.4234941765808305E-2</c:v>
                </c:pt>
                <c:pt idx="49">
                  <c:v>1.526730401329955E-2</c:v>
                </c:pt>
                <c:pt idx="50">
                  <c:v>1.7466403022975103E-2</c:v>
                </c:pt>
              </c:numCache>
            </c:numRef>
          </c:val>
          <c:extLst>
            <c:ext xmlns:c16="http://schemas.microsoft.com/office/drawing/2014/chart" uri="{C3380CC4-5D6E-409C-BE32-E72D297353CC}">
              <c16:uniqueId val="{0000000A-D90D-4F9D-A248-8952B94FA45C}"/>
            </c:ext>
          </c:extLst>
        </c:ser>
        <c:ser>
          <c:idx val="1"/>
          <c:order val="1"/>
          <c:tx>
            <c:strRef>
              <c:f>Sheet1!$C$1</c:f>
              <c:strCache>
                <c:ptCount val="1"/>
                <c:pt idx="0">
                  <c:v>Gas</c:v>
                </c:pt>
              </c:strCache>
            </c:strRef>
          </c:tx>
          <c:spPr>
            <a:solidFill>
              <a:srgbClr val="97A39D">
                <a:alpha val="24706"/>
              </a:srgbClr>
            </a:solidFill>
            <a:ln>
              <a:noFill/>
            </a:ln>
            <a:effectLst/>
          </c:spPr>
          <c:invertIfNegative val="0"/>
          <c:dPt>
            <c:idx val="17"/>
            <c:invertIfNegative val="0"/>
            <c:bubble3D val="0"/>
            <c:spPr>
              <a:solidFill>
                <a:srgbClr val="97A39D">
                  <a:alpha val="24706"/>
                </a:srgbClr>
              </a:solidFill>
              <a:ln>
                <a:noFill/>
              </a:ln>
              <a:effectLst/>
            </c:spPr>
            <c:extLst>
              <c:ext xmlns:c16="http://schemas.microsoft.com/office/drawing/2014/chart" uri="{C3380CC4-5D6E-409C-BE32-E72D297353CC}">
                <c16:uniqueId val="{0000000C-D90D-4F9D-A248-8952B94FA45C}"/>
              </c:ext>
            </c:extLst>
          </c:dPt>
          <c:dPt>
            <c:idx val="23"/>
            <c:invertIfNegative val="0"/>
            <c:bubble3D val="0"/>
            <c:spPr>
              <a:solidFill>
                <a:srgbClr val="97A39D">
                  <a:alpha val="43000"/>
                </a:srgbClr>
              </a:solidFill>
              <a:ln>
                <a:noFill/>
              </a:ln>
              <a:effectLst/>
            </c:spPr>
            <c:extLst>
              <c:ext xmlns:c16="http://schemas.microsoft.com/office/drawing/2014/chart" uri="{C3380CC4-5D6E-409C-BE32-E72D297353CC}">
                <c16:uniqueId val="{0000000E-D90D-4F9D-A248-8952B94FA45C}"/>
              </c:ext>
            </c:extLst>
          </c:dPt>
          <c:dPt>
            <c:idx val="32"/>
            <c:invertIfNegative val="0"/>
            <c:bubble3D val="0"/>
            <c:spPr>
              <a:solidFill>
                <a:srgbClr val="97A39D">
                  <a:alpha val="24706"/>
                </a:srgbClr>
              </a:solidFill>
              <a:ln>
                <a:noFill/>
              </a:ln>
              <a:effectLst/>
            </c:spPr>
            <c:extLst>
              <c:ext xmlns:c16="http://schemas.microsoft.com/office/drawing/2014/chart" uri="{C3380CC4-5D6E-409C-BE32-E72D297353CC}">
                <c16:uniqueId val="{00000010-D90D-4F9D-A248-8952B94FA45C}"/>
              </c:ext>
            </c:extLst>
          </c:dPt>
          <c:dPt>
            <c:idx val="42"/>
            <c:invertIfNegative val="0"/>
            <c:bubble3D val="0"/>
            <c:spPr>
              <a:solidFill>
                <a:srgbClr val="97A39D"/>
              </a:solidFill>
              <a:ln>
                <a:noFill/>
              </a:ln>
              <a:effectLst/>
            </c:spPr>
            <c:extLst>
              <c:ext xmlns:c16="http://schemas.microsoft.com/office/drawing/2014/chart" uri="{C3380CC4-5D6E-409C-BE32-E72D297353CC}">
                <c16:uniqueId val="{0000001B-431A-42D6-86F1-F612936203B2}"/>
              </c:ext>
            </c:extLst>
          </c:dPt>
          <c:dPt>
            <c:idx val="45"/>
            <c:invertIfNegative val="0"/>
            <c:bubble3D val="0"/>
            <c:spPr>
              <a:solidFill>
                <a:srgbClr val="E5E8E7"/>
              </a:solidFill>
              <a:ln>
                <a:noFill/>
              </a:ln>
              <a:effectLst/>
            </c:spPr>
            <c:extLst>
              <c:ext xmlns:c16="http://schemas.microsoft.com/office/drawing/2014/chart" uri="{C3380CC4-5D6E-409C-BE32-E72D297353CC}">
                <c16:uniqueId val="{00000012-D90D-4F9D-A248-8952B94FA45C}"/>
              </c:ext>
            </c:extLst>
          </c:dPt>
          <c:cat>
            <c:strRef>
              <c:f>Sheet1!$A$2:$A$52</c:f>
              <c:strCache>
                <c:ptCount val="51"/>
                <c:pt idx="0">
                  <c:v>Mississippi</c:v>
                </c:pt>
                <c:pt idx="1">
                  <c:v>Nebraska</c:v>
                </c:pt>
                <c:pt idx="2">
                  <c:v>Alabama</c:v>
                </c:pt>
                <c:pt idx="3">
                  <c:v>West Virginia</c:v>
                </c:pt>
                <c:pt idx="4">
                  <c:v>Wyoming</c:v>
                </c:pt>
                <c:pt idx="5">
                  <c:v>Tennessee</c:v>
                </c:pt>
                <c:pt idx="6">
                  <c:v>Arkansas</c:v>
                </c:pt>
                <c:pt idx="7">
                  <c:v>North Carolina</c:v>
                </c:pt>
                <c:pt idx="8">
                  <c:v>Kentucky</c:v>
                </c:pt>
                <c:pt idx="9">
                  <c:v>Oklahoma</c:v>
                </c:pt>
                <c:pt idx="10">
                  <c:v>South Carolina</c:v>
                </c:pt>
                <c:pt idx="11">
                  <c:v>South Dakota</c:v>
                </c:pt>
                <c:pt idx="13">
                  <c:v>Missouri</c:v>
                </c:pt>
                <c:pt idx="14">
                  <c:v>Maine</c:v>
                </c:pt>
                <c:pt idx="15">
                  <c:v>Montana</c:v>
                </c:pt>
                <c:pt idx="16">
                  <c:v>Texas</c:v>
                </c:pt>
                <c:pt idx="17">
                  <c:v>Georgia</c:v>
                </c:pt>
                <c:pt idx="18">
                  <c:v>Arizona</c:v>
                </c:pt>
                <c:pt idx="19">
                  <c:v>Delaware</c:v>
                </c:pt>
                <c:pt idx="20">
                  <c:v>Nevada</c:v>
                </c:pt>
                <c:pt idx="21">
                  <c:v>New Mexico</c:v>
                </c:pt>
                <c:pt idx="22">
                  <c:v>Indiana</c:v>
                </c:pt>
                <c:pt idx="23">
                  <c:v>Louisiana</c:v>
                </c:pt>
                <c:pt idx="24">
                  <c:v>North Dakota</c:v>
                </c:pt>
                <c:pt idx="26">
                  <c:v>Idaho</c:v>
                </c:pt>
                <c:pt idx="27">
                  <c:v>Vermont</c:v>
                </c:pt>
                <c:pt idx="28">
                  <c:v>Connecticut</c:v>
                </c:pt>
                <c:pt idx="29">
                  <c:v>Michigan</c:v>
                </c:pt>
                <c:pt idx="30">
                  <c:v>Wisconsin</c:v>
                </c:pt>
                <c:pt idx="31">
                  <c:v>Kansas</c:v>
                </c:pt>
                <c:pt idx="32">
                  <c:v>Colorado</c:v>
                </c:pt>
                <c:pt idx="33">
                  <c:v>Ohio</c:v>
                </c:pt>
                <c:pt idx="34">
                  <c:v>Oregon</c:v>
                </c:pt>
                <c:pt idx="35">
                  <c:v>Virginia</c:v>
                </c:pt>
                <c:pt idx="36">
                  <c:v>Iowa</c:v>
                </c:pt>
                <c:pt idx="37">
                  <c:v>Rhode Island</c:v>
                </c:pt>
                <c:pt idx="39">
                  <c:v>New Hampshire</c:v>
                </c:pt>
                <c:pt idx="40">
                  <c:v>Florida</c:v>
                </c:pt>
                <c:pt idx="41">
                  <c:v>Pennsylvania</c:v>
                </c:pt>
                <c:pt idx="42">
                  <c:v>SCE</c:v>
                </c:pt>
                <c:pt idx="43">
                  <c:v>Maryland</c:v>
                </c:pt>
                <c:pt idx="44">
                  <c:v>Utah</c:v>
                </c:pt>
                <c:pt idx="45">
                  <c:v>Minnesota</c:v>
                </c:pt>
                <c:pt idx="46">
                  <c:v>Washington</c:v>
                </c:pt>
                <c:pt idx="47">
                  <c:v>Illinois</c:v>
                </c:pt>
                <c:pt idx="48">
                  <c:v>New Jersey</c:v>
                </c:pt>
                <c:pt idx="49">
                  <c:v>Massachusetts</c:v>
                </c:pt>
                <c:pt idx="50">
                  <c:v>New York</c:v>
                </c:pt>
              </c:strCache>
            </c:strRef>
          </c:cat>
          <c:val>
            <c:numRef>
              <c:f>Sheet1!$C$2:$C$52</c:f>
              <c:numCache>
                <c:formatCode>0.00%</c:formatCode>
                <c:ptCount val="51"/>
                <c:pt idx="0">
                  <c:v>1.4795538866242729E-2</c:v>
                </c:pt>
                <c:pt idx="1">
                  <c:v>4.5218651591734174E-2</c:v>
                </c:pt>
                <c:pt idx="2">
                  <c:v>1.084689987058569E-2</c:v>
                </c:pt>
                <c:pt idx="3">
                  <c:v>1.873510403625684E-2</c:v>
                </c:pt>
                <c:pt idx="4">
                  <c:v>4.6337259116080332E-2</c:v>
                </c:pt>
                <c:pt idx="5">
                  <c:v>2.6512437365242909E-2</c:v>
                </c:pt>
                <c:pt idx="6">
                  <c:v>1.5717230066354455E-2</c:v>
                </c:pt>
                <c:pt idx="7">
                  <c:v>2.5538306792070219E-2</c:v>
                </c:pt>
                <c:pt idx="8">
                  <c:v>1.5264576884370464E-2</c:v>
                </c:pt>
                <c:pt idx="9">
                  <c:v>1.507250604505379E-2</c:v>
                </c:pt>
                <c:pt idx="10">
                  <c:v>1.0328988771368531E-2</c:v>
                </c:pt>
                <c:pt idx="11">
                  <c:v>2.399493839561765E-2</c:v>
                </c:pt>
                <c:pt idx="13">
                  <c:v>1.7765948734301817E-2</c:v>
                </c:pt>
                <c:pt idx="14">
                  <c:v>2.0154588420414229E-2</c:v>
                </c:pt>
                <c:pt idx="15">
                  <c:v>2.5092842737455743E-2</c:v>
                </c:pt>
                <c:pt idx="16">
                  <c:v>1.0763846772215714E-2</c:v>
                </c:pt>
                <c:pt idx="17">
                  <c:v>1.2374772438198681E-2</c:v>
                </c:pt>
                <c:pt idx="18">
                  <c:v>9.9607176612040282E-3</c:v>
                </c:pt>
                <c:pt idx="19">
                  <c:v>1.176593189477375E-2</c:v>
                </c:pt>
                <c:pt idx="20">
                  <c:v>1.0755394072093843E-2</c:v>
                </c:pt>
                <c:pt idx="21">
                  <c:v>1.2589135324274496E-2</c:v>
                </c:pt>
                <c:pt idx="22">
                  <c:v>1.2039606456944334E-2</c:v>
                </c:pt>
                <c:pt idx="23">
                  <c:v>7.9036095664006666E-3</c:v>
                </c:pt>
                <c:pt idx="24">
                  <c:v>1.2220424246036919E-2</c:v>
                </c:pt>
                <c:pt idx="26">
                  <c:v>9.6330454904749955E-3</c:v>
                </c:pt>
                <c:pt idx="27">
                  <c:v>1.6441875359991382E-2</c:v>
                </c:pt>
                <c:pt idx="28" formatCode="0.0%">
                  <c:v>1.4960334439546485E-2</c:v>
                </c:pt>
                <c:pt idx="29">
                  <c:v>1.5189899528331328E-2</c:v>
                </c:pt>
                <c:pt idx="30">
                  <c:v>1.1037613007211577E-2</c:v>
                </c:pt>
                <c:pt idx="31">
                  <c:v>1.2438112504149373E-2</c:v>
                </c:pt>
                <c:pt idx="32">
                  <c:v>3.2519019743678379E-2</c:v>
                </c:pt>
                <c:pt idx="33">
                  <c:v>1.3027222612541904E-2</c:v>
                </c:pt>
                <c:pt idx="34">
                  <c:v>1.2187521507403959E-2</c:v>
                </c:pt>
                <c:pt idx="35">
                  <c:v>1.2612301603952485E-2</c:v>
                </c:pt>
                <c:pt idx="36">
                  <c:v>8.3710578425266816E-3</c:v>
                </c:pt>
                <c:pt idx="37">
                  <c:v>1.7053462062206825E-2</c:v>
                </c:pt>
                <c:pt idx="39">
                  <c:v>1.5085776695598284E-2</c:v>
                </c:pt>
                <c:pt idx="40">
                  <c:v>6.6612207368556354E-3</c:v>
                </c:pt>
                <c:pt idx="41">
                  <c:v>1.4290976186430066E-2</c:v>
                </c:pt>
                <c:pt idx="42">
                  <c:v>7.8426756233867575E-3</c:v>
                </c:pt>
                <c:pt idx="43">
                  <c:v>9.7688018161484723E-3</c:v>
                </c:pt>
                <c:pt idx="44">
                  <c:v>1.3522195535594625E-2</c:v>
                </c:pt>
                <c:pt idx="45">
                  <c:v>9.7949198619955574E-3</c:v>
                </c:pt>
                <c:pt idx="46">
                  <c:v>1.0619299501622907E-2</c:v>
                </c:pt>
                <c:pt idx="47">
                  <c:v>1.1091935411156686E-2</c:v>
                </c:pt>
                <c:pt idx="48" formatCode="General">
                  <c:v>8.5721638743439053E-3</c:v>
                </c:pt>
                <c:pt idx="49">
                  <c:v>1.3538288702195594E-2</c:v>
                </c:pt>
                <c:pt idx="50">
                  <c:v>1.386794379175567E-2</c:v>
                </c:pt>
              </c:numCache>
            </c:numRef>
          </c:val>
          <c:extLst>
            <c:ext xmlns:c16="http://schemas.microsoft.com/office/drawing/2014/chart" uri="{C3380CC4-5D6E-409C-BE32-E72D297353CC}">
              <c16:uniqueId val="{00000013-D90D-4F9D-A248-8952B94FA45C}"/>
            </c:ext>
          </c:extLst>
        </c:ser>
        <c:ser>
          <c:idx val="2"/>
          <c:order val="2"/>
          <c:tx>
            <c:strRef>
              <c:f>Sheet1!$D$1</c:f>
              <c:strCache>
                <c:ptCount val="1"/>
                <c:pt idx="0">
                  <c:v>Gasoline</c:v>
                </c:pt>
              </c:strCache>
            </c:strRef>
          </c:tx>
          <c:spPr>
            <a:solidFill>
              <a:srgbClr val="505254">
                <a:alpha val="24706"/>
              </a:srgbClr>
            </a:solidFill>
            <a:ln>
              <a:noFill/>
            </a:ln>
            <a:effectLst/>
          </c:spPr>
          <c:invertIfNegative val="0"/>
          <c:dPt>
            <c:idx val="17"/>
            <c:invertIfNegative val="0"/>
            <c:bubble3D val="0"/>
            <c:spPr>
              <a:solidFill>
                <a:srgbClr val="505254">
                  <a:alpha val="24706"/>
                </a:srgbClr>
              </a:solidFill>
              <a:ln>
                <a:noFill/>
              </a:ln>
              <a:effectLst/>
            </c:spPr>
            <c:extLst>
              <c:ext xmlns:c16="http://schemas.microsoft.com/office/drawing/2014/chart" uri="{C3380CC4-5D6E-409C-BE32-E72D297353CC}">
                <c16:uniqueId val="{00000015-D90D-4F9D-A248-8952B94FA45C}"/>
              </c:ext>
            </c:extLst>
          </c:dPt>
          <c:dPt>
            <c:idx val="23"/>
            <c:invertIfNegative val="0"/>
            <c:bubble3D val="0"/>
            <c:spPr>
              <a:solidFill>
                <a:srgbClr val="505254">
                  <a:alpha val="25000"/>
                </a:srgbClr>
              </a:solidFill>
              <a:ln>
                <a:noFill/>
              </a:ln>
              <a:effectLst/>
            </c:spPr>
            <c:extLst>
              <c:ext xmlns:c16="http://schemas.microsoft.com/office/drawing/2014/chart" uri="{C3380CC4-5D6E-409C-BE32-E72D297353CC}">
                <c16:uniqueId val="{00000017-D90D-4F9D-A248-8952B94FA45C}"/>
              </c:ext>
            </c:extLst>
          </c:dPt>
          <c:dPt>
            <c:idx val="32"/>
            <c:invertIfNegative val="0"/>
            <c:bubble3D val="0"/>
            <c:spPr>
              <a:solidFill>
                <a:srgbClr val="505254">
                  <a:alpha val="24706"/>
                </a:srgbClr>
              </a:solidFill>
              <a:ln>
                <a:noFill/>
              </a:ln>
              <a:effectLst/>
            </c:spPr>
            <c:extLst>
              <c:ext xmlns:c16="http://schemas.microsoft.com/office/drawing/2014/chart" uri="{C3380CC4-5D6E-409C-BE32-E72D297353CC}">
                <c16:uniqueId val="{00000019-D90D-4F9D-A248-8952B94FA45C}"/>
              </c:ext>
            </c:extLst>
          </c:dPt>
          <c:dPt>
            <c:idx val="42"/>
            <c:invertIfNegative val="0"/>
            <c:bubble3D val="0"/>
            <c:spPr>
              <a:solidFill>
                <a:srgbClr val="505254"/>
              </a:solidFill>
              <a:ln>
                <a:noFill/>
              </a:ln>
              <a:effectLst/>
            </c:spPr>
            <c:extLst>
              <c:ext xmlns:c16="http://schemas.microsoft.com/office/drawing/2014/chart" uri="{C3380CC4-5D6E-409C-BE32-E72D297353CC}">
                <c16:uniqueId val="{0000001C-431A-42D6-86F1-F612936203B2}"/>
              </c:ext>
            </c:extLst>
          </c:dPt>
          <c:dPt>
            <c:idx val="45"/>
            <c:invertIfNegative val="0"/>
            <c:bubble3D val="0"/>
            <c:spPr>
              <a:solidFill>
                <a:srgbClr val="D4D4D5"/>
              </a:solidFill>
              <a:ln>
                <a:noFill/>
              </a:ln>
              <a:effectLst/>
            </c:spPr>
            <c:extLst>
              <c:ext xmlns:c16="http://schemas.microsoft.com/office/drawing/2014/chart" uri="{C3380CC4-5D6E-409C-BE32-E72D297353CC}">
                <c16:uniqueId val="{0000001B-D90D-4F9D-A248-8952B94FA45C}"/>
              </c:ext>
            </c:extLst>
          </c:dPt>
          <c:cat>
            <c:strRef>
              <c:f>Sheet1!$A$2:$A$52</c:f>
              <c:strCache>
                <c:ptCount val="51"/>
                <c:pt idx="0">
                  <c:v>Mississippi</c:v>
                </c:pt>
                <c:pt idx="1">
                  <c:v>Nebraska</c:v>
                </c:pt>
                <c:pt idx="2">
                  <c:v>Alabama</c:v>
                </c:pt>
                <c:pt idx="3">
                  <c:v>West Virginia</c:v>
                </c:pt>
                <c:pt idx="4">
                  <c:v>Wyoming</c:v>
                </c:pt>
                <c:pt idx="5">
                  <c:v>Tennessee</c:v>
                </c:pt>
                <c:pt idx="6">
                  <c:v>Arkansas</c:v>
                </c:pt>
                <c:pt idx="7">
                  <c:v>North Carolina</c:v>
                </c:pt>
                <c:pt idx="8">
                  <c:v>Kentucky</c:v>
                </c:pt>
                <c:pt idx="9">
                  <c:v>Oklahoma</c:v>
                </c:pt>
                <c:pt idx="10">
                  <c:v>South Carolina</c:v>
                </c:pt>
                <c:pt idx="11">
                  <c:v>South Dakota</c:v>
                </c:pt>
                <c:pt idx="13">
                  <c:v>Missouri</c:v>
                </c:pt>
                <c:pt idx="14">
                  <c:v>Maine</c:v>
                </c:pt>
                <c:pt idx="15">
                  <c:v>Montana</c:v>
                </c:pt>
                <c:pt idx="16">
                  <c:v>Texas</c:v>
                </c:pt>
                <c:pt idx="17">
                  <c:v>Georgia</c:v>
                </c:pt>
                <c:pt idx="18">
                  <c:v>Arizona</c:v>
                </c:pt>
                <c:pt idx="19">
                  <c:v>Delaware</c:v>
                </c:pt>
                <c:pt idx="20">
                  <c:v>Nevada</c:v>
                </c:pt>
                <c:pt idx="21">
                  <c:v>New Mexico</c:v>
                </c:pt>
                <c:pt idx="22">
                  <c:v>Indiana</c:v>
                </c:pt>
                <c:pt idx="23">
                  <c:v>Louisiana</c:v>
                </c:pt>
                <c:pt idx="24">
                  <c:v>North Dakota</c:v>
                </c:pt>
                <c:pt idx="26">
                  <c:v>Idaho</c:v>
                </c:pt>
                <c:pt idx="27">
                  <c:v>Vermont</c:v>
                </c:pt>
                <c:pt idx="28">
                  <c:v>Connecticut</c:v>
                </c:pt>
                <c:pt idx="29">
                  <c:v>Michigan</c:v>
                </c:pt>
                <c:pt idx="30">
                  <c:v>Wisconsin</c:v>
                </c:pt>
                <c:pt idx="31">
                  <c:v>Kansas</c:v>
                </c:pt>
                <c:pt idx="32">
                  <c:v>Colorado</c:v>
                </c:pt>
                <c:pt idx="33">
                  <c:v>Ohio</c:v>
                </c:pt>
                <c:pt idx="34">
                  <c:v>Oregon</c:v>
                </c:pt>
                <c:pt idx="35">
                  <c:v>Virginia</c:v>
                </c:pt>
                <c:pt idx="36">
                  <c:v>Iowa</c:v>
                </c:pt>
                <c:pt idx="37">
                  <c:v>Rhode Island</c:v>
                </c:pt>
                <c:pt idx="39">
                  <c:v>New Hampshire</c:v>
                </c:pt>
                <c:pt idx="40">
                  <c:v>Florida</c:v>
                </c:pt>
                <c:pt idx="41">
                  <c:v>Pennsylvania</c:v>
                </c:pt>
                <c:pt idx="42">
                  <c:v>SCE</c:v>
                </c:pt>
                <c:pt idx="43">
                  <c:v>Maryland</c:v>
                </c:pt>
                <c:pt idx="44">
                  <c:v>Utah</c:v>
                </c:pt>
                <c:pt idx="45">
                  <c:v>Minnesota</c:v>
                </c:pt>
                <c:pt idx="46">
                  <c:v>Washington</c:v>
                </c:pt>
                <c:pt idx="47">
                  <c:v>Illinois</c:v>
                </c:pt>
                <c:pt idx="48">
                  <c:v>New Jersey</c:v>
                </c:pt>
                <c:pt idx="49">
                  <c:v>Massachusetts</c:v>
                </c:pt>
                <c:pt idx="50">
                  <c:v>New York</c:v>
                </c:pt>
              </c:strCache>
            </c:strRef>
          </c:cat>
          <c:val>
            <c:numRef>
              <c:f>Sheet1!$D$2:$D$52</c:f>
              <c:numCache>
                <c:formatCode>0.00%</c:formatCode>
                <c:ptCount val="51"/>
                <c:pt idx="0">
                  <c:v>7.910149323855202E-2</c:v>
                </c:pt>
                <c:pt idx="1">
                  <c:v>4.9740514755073122E-2</c:v>
                </c:pt>
                <c:pt idx="2">
                  <c:v>6.5516380318779641E-2</c:v>
                </c:pt>
                <c:pt idx="3">
                  <c:v>5.7898590261521526E-2</c:v>
                </c:pt>
                <c:pt idx="4">
                  <c:v>4.7217560037839286E-2</c:v>
                </c:pt>
                <c:pt idx="5">
                  <c:v>5.4809152121175563E-2</c:v>
                </c:pt>
                <c:pt idx="6">
                  <c:v>5.9083692250177511E-2</c:v>
                </c:pt>
                <c:pt idx="7">
                  <c:v>5.3580600643854892E-2</c:v>
                </c:pt>
                <c:pt idx="8">
                  <c:v>5.8936925458650383E-2</c:v>
                </c:pt>
                <c:pt idx="9">
                  <c:v>5.8679824634006485E-2</c:v>
                </c:pt>
                <c:pt idx="10">
                  <c:v>5.9682821429525162E-2</c:v>
                </c:pt>
                <c:pt idx="11">
                  <c:v>5.4908947721529031E-2</c:v>
                </c:pt>
                <c:pt idx="13">
                  <c:v>5.4857787096245093E-2</c:v>
                </c:pt>
                <c:pt idx="14">
                  <c:v>5.2301670426554793E-2</c:v>
                </c:pt>
                <c:pt idx="15">
                  <c:v>5.1269397522514096E-2</c:v>
                </c:pt>
                <c:pt idx="16">
                  <c:v>5.135438549709205E-2</c:v>
                </c:pt>
                <c:pt idx="17">
                  <c:v>4.9206899821296807E-2</c:v>
                </c:pt>
                <c:pt idx="18">
                  <c:v>4.9510658827627521E-2</c:v>
                </c:pt>
                <c:pt idx="19">
                  <c:v>4.8628586336617527E-2</c:v>
                </c:pt>
                <c:pt idx="20">
                  <c:v>4.9411217242390872E-2</c:v>
                </c:pt>
                <c:pt idx="21">
                  <c:v>5.378004676449949E-2</c:v>
                </c:pt>
                <c:pt idx="22">
                  <c:v>4.8683301366987945E-2</c:v>
                </c:pt>
                <c:pt idx="23">
                  <c:v>4.9655459547396995E-2</c:v>
                </c:pt>
                <c:pt idx="24">
                  <c:v>5.5845390378338508E-2</c:v>
                </c:pt>
                <c:pt idx="26">
                  <c:v>5.10925616512624E-2</c:v>
                </c:pt>
                <c:pt idx="27">
                  <c:v>4.2754059992864496E-2</c:v>
                </c:pt>
                <c:pt idx="28" formatCode="0.0%">
                  <c:v>3.5651346895130241E-2</c:v>
                </c:pt>
                <c:pt idx="29">
                  <c:v>4.2977909983162248E-2</c:v>
                </c:pt>
                <c:pt idx="30">
                  <c:v>4.5092369688836176E-2</c:v>
                </c:pt>
                <c:pt idx="31">
                  <c:v>4.3156300662197243E-2</c:v>
                </c:pt>
                <c:pt idx="32">
                  <c:v>3.0141258632078075E-2</c:v>
                </c:pt>
                <c:pt idx="33">
                  <c:v>4.1099919237732374E-2</c:v>
                </c:pt>
                <c:pt idx="34">
                  <c:v>4.077660839276754E-2</c:v>
                </c:pt>
                <c:pt idx="35">
                  <c:v>4.2733025578321024E-2</c:v>
                </c:pt>
                <c:pt idx="36">
                  <c:v>4.9395610669049315E-2</c:v>
                </c:pt>
                <c:pt idx="37">
                  <c:v>3.3737895908754645E-2</c:v>
                </c:pt>
                <c:pt idx="39">
                  <c:v>4.0229431168250812E-2</c:v>
                </c:pt>
                <c:pt idx="40">
                  <c:v>3.8912600363749064E-2</c:v>
                </c:pt>
                <c:pt idx="41">
                  <c:v>3.7184560586777438E-2</c:v>
                </c:pt>
                <c:pt idx="42">
                  <c:v>3.6191347270012948E-2</c:v>
                </c:pt>
                <c:pt idx="43">
                  <c:v>3.5563054489830853E-2</c:v>
                </c:pt>
                <c:pt idx="44">
                  <c:v>3.719027990254424E-2</c:v>
                </c:pt>
                <c:pt idx="45">
                  <c:v>3.8186215674488315E-2</c:v>
                </c:pt>
                <c:pt idx="46">
                  <c:v>3.2949661346309687E-2</c:v>
                </c:pt>
                <c:pt idx="47">
                  <c:v>3.200259637842176E-2</c:v>
                </c:pt>
                <c:pt idx="48">
                  <c:v>3.3457063464991242E-2</c:v>
                </c:pt>
                <c:pt idx="49">
                  <c:v>2.743209420363734E-2</c:v>
                </c:pt>
                <c:pt idx="50">
                  <c:v>2.3665250786977784E-2</c:v>
                </c:pt>
              </c:numCache>
            </c:numRef>
          </c:val>
          <c:extLst>
            <c:ext xmlns:c16="http://schemas.microsoft.com/office/drawing/2014/chart" uri="{C3380CC4-5D6E-409C-BE32-E72D297353CC}">
              <c16:uniqueId val="{0000001C-D90D-4F9D-A248-8952B94FA45C}"/>
            </c:ext>
          </c:extLst>
        </c:ser>
        <c:ser>
          <c:idx val="3"/>
          <c:order val="3"/>
          <c:tx>
            <c:strRef>
              <c:f>Sheet1!$E$1</c:f>
              <c:strCache>
                <c:ptCount val="1"/>
                <c:pt idx="0">
                  <c:v>Total</c:v>
                </c:pt>
              </c:strCache>
            </c:strRef>
          </c:tx>
          <c:spPr>
            <a:noFill/>
            <a:ln>
              <a:noFill/>
            </a:ln>
            <a:effectLst/>
          </c:spPr>
          <c:invertIfNegative val="0"/>
          <c:cat>
            <c:strRef>
              <c:f>Sheet1!$A$2:$A$52</c:f>
              <c:strCache>
                <c:ptCount val="51"/>
                <c:pt idx="0">
                  <c:v>Mississippi</c:v>
                </c:pt>
                <c:pt idx="1">
                  <c:v>Nebraska</c:v>
                </c:pt>
                <c:pt idx="2">
                  <c:v>Alabama</c:v>
                </c:pt>
                <c:pt idx="3">
                  <c:v>West Virginia</c:v>
                </c:pt>
                <c:pt idx="4">
                  <c:v>Wyoming</c:v>
                </c:pt>
                <c:pt idx="5">
                  <c:v>Tennessee</c:v>
                </c:pt>
                <c:pt idx="6">
                  <c:v>Arkansas</c:v>
                </c:pt>
                <c:pt idx="7">
                  <c:v>North Carolina</c:v>
                </c:pt>
                <c:pt idx="8">
                  <c:v>Kentucky</c:v>
                </c:pt>
                <c:pt idx="9">
                  <c:v>Oklahoma</c:v>
                </c:pt>
                <c:pt idx="10">
                  <c:v>South Carolina</c:v>
                </c:pt>
                <c:pt idx="11">
                  <c:v>South Dakota</c:v>
                </c:pt>
                <c:pt idx="13">
                  <c:v>Missouri</c:v>
                </c:pt>
                <c:pt idx="14">
                  <c:v>Maine</c:v>
                </c:pt>
                <c:pt idx="15">
                  <c:v>Montana</c:v>
                </c:pt>
                <c:pt idx="16">
                  <c:v>Texas</c:v>
                </c:pt>
                <c:pt idx="17">
                  <c:v>Georgia</c:v>
                </c:pt>
                <c:pt idx="18">
                  <c:v>Arizona</c:v>
                </c:pt>
                <c:pt idx="19">
                  <c:v>Delaware</c:v>
                </c:pt>
                <c:pt idx="20">
                  <c:v>Nevada</c:v>
                </c:pt>
                <c:pt idx="21">
                  <c:v>New Mexico</c:v>
                </c:pt>
                <c:pt idx="22">
                  <c:v>Indiana</c:v>
                </c:pt>
                <c:pt idx="23">
                  <c:v>Louisiana</c:v>
                </c:pt>
                <c:pt idx="24">
                  <c:v>North Dakota</c:v>
                </c:pt>
                <c:pt idx="26">
                  <c:v>Idaho</c:v>
                </c:pt>
                <c:pt idx="27">
                  <c:v>Vermont</c:v>
                </c:pt>
                <c:pt idx="28">
                  <c:v>Connecticut</c:v>
                </c:pt>
                <c:pt idx="29">
                  <c:v>Michigan</c:v>
                </c:pt>
                <c:pt idx="30">
                  <c:v>Wisconsin</c:v>
                </c:pt>
                <c:pt idx="31">
                  <c:v>Kansas</c:v>
                </c:pt>
                <c:pt idx="32">
                  <c:v>Colorado</c:v>
                </c:pt>
                <c:pt idx="33">
                  <c:v>Ohio</c:v>
                </c:pt>
                <c:pt idx="34">
                  <c:v>Oregon</c:v>
                </c:pt>
                <c:pt idx="35">
                  <c:v>Virginia</c:v>
                </c:pt>
                <c:pt idx="36">
                  <c:v>Iowa</c:v>
                </c:pt>
                <c:pt idx="37">
                  <c:v>Rhode Island</c:v>
                </c:pt>
                <c:pt idx="39">
                  <c:v>New Hampshire</c:v>
                </c:pt>
                <c:pt idx="40">
                  <c:v>Florida</c:v>
                </c:pt>
                <c:pt idx="41">
                  <c:v>Pennsylvania</c:v>
                </c:pt>
                <c:pt idx="42">
                  <c:v>SCE</c:v>
                </c:pt>
                <c:pt idx="43">
                  <c:v>Maryland</c:v>
                </c:pt>
                <c:pt idx="44">
                  <c:v>Utah</c:v>
                </c:pt>
                <c:pt idx="45">
                  <c:v>Minnesota</c:v>
                </c:pt>
                <c:pt idx="46">
                  <c:v>Washington</c:v>
                </c:pt>
                <c:pt idx="47">
                  <c:v>Illinois</c:v>
                </c:pt>
                <c:pt idx="48">
                  <c:v>New Jersey</c:v>
                </c:pt>
                <c:pt idx="49">
                  <c:v>Massachusetts</c:v>
                </c:pt>
                <c:pt idx="50">
                  <c:v>New York</c:v>
                </c:pt>
              </c:strCache>
            </c:strRef>
          </c:cat>
          <c:val>
            <c:numRef>
              <c:f>Sheet1!$E$2:$E$52</c:f>
              <c:numCache>
                <c:formatCode>0.00%</c:formatCode>
                <c:ptCount val="51"/>
                <c:pt idx="0">
                  <c:v>0.12970831245210707</c:v>
                </c:pt>
                <c:pt idx="1">
                  <c:v>0.11304643736935459</c:v>
                </c:pt>
                <c:pt idx="2">
                  <c:v>0.11288798126147442</c:v>
                </c:pt>
                <c:pt idx="3">
                  <c:v>0.11230869236476475</c:v>
                </c:pt>
                <c:pt idx="4">
                  <c:v>0.11013124894601703</c:v>
                </c:pt>
                <c:pt idx="5">
                  <c:v>0.1071182444119466</c:v>
                </c:pt>
                <c:pt idx="6">
                  <c:v>0.10608265394647474</c:v>
                </c:pt>
                <c:pt idx="7">
                  <c:v>0.10318124926223106</c:v>
                </c:pt>
                <c:pt idx="8">
                  <c:v>9.9440095689944982E-2</c:v>
                </c:pt>
                <c:pt idx="9">
                  <c:v>9.8682133863013929E-2</c:v>
                </c:pt>
                <c:pt idx="10">
                  <c:v>9.7493884193938896E-2</c:v>
                </c:pt>
                <c:pt idx="11">
                  <c:v>9.5828385463990057E-2</c:v>
                </c:pt>
                <c:pt idx="13">
                  <c:v>9.4869010708759E-2</c:v>
                </c:pt>
                <c:pt idx="14">
                  <c:v>9.3855254782466785E-2</c:v>
                </c:pt>
                <c:pt idx="15">
                  <c:v>9.3710298789599855E-2</c:v>
                </c:pt>
                <c:pt idx="16">
                  <c:v>8.9806590221883337E-2</c:v>
                </c:pt>
                <c:pt idx="17">
                  <c:v>8.9474089628709147E-2</c:v>
                </c:pt>
                <c:pt idx="18">
                  <c:v>8.9016519277082637E-2</c:v>
                </c:pt>
                <c:pt idx="19">
                  <c:v>8.5958572998232341E-2</c:v>
                </c:pt>
                <c:pt idx="20">
                  <c:v>8.5348739240339797E-2</c:v>
                </c:pt>
                <c:pt idx="21">
                  <c:v>8.456182264492379E-2</c:v>
                </c:pt>
                <c:pt idx="22">
                  <c:v>8.3722521749336282E-2</c:v>
                </c:pt>
                <c:pt idx="23">
                  <c:v>8.3499808907171499E-2</c:v>
                </c:pt>
                <c:pt idx="24">
                  <c:v>8.2401442999452484E-2</c:v>
                </c:pt>
                <c:pt idx="26">
                  <c:v>8.0164042091879495E-2</c:v>
                </c:pt>
                <c:pt idx="27">
                  <c:v>7.8323744665902389E-2</c:v>
                </c:pt>
                <c:pt idx="28" formatCode="0.0%">
                  <c:v>7.7413813572814516E-2</c:v>
                </c:pt>
                <c:pt idx="29">
                  <c:v>7.7137566364820692E-2</c:v>
                </c:pt>
                <c:pt idx="30">
                  <c:v>7.570890795035104E-2</c:v>
                </c:pt>
                <c:pt idx="31">
                  <c:v>7.5658193647633223E-2</c:v>
                </c:pt>
                <c:pt idx="32">
                  <c:v>7.5235919940539076E-2</c:v>
                </c:pt>
                <c:pt idx="33">
                  <c:v>7.4624526538710045E-2</c:v>
                </c:pt>
                <c:pt idx="34">
                  <c:v>7.4276074057671379E-2</c:v>
                </c:pt>
                <c:pt idx="35">
                  <c:v>7.4195388659518829E-2</c:v>
                </c:pt>
                <c:pt idx="36">
                  <c:v>7.3710759219100391E-2</c:v>
                </c:pt>
                <c:pt idx="37">
                  <c:v>7.2903746196989166E-2</c:v>
                </c:pt>
                <c:pt idx="39">
                  <c:v>7.1882475176149638E-2</c:v>
                </c:pt>
                <c:pt idx="40">
                  <c:v>7.0896660945845902E-2</c:v>
                </c:pt>
                <c:pt idx="41">
                  <c:v>7.0859842615689408E-2</c:v>
                </c:pt>
                <c:pt idx="42">
                  <c:v>6.4639179120566659E-2</c:v>
                </c:pt>
                <c:pt idx="43">
                  <c:v>6.3902160513613651E-2</c:v>
                </c:pt>
                <c:pt idx="44">
                  <c:v>6.2674942387974539E-2</c:v>
                </c:pt>
                <c:pt idx="45">
                  <c:v>6.2164616057952746E-2</c:v>
                </c:pt>
                <c:pt idx="46">
                  <c:v>5.801677514947564E-2</c:v>
                </c:pt>
                <c:pt idx="47">
                  <c:v>5.7839440874154775E-2</c:v>
                </c:pt>
                <c:pt idx="48">
                  <c:v>5.6264169105143452E-2</c:v>
                </c:pt>
                <c:pt idx="49">
                  <c:v>5.6237686919132487E-2</c:v>
                </c:pt>
                <c:pt idx="50">
                  <c:v>5.4999597601708562E-2</c:v>
                </c:pt>
              </c:numCache>
            </c:numRef>
          </c:val>
          <c:extLst>
            <c:ext xmlns:c16="http://schemas.microsoft.com/office/drawing/2014/chart" uri="{C3380CC4-5D6E-409C-BE32-E72D297353CC}">
              <c16:uniqueId val="{0000001D-D90D-4F9D-A248-8952B94FA45C}"/>
            </c:ext>
          </c:extLst>
        </c:ser>
        <c:dLbls>
          <c:showLegendKey val="0"/>
          <c:showVal val="0"/>
          <c:showCatName val="0"/>
          <c:showSerName val="0"/>
          <c:showPercent val="0"/>
          <c:showBubbleSize val="0"/>
        </c:dLbls>
        <c:gapWidth val="40"/>
        <c:overlap val="100"/>
        <c:axId val="1052543712"/>
        <c:axId val="1052544040"/>
      </c:barChart>
      <c:catAx>
        <c:axId val="1052543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rgbClr val="B0B0B0"/>
                </a:solidFill>
                <a:latin typeface="+mn-lt"/>
                <a:ea typeface="+mn-ea"/>
                <a:cs typeface="+mn-cs"/>
              </a:defRPr>
            </a:pPr>
            <a:endParaRPr lang="en-US"/>
          </a:p>
        </c:txPr>
        <c:crossAx val="1052544040"/>
        <c:crosses val="autoZero"/>
        <c:auto val="1"/>
        <c:lblAlgn val="ctr"/>
        <c:lblOffset val="100"/>
        <c:tickLblSkip val="1"/>
        <c:noMultiLvlLbl val="0"/>
      </c:catAx>
      <c:valAx>
        <c:axId val="1052544040"/>
        <c:scaling>
          <c:orientation val="minMax"/>
          <c:max val="0.14000000000000001"/>
          <c:min val="0"/>
        </c:scaling>
        <c:delete val="0"/>
        <c:axPos val="b"/>
        <c:majorGridlines>
          <c:spPr>
            <a:ln w="2540" cap="flat" cmpd="sng" algn="ctr">
              <a:solidFill>
                <a:srgbClr val="F5F5F5"/>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52543712"/>
        <c:crosses val="max"/>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Sheet1!$D$1</c:f>
              <c:strCache>
                <c:ptCount val="1"/>
                <c:pt idx="0">
                  <c:v>CPI Forecast</c:v>
                </c:pt>
              </c:strCache>
              <c:extLst xmlns:c15="http://schemas.microsoft.com/office/drawing/2012/chart"/>
            </c:strRef>
          </c:tx>
          <c:spPr>
            <a:ln w="19050" cap="rnd">
              <a:solidFill>
                <a:srgbClr val="762057"/>
              </a:solidFill>
              <a:prstDash val="sysDash"/>
              <a:round/>
            </a:ln>
            <a:effectLst/>
          </c:spPr>
          <c:marker>
            <c:symbol val="none"/>
          </c:marker>
          <c:cat>
            <c:numRef>
              <c:f>Sheet1!$A$2:$A$32</c:f>
              <c:numCache>
                <c:formatCode>\'00</c:formatCode>
                <c:ptCount val="31"/>
                <c:pt idx="0" formatCode="0">
                  <c:v>2000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formatCode="0">
                  <c:v>2030</c:v>
                </c:pt>
              </c:numCache>
            </c:numRef>
          </c:cat>
          <c:val>
            <c:numRef>
              <c:f>Sheet1!$D$2:$D$32</c:f>
              <c:numCache>
                <c:formatCode>General</c:formatCode>
                <c:ptCount val="31"/>
                <c:pt idx="25" formatCode="0.0\¢">
                  <c:v>27.469616573851496</c:v>
                </c:pt>
                <c:pt idx="26" formatCode="0.0\¢">
                  <c:v>28.348644304214744</c:v>
                </c:pt>
                <c:pt idx="27" formatCode="0.0\¢">
                  <c:v>29.255800921949618</c:v>
                </c:pt>
                <c:pt idx="28" formatCode="0.0\¢">
                  <c:v>30.162730750530052</c:v>
                </c:pt>
                <c:pt idx="29" formatCode="0.0\¢">
                  <c:v>31.097775403796483</c:v>
                </c:pt>
                <c:pt idx="30" formatCode="0.0\¢">
                  <c:v>32.061806441314168</c:v>
                </c:pt>
              </c:numCache>
            </c:numRef>
          </c:val>
          <c:smooth val="0"/>
          <c:extLst xmlns:c15="http://schemas.microsoft.com/office/drawing/2012/chart">
            <c:ext xmlns:c16="http://schemas.microsoft.com/office/drawing/2014/chart" uri="{C3380CC4-5D6E-409C-BE32-E72D297353CC}">
              <c16:uniqueId val="{00000000-0B1B-4632-8CC7-F1984ED10732}"/>
            </c:ext>
          </c:extLst>
        </c:ser>
        <c:ser>
          <c:idx val="2"/>
          <c:order val="1"/>
          <c:tx>
            <c:strRef>
              <c:f>Sheet1!$C$1</c:f>
              <c:strCache>
                <c:ptCount val="1"/>
                <c:pt idx="0">
                  <c:v>CPI</c:v>
                </c:pt>
              </c:strCache>
            </c:strRef>
          </c:tx>
          <c:spPr>
            <a:ln w="19050" cap="rnd">
              <a:solidFill>
                <a:srgbClr val="762057"/>
              </a:solidFill>
              <a:prstDash val="solid"/>
              <a:round/>
            </a:ln>
            <a:effectLst/>
          </c:spPr>
          <c:marker>
            <c:symbol val="none"/>
          </c:marker>
          <c:cat>
            <c:numRef>
              <c:f>Sheet1!$A$2:$A$32</c:f>
              <c:numCache>
                <c:formatCode>\'00</c:formatCode>
                <c:ptCount val="31"/>
                <c:pt idx="0" formatCode="0">
                  <c:v>2000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formatCode="0">
                  <c:v>2030</c:v>
                </c:pt>
              </c:numCache>
            </c:numRef>
          </c:cat>
          <c:val>
            <c:numRef>
              <c:f>Sheet1!$C$2:$C$32</c:f>
              <c:numCache>
                <c:formatCode>0.0\¢</c:formatCode>
                <c:ptCount val="31"/>
                <c:pt idx="1">
                  <c:v>14.2</c:v>
                </c:pt>
                <c:pt idx="2">
                  <c:v>14.593740013159076</c:v>
                </c:pt>
                <c:pt idx="3">
                  <c:v>14.972130839364546</c:v>
                </c:pt>
                <c:pt idx="4">
                  <c:v>15.471980449290315</c:v>
                </c:pt>
                <c:pt idx="5">
                  <c:v>16.163361218159544</c:v>
                </c:pt>
                <c:pt idx="6">
                  <c:v>16.85273991916533</c:v>
                </c:pt>
                <c:pt idx="7">
                  <c:v>17.404983645079362</c:v>
                </c:pt>
                <c:pt idx="8">
                  <c:v>18.019218065607607</c:v>
                </c:pt>
                <c:pt idx="9">
                  <c:v>17.875943415734525</c:v>
                </c:pt>
                <c:pt idx="10">
                  <c:v>18.090218065607658</c:v>
                </c:pt>
                <c:pt idx="11">
                  <c:v>18.573457185825724</c:v>
                </c:pt>
                <c:pt idx="12">
                  <c:v>18.95138753642258</c:v>
                </c:pt>
                <c:pt idx="13">
                  <c:v>19.156345897170741</c:v>
                </c:pt>
                <c:pt idx="14">
                  <c:v>19.414779490553553</c:v>
                </c:pt>
                <c:pt idx="15">
                  <c:v>19.590801297114314</c:v>
                </c:pt>
                <c:pt idx="16">
                  <c:v>19.96030294200575</c:v>
                </c:pt>
                <c:pt idx="17">
                  <c:v>20.519191424381912</c:v>
                </c:pt>
                <c:pt idx="18">
                  <c:v>21.298920698508425</c:v>
                </c:pt>
                <c:pt idx="19">
                  <c:v>21.959187240162183</c:v>
                </c:pt>
                <c:pt idx="20">
                  <c:v>22.310534236004777</c:v>
                </c:pt>
                <c:pt idx="21">
                  <c:v>23.158334536972959</c:v>
                </c:pt>
                <c:pt idx="22">
                  <c:v>24.87205129270896</c:v>
                </c:pt>
                <c:pt idx="23">
                  <c:v>25.742573087953772</c:v>
                </c:pt>
                <c:pt idx="24">
                  <c:v>26.592077999856244</c:v>
                </c:pt>
                <c:pt idx="25">
                  <c:v>27.469616573851496</c:v>
                </c:pt>
              </c:numCache>
            </c:numRef>
          </c:val>
          <c:smooth val="0"/>
          <c:extLst>
            <c:ext xmlns:c16="http://schemas.microsoft.com/office/drawing/2014/chart" uri="{C3380CC4-5D6E-409C-BE32-E72D297353CC}">
              <c16:uniqueId val="{00000001-0B1B-4632-8CC7-F1984ED10732}"/>
            </c:ext>
          </c:extLst>
        </c:ser>
        <c:ser>
          <c:idx val="1"/>
          <c:order val="2"/>
          <c:tx>
            <c:strRef>
              <c:f>Sheet1!$B$1</c:f>
              <c:strCache>
                <c:ptCount val="1"/>
                <c:pt idx="0">
                  <c:v>SAR</c:v>
                </c:pt>
              </c:strCache>
            </c:strRef>
          </c:tx>
          <c:spPr>
            <a:ln w="28575" cap="rnd">
              <a:solidFill>
                <a:srgbClr val="006269"/>
              </a:solidFill>
              <a:round/>
            </a:ln>
            <a:effectLst/>
          </c:spPr>
          <c:marker>
            <c:symbol val="none"/>
          </c:marker>
          <c:cat>
            <c:numRef>
              <c:f>Sheet1!$A$2:$A$32</c:f>
              <c:numCache>
                <c:formatCode>\'00</c:formatCode>
                <c:ptCount val="31"/>
                <c:pt idx="0" formatCode="0">
                  <c:v>2000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formatCode="0">
                  <c:v>2030</c:v>
                </c:pt>
              </c:numCache>
            </c:numRef>
          </c:cat>
          <c:val>
            <c:numRef>
              <c:f>Sheet1!$B$2:$B$32</c:f>
              <c:numCache>
                <c:formatCode>0.0\¢</c:formatCode>
                <c:ptCount val="31"/>
                <c:pt idx="1">
                  <c:v>14.2</c:v>
                </c:pt>
                <c:pt idx="2">
                  <c:v>14.2</c:v>
                </c:pt>
                <c:pt idx="3">
                  <c:v>12.4</c:v>
                </c:pt>
                <c:pt idx="4">
                  <c:v>12.2</c:v>
                </c:pt>
                <c:pt idx="5">
                  <c:v>12.6</c:v>
                </c:pt>
                <c:pt idx="6">
                  <c:v>14.7</c:v>
                </c:pt>
                <c:pt idx="7">
                  <c:v>13.9</c:v>
                </c:pt>
                <c:pt idx="8">
                  <c:v>13.7</c:v>
                </c:pt>
                <c:pt idx="9">
                  <c:v>14.3</c:v>
                </c:pt>
                <c:pt idx="10">
                  <c:v>14.3</c:v>
                </c:pt>
                <c:pt idx="11">
                  <c:v>14.1</c:v>
                </c:pt>
                <c:pt idx="12">
                  <c:v>14.3</c:v>
                </c:pt>
                <c:pt idx="13">
                  <c:v>15.9</c:v>
                </c:pt>
                <c:pt idx="14">
                  <c:v>16.7</c:v>
                </c:pt>
                <c:pt idx="15">
                  <c:v>15.940876786458386</c:v>
                </c:pt>
                <c:pt idx="16">
                  <c:v>14.835038276176917</c:v>
                </c:pt>
                <c:pt idx="17">
                  <c:v>15.668714954753371</c:v>
                </c:pt>
                <c:pt idx="18">
                  <c:v>16</c:v>
                </c:pt>
                <c:pt idx="19">
                  <c:v>15.9</c:v>
                </c:pt>
                <c:pt idx="20">
                  <c:v>17.600000000000001</c:v>
                </c:pt>
                <c:pt idx="21">
                  <c:v>20.3</c:v>
                </c:pt>
                <c:pt idx="22">
                  <c:v>23.3</c:v>
                </c:pt>
                <c:pt idx="23">
                  <c:v>26</c:v>
                </c:pt>
                <c:pt idx="24">
                  <c:v>26.7</c:v>
                </c:pt>
                <c:pt idx="25">
                  <c:v>26.9</c:v>
                </c:pt>
              </c:numCache>
            </c:numRef>
          </c:val>
          <c:smooth val="0"/>
          <c:extLst>
            <c:ext xmlns:c16="http://schemas.microsoft.com/office/drawing/2014/chart" uri="{C3380CC4-5D6E-409C-BE32-E72D297353CC}">
              <c16:uniqueId val="{00000002-0B1B-4632-8CC7-F1984ED10732}"/>
            </c:ext>
          </c:extLst>
        </c:ser>
        <c:dLbls>
          <c:showLegendKey val="0"/>
          <c:showVal val="0"/>
          <c:showCatName val="0"/>
          <c:showSerName val="0"/>
          <c:showPercent val="0"/>
          <c:showBubbleSize val="0"/>
        </c:dLbls>
        <c:smooth val="0"/>
        <c:axId val="2031924479"/>
        <c:axId val="1453440447"/>
        <c:extLst/>
      </c:lineChart>
      <c:catAx>
        <c:axId val="2031924479"/>
        <c:scaling>
          <c:orientation val="minMax"/>
        </c:scaling>
        <c:delete val="0"/>
        <c:axPos val="b"/>
        <c:numFmt formatCode="0" sourceLinked="1"/>
        <c:majorTickMark val="none"/>
        <c:minorTickMark val="none"/>
        <c:tickLblPos val="low"/>
        <c:spPr>
          <a:noFill/>
          <a:ln w="9525" cap="flat" cmpd="sng" algn="ctr">
            <a:solidFill>
              <a:schemeClr val="tx1">
                <a:lumMod val="65000"/>
                <a:lumOff val="3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3440447"/>
        <c:crosses val="autoZero"/>
        <c:auto val="1"/>
        <c:lblAlgn val="ctr"/>
        <c:lblOffset val="100"/>
        <c:tickLblSkip val="5"/>
        <c:noMultiLvlLbl val="0"/>
      </c:catAx>
      <c:valAx>
        <c:axId val="1453440447"/>
        <c:scaling>
          <c:orientation val="minMax"/>
          <c:max val="35"/>
          <c:min val="1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1924479"/>
        <c:crosses val="autoZero"/>
        <c:crossBetween val="between"/>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9FA4F-7A74-4EAB-B324-DD9F7AE70FA4}"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591A9-107C-4A15-9DB0-271A7ABB439B}" type="slidenum">
              <a:rPr lang="en-US" smtClean="0"/>
              <a:t>‹#›</a:t>
            </a:fld>
            <a:endParaRPr lang="en-US"/>
          </a:p>
        </p:txBody>
      </p:sp>
    </p:spTree>
    <p:extLst>
      <p:ext uri="{BB962C8B-B14F-4D97-AF65-F5344CB8AC3E}">
        <p14:creationId xmlns:p14="http://schemas.microsoft.com/office/powerpoint/2010/main" val="631492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AD76E788-FAA8-68B5-E1EC-954074B86660}"/>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45D72B52-C9E2-2D7E-5134-3BCE71A9A4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04663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891E31F0-3C98-3A4E-1ACB-E9032765C3CA}"/>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1D84EE06-1523-22F9-263C-D4A7B059623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47636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5B285558-1BA1-EA28-31D6-2CC32BD54C6E}"/>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CD104A2F-108B-A217-150C-F4134FD597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53559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FAA080CF-7497-0A70-EAB9-D1758AAC850E}"/>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60850391-4F22-76B1-301B-B65CC4A01E9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23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4483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CE4D361B-E887-5537-F101-8D211E5C0F41}"/>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0C39E947-078B-BA3C-E972-A977FE797B1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2813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DC9E16D2-F4D6-E616-4F7B-792025E46214}"/>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3B5D00AC-AE29-E38E-22CD-77871746EF2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67476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8E996-4CA0-2789-CF23-C01CB4FE6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880B0-2481-3818-8F9A-BE99C2EC38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9501E-5B18-3418-8EF9-84EE2383D5F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6452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CEC07-0815-FE71-0825-6DB007A66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5F33C-3ED1-267D-44FF-8B4EA23012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67C2E8-6810-16C3-F486-99FE54F2CE8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21196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1010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18BCA-7146-F501-4FF2-CA6B856EB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8DA1C-5BCC-7BD5-9854-3852EB024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BFFC3-9040-E591-7270-BFFB7B5EE4E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3895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A7E716F-CC5B-226C-0AF1-2CBEF94B40DC}"/>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BD13B826-56A0-DEB1-3B9F-FD9746F67F5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4067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B34AE-0FBE-5B7B-8083-3BDCAC746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1C46F-51CD-1593-BDA3-7720BFAF7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461A37-F4B6-B72E-2721-AB612CAA76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C3D8A5-7CEF-452F-7C42-2024BCE9B7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462B62-DAF8-4F6B-BC7E-C414D133BA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519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_2 Lines ">
    <p:spTree>
      <p:nvGrpSpPr>
        <p:cNvPr id="1" name=""/>
        <p:cNvGrpSpPr/>
        <p:nvPr/>
      </p:nvGrpSpPr>
      <p:grpSpPr>
        <a:xfrm>
          <a:off x="0" y="0"/>
          <a:ext cx="0" cy="0"/>
          <a:chOff x="0" y="0"/>
          <a:chExt cx="0" cy="0"/>
        </a:xfrm>
      </p:grpSpPr>
      <p:pic>
        <p:nvPicPr>
          <p:cNvPr id="11" name="Picture 10" descr="Lineworkers">
            <a:extLst>
              <a:ext uri="{FF2B5EF4-FFF2-40B4-BE49-F238E27FC236}">
                <a16:creationId xmlns:a16="http://schemas.microsoft.com/office/drawing/2014/main" id="{3CF27543-92E5-F562-A537-53A727297DB5}"/>
              </a:ext>
            </a:extLst>
          </p:cNvPr>
          <p:cNvPicPr>
            <a:picLocks noChangeAspect="1"/>
          </p:cNvPicPr>
          <p:nvPr userDrawn="1"/>
        </p:nvPicPr>
        <p:blipFill>
          <a:blip r:embed="rId2">
            <a:extLst>
              <a:ext uri="{28A0092B-C50C-407E-A947-70E740481C1C}">
                <a14:useLocalDpi xmlns:a14="http://schemas.microsoft.com/office/drawing/2010/main" val="0"/>
              </a:ext>
            </a:extLst>
          </a:blip>
          <a:srcRect r="2365"/>
          <a:stretch/>
        </p:blipFill>
        <p:spPr>
          <a:xfrm>
            <a:off x="2337371" y="0"/>
            <a:ext cx="9854630" cy="5488280"/>
          </a:xfrm>
          <a:prstGeom prst="rect">
            <a:avLst/>
          </a:prstGeom>
        </p:spPr>
      </p:pic>
      <p:pic>
        <p:nvPicPr>
          <p:cNvPr id="25" name="Picture 24">
            <a:extLst>
              <a:ext uri="{FF2B5EF4-FFF2-40B4-BE49-F238E27FC236}">
                <a16:creationId xmlns:a16="http://schemas.microsoft.com/office/drawing/2014/main" id="{D3B66943-8520-45FA-9ADC-16DC0A8283A7}"/>
              </a:ext>
            </a:extLst>
          </p:cNvPr>
          <p:cNvPicPr>
            <a:picLocks noChangeAspect="1"/>
          </p:cNvPicPr>
          <p:nvPr userDrawn="1"/>
        </p:nvPicPr>
        <p:blipFill>
          <a:blip r:embed="rId3"/>
          <a:srcRect r="8233"/>
          <a:stretch/>
        </p:blipFill>
        <p:spPr>
          <a:xfrm>
            <a:off x="1" y="-1"/>
            <a:ext cx="7787640" cy="6857999"/>
          </a:xfrm>
          <a:prstGeom prst="rect">
            <a:avLst/>
          </a:prstGeom>
          <a:effectLst>
            <a:outerShdw blurRad="50800" dist="38100" algn="l" rotWithShape="0">
              <a:prstClr val="black">
                <a:alpha val="40000"/>
              </a:prstClr>
            </a:outerShdw>
          </a:effectLst>
        </p:spPr>
      </p:pic>
      <p:sp>
        <p:nvSpPr>
          <p:cNvPr id="9" name="Rectangle 8">
            <a:extLst>
              <a:ext uri="{FF2B5EF4-FFF2-40B4-BE49-F238E27FC236}">
                <a16:creationId xmlns:a16="http://schemas.microsoft.com/office/drawing/2014/main" id="{888D76FA-062B-4B84-8FE2-FB316B5468E0}"/>
              </a:ext>
            </a:extLst>
          </p:cNvPr>
          <p:cNvSpPr/>
          <p:nvPr userDrawn="1"/>
        </p:nvSpPr>
        <p:spPr>
          <a:xfrm>
            <a:off x="0" y="5488752"/>
            <a:ext cx="12192000" cy="1332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Rectangle 2 !RnmC-00776">
            <a:extLst>
              <a:ext uri="{FF2B5EF4-FFF2-40B4-BE49-F238E27FC236}">
                <a16:creationId xmlns:a16="http://schemas.microsoft.com/office/drawing/2014/main" id="{C299A074-64AC-3B2F-AACE-440D61177906}"/>
              </a:ext>
            </a:extLst>
          </p:cNvPr>
          <p:cNvSpPr/>
          <p:nvPr userDrawn="1"/>
        </p:nvSpPr>
        <p:spPr>
          <a:xfrm>
            <a:off x="1" y="-1"/>
            <a:ext cx="7787640" cy="5480125"/>
          </a:xfrm>
          <a:prstGeom prst="rect">
            <a:avLst/>
          </a:prstGeom>
          <a:solidFill>
            <a:srgbClr val="00513B">
              <a:alpha val="50000"/>
            </a:srgb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Subtitle 2"/>
          <p:cNvSpPr>
            <a:spLocks noGrp="1"/>
          </p:cNvSpPr>
          <p:nvPr>
            <p:ph type="subTitle" idx="1" hasCustomPrompt="1"/>
          </p:nvPr>
        </p:nvSpPr>
        <p:spPr>
          <a:xfrm>
            <a:off x="519201" y="2988250"/>
            <a:ext cx="6843376" cy="1076495"/>
          </a:xfrm>
        </p:spPr>
        <p:txBody>
          <a:bodyPr lIns="0" rIns="0">
            <a:normAutofit/>
          </a:bodyPr>
          <a:lstStyle>
            <a:lvl1pPr marL="0" indent="0" algn="l">
              <a:buNone/>
              <a:defRPr sz="2400" b="0" cap="all" spc="-50" baseline="0">
                <a:solidFill>
                  <a:srgbClr val="FFFFFF"/>
                </a:solidFill>
                <a:latin typeface="Segoe UI Semibold" panose="020B0702040204020203" pitchFamily="34" charset="0"/>
                <a:ea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14" name="Rectangle 13"/>
          <p:cNvSpPr/>
          <p:nvPr/>
        </p:nvSpPr>
        <p:spPr>
          <a:xfrm>
            <a:off x="1" y="6027939"/>
            <a:ext cx="9685537"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 name="Title 3"/>
          <p:cNvSpPr>
            <a:spLocks noGrp="1"/>
          </p:cNvSpPr>
          <p:nvPr>
            <p:ph type="title" hasCustomPrompt="1"/>
          </p:nvPr>
        </p:nvSpPr>
        <p:spPr>
          <a:xfrm>
            <a:off x="519201" y="1450165"/>
            <a:ext cx="6843375" cy="1325563"/>
          </a:xfrm>
        </p:spPr>
        <p:txBody>
          <a:bodyPr lIns="0" rIns="0" anchor="b" anchorCtr="0">
            <a:noAutofit/>
          </a:bodyPr>
          <a:lstStyle>
            <a:lvl1pPr>
              <a:defRPr sz="4400" b="0" cap="all" spc="-50" baseline="0">
                <a:solidFill>
                  <a:srgbClr val="FFFFFF"/>
                </a:solidFill>
                <a:latin typeface="Segoe UI Semibold" panose="020B0702040204020203" pitchFamily="34" charset="0"/>
                <a:cs typeface="Segoe UI Semibold" panose="020B0702040204020203" pitchFamily="34" charset="0"/>
              </a:defRPr>
            </a:lvl1pPr>
          </a:lstStyle>
          <a:p>
            <a:r>
              <a:rPr lang="en-US"/>
              <a:t>Click to edit title on two lines</a:t>
            </a:r>
          </a:p>
        </p:txBody>
      </p:sp>
      <p:pic>
        <p:nvPicPr>
          <p:cNvPr id="5" name="Picture 4"/>
          <p:cNvPicPr>
            <a:picLocks noChangeAspect="1"/>
          </p:cNvPicPr>
          <p:nvPr/>
        </p:nvPicPr>
        <p:blipFill>
          <a:blip r:embed="rId4"/>
          <a:stretch>
            <a:fillRect/>
          </a:stretch>
        </p:blipFill>
        <p:spPr>
          <a:xfrm>
            <a:off x="10073009" y="6036816"/>
            <a:ext cx="1684362" cy="452515"/>
          </a:xfrm>
          <a:prstGeom prst="rect">
            <a:avLst/>
          </a:prstGeom>
        </p:spPr>
      </p:pic>
      <p:cxnSp>
        <p:nvCxnSpPr>
          <p:cNvPr id="16" name="Straight Connector 15"/>
          <p:cNvCxnSpPr/>
          <p:nvPr/>
        </p:nvCxnSpPr>
        <p:spPr>
          <a:xfrm>
            <a:off x="9682140" y="5987598"/>
            <a:ext cx="0" cy="525294"/>
          </a:xfrm>
          <a:prstGeom prst="line">
            <a:avLst/>
          </a:prstGeom>
          <a:ln w="3175">
            <a:solidFill>
              <a:srgbClr val="D0D0D2"/>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 y="6157445"/>
            <a:ext cx="2230211" cy="197634"/>
          </a:xfrm>
          <a:prstGeom prst="rect">
            <a:avLst/>
          </a:prstGeom>
        </p:spPr>
      </p:pic>
      <p:sp>
        <p:nvSpPr>
          <p:cNvPr id="2" name="Rectangle 1">
            <a:extLst>
              <a:ext uri="{FF2B5EF4-FFF2-40B4-BE49-F238E27FC236}">
                <a16:creationId xmlns:a16="http://schemas.microsoft.com/office/drawing/2014/main" id="{E5B58D34-36CE-4E17-8BC1-88E9880457A9}"/>
              </a:ext>
            </a:extLst>
          </p:cNvPr>
          <p:cNvSpPr/>
          <p:nvPr userDrawn="1"/>
        </p:nvSpPr>
        <p:spPr>
          <a:xfrm>
            <a:off x="0" y="5613399"/>
            <a:ext cx="12192000" cy="12445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7" name="Picture 6" descr="Text&#10;&#10;Description automatically generated with medium confidence">
            <a:extLst>
              <a:ext uri="{FF2B5EF4-FFF2-40B4-BE49-F238E27FC236}">
                <a16:creationId xmlns:a16="http://schemas.microsoft.com/office/drawing/2014/main" id="{432CBC37-786B-4B6E-AAE1-586AE571EB70}"/>
              </a:ext>
            </a:extLst>
          </p:cNvPr>
          <p:cNvPicPr>
            <a:picLocks noChangeAspect="1"/>
          </p:cNvPicPr>
          <p:nvPr userDrawn="1"/>
        </p:nvPicPr>
        <p:blipFill>
          <a:blip r:embed="rId6"/>
          <a:stretch>
            <a:fillRect/>
          </a:stretch>
        </p:blipFill>
        <p:spPr>
          <a:xfrm>
            <a:off x="9832861" y="5982537"/>
            <a:ext cx="1770866" cy="506322"/>
          </a:xfrm>
          <a:prstGeom prst="rect">
            <a:avLst/>
          </a:prstGeom>
        </p:spPr>
      </p:pic>
      <p:cxnSp>
        <p:nvCxnSpPr>
          <p:cNvPr id="17" name="Straight Arrow Connector 27 !RnmC-00016">
            <a:extLst>
              <a:ext uri="{FF2B5EF4-FFF2-40B4-BE49-F238E27FC236}">
                <a16:creationId xmlns:a16="http://schemas.microsoft.com/office/drawing/2014/main" id="{352BF99B-6E7B-48A7-A9FB-688A51E1CC9A}"/>
              </a:ext>
            </a:extLst>
          </p:cNvPr>
          <p:cNvCxnSpPr>
            <a:cxnSpLocks/>
          </p:cNvCxnSpPr>
          <p:nvPr userDrawn="1"/>
        </p:nvCxnSpPr>
        <p:spPr>
          <a:xfrm flipV="1">
            <a:off x="426720" y="1621183"/>
            <a:ext cx="0" cy="1782417"/>
          </a:xfrm>
          <a:prstGeom prst="straightConnector1">
            <a:avLst/>
          </a:prstGeom>
          <a:ln w="4445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346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_Breadcrumbs_Intro">
    <p:spTree>
      <p:nvGrpSpPr>
        <p:cNvPr id="1" name=""/>
        <p:cNvGrpSpPr/>
        <p:nvPr/>
      </p:nvGrpSpPr>
      <p:grpSpPr>
        <a:xfrm>
          <a:off x="0" y="0"/>
          <a:ext cx="0" cy="0"/>
          <a:chOff x="0" y="0"/>
          <a:chExt cx="0" cy="0"/>
        </a:xfrm>
      </p:grpSpPr>
      <p:sp>
        <p:nvSpPr>
          <p:cNvPr id="2" name="Title 1"/>
          <p:cNvSpPr>
            <a:spLocks noGrp="1"/>
          </p:cNvSpPr>
          <p:nvPr>
            <p:ph type="title"/>
          </p:nvPr>
        </p:nvSpPr>
        <p:spPr>
          <a:xfrm>
            <a:off x="504444" y="442401"/>
            <a:ext cx="11183112" cy="911951"/>
          </a:xfrm>
        </p:spPr>
        <p:txBody>
          <a:bodyPr vert="horz" lIns="0" tIns="0" rIns="0" bIns="0" rtlCol="0" anchor="t" anchorCtr="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886695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_Breadcrumbs_Financial">
    <p:spTree>
      <p:nvGrpSpPr>
        <p:cNvPr id="1" name=""/>
        <p:cNvGrpSpPr/>
        <p:nvPr/>
      </p:nvGrpSpPr>
      <p:grpSpPr>
        <a:xfrm>
          <a:off x="0" y="0"/>
          <a:ext cx="0" cy="0"/>
          <a:chOff x="0" y="0"/>
          <a:chExt cx="0" cy="0"/>
        </a:xfrm>
      </p:grpSpPr>
      <p:sp>
        <p:nvSpPr>
          <p:cNvPr id="2" name="Title 1"/>
          <p:cNvSpPr>
            <a:spLocks noGrp="1"/>
          </p:cNvSpPr>
          <p:nvPr>
            <p:ph type="title"/>
          </p:nvPr>
        </p:nvSpPr>
        <p:spPr>
          <a:xfrm>
            <a:off x="504444" y="442401"/>
            <a:ext cx="11183112" cy="911951"/>
          </a:xfrm>
        </p:spPr>
        <p:txBody>
          <a:bodyPr vert="horz" lIns="0" tIns="0" rIns="0" bIns="0" rtlCol="0" anchor="t" anchorCtr="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4216673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_Breadcrumbs_WF">
    <p:spTree>
      <p:nvGrpSpPr>
        <p:cNvPr id="1" name=""/>
        <p:cNvGrpSpPr/>
        <p:nvPr/>
      </p:nvGrpSpPr>
      <p:grpSpPr>
        <a:xfrm>
          <a:off x="0" y="0"/>
          <a:ext cx="0" cy="0"/>
          <a:chOff x="0" y="0"/>
          <a:chExt cx="0" cy="0"/>
        </a:xfrm>
      </p:grpSpPr>
      <p:sp>
        <p:nvSpPr>
          <p:cNvPr id="2" name="Title 1"/>
          <p:cNvSpPr>
            <a:spLocks noGrp="1"/>
          </p:cNvSpPr>
          <p:nvPr>
            <p:ph type="title"/>
          </p:nvPr>
        </p:nvSpPr>
        <p:spPr>
          <a:xfrm>
            <a:off x="504444" y="442401"/>
            <a:ext cx="11183112" cy="911951"/>
          </a:xfrm>
        </p:spPr>
        <p:txBody>
          <a:bodyPr vert="horz" lIns="0" tIns="0" rIns="0" bIns="0" rtlCol="0" anchor="t" anchorCtr="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2438059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_Breadcrumbs_Transition">
    <p:spTree>
      <p:nvGrpSpPr>
        <p:cNvPr id="1" name=""/>
        <p:cNvGrpSpPr/>
        <p:nvPr/>
      </p:nvGrpSpPr>
      <p:grpSpPr>
        <a:xfrm>
          <a:off x="0" y="0"/>
          <a:ext cx="0" cy="0"/>
          <a:chOff x="0" y="0"/>
          <a:chExt cx="0" cy="0"/>
        </a:xfrm>
      </p:grpSpPr>
      <p:sp>
        <p:nvSpPr>
          <p:cNvPr id="2" name="Title 1"/>
          <p:cNvSpPr>
            <a:spLocks noGrp="1"/>
          </p:cNvSpPr>
          <p:nvPr>
            <p:ph type="title"/>
          </p:nvPr>
        </p:nvSpPr>
        <p:spPr>
          <a:xfrm>
            <a:off x="504444" y="442401"/>
            <a:ext cx="11183112" cy="911951"/>
          </a:xfrm>
        </p:spPr>
        <p:txBody>
          <a:bodyPr vert="horz" lIns="0" tIns="0" rIns="0" bIns="0" rtlCol="0" anchor="t" anchorCtr="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17216145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444" y="442401"/>
            <a:ext cx="11183112" cy="911951"/>
          </a:xfrm>
          <a:prstGeom prst="rect">
            <a:avLst/>
          </a:prstGeom>
        </p:spPr>
        <p:txBody>
          <a:bodyPr vert="horz" lIns="0" tIns="0" rIns="0" bIns="0" rtlCol="0" anchor="t" anchorCtr="0">
            <a:noAutofit/>
          </a:bodyPr>
          <a:lstStyle/>
          <a:p>
            <a:pPr lvl="0"/>
            <a:r>
              <a:rPr lang="en-US"/>
              <a:t>Click to edit Master title style</a:t>
            </a:r>
          </a:p>
        </p:txBody>
      </p:sp>
      <p:sp>
        <p:nvSpPr>
          <p:cNvPr id="3" name="Text Placeholder 2"/>
          <p:cNvSpPr>
            <a:spLocks noGrp="1"/>
          </p:cNvSpPr>
          <p:nvPr>
            <p:ph type="body" idx="1"/>
          </p:nvPr>
        </p:nvSpPr>
        <p:spPr>
          <a:xfrm>
            <a:off x="502920" y="1536192"/>
            <a:ext cx="11183112" cy="433654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Arrow Connector 5">
            <a:extLst>
              <a:ext uri="{FF2B5EF4-FFF2-40B4-BE49-F238E27FC236}">
                <a16:creationId xmlns:a16="http://schemas.microsoft.com/office/drawing/2014/main" id="{D88734D8-A166-4CBF-AF3A-CE4B4FD43036}"/>
              </a:ext>
            </a:extLst>
          </p:cNvPr>
          <p:cNvCxnSpPr>
            <a:cxnSpLocks/>
          </p:cNvCxnSpPr>
          <p:nvPr userDrawn="1"/>
        </p:nvCxnSpPr>
        <p:spPr>
          <a:xfrm>
            <a:off x="502920" y="-230505"/>
            <a:ext cx="0" cy="18288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D72E8C6-E344-4B8A-88CE-E57E26880267}"/>
              </a:ext>
            </a:extLst>
          </p:cNvPr>
          <p:cNvCxnSpPr>
            <a:cxnSpLocks/>
          </p:cNvCxnSpPr>
          <p:nvPr userDrawn="1"/>
        </p:nvCxnSpPr>
        <p:spPr>
          <a:xfrm flipV="1">
            <a:off x="11686032" y="-230505"/>
            <a:ext cx="0" cy="18288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2FE845D-B59C-4716-A7DC-976714879924}"/>
              </a:ext>
            </a:extLst>
          </p:cNvPr>
          <p:cNvSpPr/>
          <p:nvPr userDrawn="1"/>
        </p:nvSpPr>
        <p:spPr>
          <a:xfrm>
            <a:off x="11365992" y="6377620"/>
            <a:ext cx="320040" cy="32004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EED46132-ACA7-4E20-A17E-849B70C64169}" type="slidenum">
              <a:rPr lang="en-US" sz="1000" smtClean="0">
                <a:solidFill>
                  <a:schemeClr val="accent3"/>
                </a:solidFill>
                <a:latin typeface="+mj-lt"/>
              </a:rPr>
              <a:t>‹#›</a:t>
            </a:fld>
            <a:endParaRPr lang="en-US" sz="1000">
              <a:solidFill>
                <a:schemeClr val="accent3"/>
              </a:solidFill>
              <a:latin typeface="+mj-lt"/>
            </a:endParaRPr>
          </a:p>
        </p:txBody>
      </p:sp>
      <p:cxnSp>
        <p:nvCxnSpPr>
          <p:cNvPr id="22" name="Straight Arrow Connector 21">
            <a:extLst>
              <a:ext uri="{FF2B5EF4-FFF2-40B4-BE49-F238E27FC236}">
                <a16:creationId xmlns:a16="http://schemas.microsoft.com/office/drawing/2014/main" id="{AAE6309B-C4D8-4BCA-8B86-F90F88F8F4B6}"/>
              </a:ext>
            </a:extLst>
          </p:cNvPr>
          <p:cNvCxnSpPr>
            <a:cxnSpLocks/>
          </p:cNvCxnSpPr>
          <p:nvPr userDrawn="1"/>
        </p:nvCxnSpPr>
        <p:spPr>
          <a:xfrm>
            <a:off x="-230505" y="1354352"/>
            <a:ext cx="182880" cy="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A6E7483-BBAC-433A-88C7-34CEA966A5B1}"/>
              </a:ext>
            </a:extLst>
          </p:cNvPr>
          <p:cNvCxnSpPr>
            <a:cxnSpLocks/>
          </p:cNvCxnSpPr>
          <p:nvPr userDrawn="1"/>
        </p:nvCxnSpPr>
        <p:spPr>
          <a:xfrm>
            <a:off x="-230505" y="6355080"/>
            <a:ext cx="182880" cy="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4D59CDB-B1F1-40F8-B07B-DB5F4067D5C9}"/>
              </a:ext>
            </a:extLst>
          </p:cNvPr>
          <p:cNvSpPr/>
          <p:nvPr userDrawn="1"/>
        </p:nvSpPr>
        <p:spPr>
          <a:xfrm>
            <a:off x="0" y="6795856"/>
            <a:ext cx="12192000" cy="710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FFA728F2-3EF1-4EDB-933D-6E0BDB206FD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92405" y="6450270"/>
            <a:ext cx="1971862" cy="174740"/>
          </a:xfrm>
          <a:prstGeom prst="rect">
            <a:avLst/>
          </a:prstGeom>
        </p:spPr>
      </p:pic>
      <p:cxnSp>
        <p:nvCxnSpPr>
          <p:cNvPr id="4" name="Straight Arrow Connector 3">
            <a:extLst>
              <a:ext uri="{FF2B5EF4-FFF2-40B4-BE49-F238E27FC236}">
                <a16:creationId xmlns:a16="http://schemas.microsoft.com/office/drawing/2014/main" id="{30A0207C-84CE-76EC-DD36-0328ECF1B5BE}"/>
              </a:ext>
            </a:extLst>
          </p:cNvPr>
          <p:cNvCxnSpPr>
            <a:cxnSpLocks/>
          </p:cNvCxnSpPr>
          <p:nvPr userDrawn="1"/>
        </p:nvCxnSpPr>
        <p:spPr>
          <a:xfrm>
            <a:off x="502919" y="1377042"/>
            <a:ext cx="11183112" cy="0"/>
          </a:xfrm>
          <a:prstGeom prst="straightConnector1">
            <a:avLst/>
          </a:prstGeom>
          <a:ln w="31750" cap="rnd">
            <a:gradFill flip="none" rotWithShape="1">
              <a:gsLst>
                <a:gs pos="0">
                  <a:schemeClr val="accent2"/>
                </a:gs>
                <a:gs pos="48000">
                  <a:schemeClr val="accent2">
                    <a:lumMod val="75000"/>
                    <a:lumOff val="25000"/>
                  </a:schemeClr>
                </a:gs>
                <a:gs pos="100000">
                  <a:schemeClr val="accent2">
                    <a:lumMod val="25000"/>
                    <a:lumOff val="75000"/>
                  </a:schemeClr>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2202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hf sldNum="0" hdr="0" ftr="0" dt="0"/>
  <p:txStyles>
    <p:titleStyle>
      <a:lvl1pPr algn="l" defTabSz="914400" rtl="0" eaLnBrk="1" latinLnBrk="0" hangingPunct="1">
        <a:lnSpc>
          <a:spcPct val="90000"/>
        </a:lnSpc>
        <a:spcBef>
          <a:spcPct val="0"/>
        </a:spcBef>
        <a:buNone/>
        <a:defRPr lang="en-US" sz="3000" b="1" kern="1200" baseline="0" dirty="0">
          <a:solidFill>
            <a:srgbClr val="006269"/>
          </a:solidFill>
          <a:latin typeface="Segoe UI Semibold" panose="020B0702040204020203" pitchFamily="34" charset="0"/>
          <a:ea typeface="+mj-ea"/>
          <a:cs typeface="Segoe UI Semibold" panose="020B0702040204020203" pitchFamily="34" charset="0"/>
        </a:defRPr>
      </a:lvl1pPr>
    </p:titleStyle>
    <p:bodyStyle>
      <a:lvl1pPr marL="173038" indent="-173038" algn="l" defTabSz="914400" rtl="0" eaLnBrk="1" latinLnBrk="0" hangingPunct="1">
        <a:lnSpc>
          <a:spcPct val="90000"/>
        </a:lnSpc>
        <a:spcBef>
          <a:spcPts val="1000"/>
        </a:spcBef>
        <a:buClr>
          <a:srgbClr val="000000"/>
        </a:buClr>
        <a:buSzPct val="100000"/>
        <a:buFont typeface="Arial" panose="020B0604020202020204" pitchFamily="34" charset="0"/>
        <a:buChar char="•"/>
        <a:defRPr lang="en-US"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30238" indent="-228600" algn="l" defTabSz="914400" rtl="0" eaLnBrk="1" latinLnBrk="0" hangingPunct="1">
        <a:lnSpc>
          <a:spcPct val="90000"/>
        </a:lnSpc>
        <a:spcBef>
          <a:spcPts val="500"/>
        </a:spcBef>
        <a:buClr>
          <a:srgbClr val="000000"/>
        </a:buClr>
        <a:buSzPct val="100000"/>
        <a:buFont typeface="Calibri" panose="020F0502020204030204" pitchFamily="34" charset="0"/>
        <a:buChar char="–"/>
        <a:defRPr lang="en-US"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027113" indent="-228600" algn="l" defTabSz="914400" rtl="0" eaLnBrk="1" latinLnBrk="0" hangingPunct="1">
        <a:lnSpc>
          <a:spcPct val="90000"/>
        </a:lnSpc>
        <a:spcBef>
          <a:spcPts val="500"/>
        </a:spcBef>
        <a:buClr>
          <a:srgbClr val="000000"/>
        </a:buClr>
        <a:buSzPct val="100000"/>
        <a:buFont typeface="Arial" panose="020B0604020202020204" pitchFamily="34" charset="0"/>
        <a:buChar char="•"/>
        <a:defRPr lang="en-US"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431925" indent="-228600" algn="l" defTabSz="914400" rtl="0" eaLnBrk="1" latinLnBrk="0" hangingPunct="1">
        <a:lnSpc>
          <a:spcPct val="90000"/>
        </a:lnSpc>
        <a:spcBef>
          <a:spcPts val="500"/>
        </a:spcBef>
        <a:buClr>
          <a:srgbClr val="000000"/>
        </a:buClr>
        <a:buSzPct val="100000"/>
        <a:buFont typeface="Calibri" panose="020F0502020204030204" pitchFamily="34" charset="0"/>
        <a:buChar char="–"/>
        <a:defRPr lang="en-US"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828800" indent="-228600" algn="l" defTabSz="914400" rtl="0" eaLnBrk="1" latinLnBrk="0" hangingPunct="1">
        <a:lnSpc>
          <a:spcPct val="90000"/>
        </a:lnSpc>
        <a:spcBef>
          <a:spcPts val="500"/>
        </a:spcBef>
        <a:buClr>
          <a:srgbClr val="000000"/>
        </a:buClr>
        <a:buSzPct val="100000"/>
        <a:buFont typeface="Arial" panose="020B0604020202020204" pitchFamily="34" charset="0"/>
        <a:buChar char="•"/>
        <a:defRPr lang="en-US"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12">
          <p15:clr>
            <a:srgbClr val="A4A3A4"/>
          </p15:clr>
        </p15:guide>
        <p15:guide id="5" pos="7368">
          <p15:clr>
            <a:srgbClr val="A4A3A4"/>
          </p15:clr>
        </p15:guide>
        <p15:guide id="6" orient="horz" pos="960">
          <p15:clr>
            <a:srgbClr val="A4A3A4"/>
          </p15:clr>
        </p15:guide>
        <p15:guide id="7" orient="horz" pos="3984">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8.xml"/><Relationship Id="rId7"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image" Target="../media/image33.png"/><Relationship Id="rId3" Type="http://schemas.openxmlformats.org/officeDocument/2006/relationships/notesSlide" Target="../notesSlides/notesSlide9.xml"/><Relationship Id="rId7" Type="http://schemas.openxmlformats.org/officeDocument/2006/relationships/chart" Target="../charts/chart4.xml"/><Relationship Id="rId12" Type="http://schemas.openxmlformats.org/officeDocument/2006/relationships/image" Target="../media/image32.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chart" Target="../charts/chart3.xml"/><Relationship Id="rId11" Type="http://schemas.openxmlformats.org/officeDocument/2006/relationships/image" Target="../media/image31.png"/><Relationship Id="rId5" Type="http://schemas.microsoft.com/office/2007/relationships/hdphoto" Target="../media/hdphoto1.wdp"/><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5.xml"/><Relationship Id="rId5" Type="http://schemas.openxmlformats.org/officeDocument/2006/relationships/chart" Target="../charts/chart1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37DCA19-43A1-5468-3012-97EB07F80A0D}"/>
              </a:ext>
            </a:extLst>
          </p:cNvPr>
          <p:cNvSpPr>
            <a:spLocks noGrp="1"/>
          </p:cNvSpPr>
          <p:nvPr>
            <p:ph type="subTitle" idx="1"/>
          </p:nvPr>
        </p:nvSpPr>
        <p:spPr/>
        <p:txBody>
          <a:bodyPr/>
          <a:lstStyle/>
          <a:p>
            <a:r>
              <a:rPr lang="en-US"/>
              <a:t>April 17, 2026</a:t>
            </a:r>
          </a:p>
          <a:p>
            <a:r>
              <a:rPr lang="en-US"/>
              <a:t>SURFA Conference</a:t>
            </a:r>
          </a:p>
        </p:txBody>
      </p:sp>
      <p:sp>
        <p:nvSpPr>
          <p:cNvPr id="3" name="Title 2">
            <a:extLst>
              <a:ext uri="{FF2B5EF4-FFF2-40B4-BE49-F238E27FC236}">
                <a16:creationId xmlns:a16="http://schemas.microsoft.com/office/drawing/2014/main" id="{D51CF3E7-46D3-09E3-1F5C-BEE77FD531A2}"/>
              </a:ext>
            </a:extLst>
          </p:cNvPr>
          <p:cNvSpPr>
            <a:spLocks noGrp="1"/>
          </p:cNvSpPr>
          <p:nvPr>
            <p:ph type="title"/>
          </p:nvPr>
        </p:nvSpPr>
        <p:spPr>
          <a:xfrm>
            <a:off x="519200" y="1450165"/>
            <a:ext cx="7283679" cy="1325563"/>
          </a:xfrm>
        </p:spPr>
        <p:txBody>
          <a:bodyPr/>
          <a:lstStyle/>
          <a:p>
            <a:r>
              <a:rPr lang="en-US" dirty="0">
                <a:latin typeface="Segoe UI Light"/>
                <a:cs typeface="Segoe UI Light"/>
              </a:rPr>
              <a:t>The Affordability Paradigm</a:t>
            </a:r>
            <a:endParaRPr lang="en-US" dirty="0"/>
          </a:p>
        </p:txBody>
      </p:sp>
    </p:spTree>
    <p:extLst>
      <p:ext uri="{BB962C8B-B14F-4D97-AF65-F5344CB8AC3E}">
        <p14:creationId xmlns:p14="http://schemas.microsoft.com/office/powerpoint/2010/main" val="1108718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RnmC-00458">
            <a:extLst>
              <a:ext uri="{FF2B5EF4-FFF2-40B4-BE49-F238E27FC236}">
                <a16:creationId xmlns:a16="http://schemas.microsoft.com/office/drawing/2014/main" id="{878AFB14-02DE-4EA2-A48F-EB7DCB9B979D}"/>
              </a:ext>
            </a:extLst>
          </p:cNvPr>
          <p:cNvSpPr>
            <a:spLocks noGrp="1"/>
          </p:cNvSpPr>
          <p:nvPr>
            <p:ph type="title"/>
          </p:nvPr>
        </p:nvSpPr>
        <p:spPr/>
        <p:txBody>
          <a:bodyPr/>
          <a:lstStyle/>
          <a:p>
            <a:r>
              <a:rPr lang="en-US"/>
              <a:t>Reaching California’s 2045 GHG goals requires a near-complete transformation of energy use economy wide</a:t>
            </a:r>
          </a:p>
        </p:txBody>
      </p:sp>
      <p:sp>
        <p:nvSpPr>
          <p:cNvPr id="29" name="TextBox 4 !RnmC-00459">
            <a:extLst>
              <a:ext uri="{FF2B5EF4-FFF2-40B4-BE49-F238E27FC236}">
                <a16:creationId xmlns:a16="http://schemas.microsoft.com/office/drawing/2014/main" id="{58F6FEA3-D530-46E7-9910-F5EA84951DC9}"/>
              </a:ext>
            </a:extLst>
          </p:cNvPr>
          <p:cNvSpPr txBox="1"/>
          <p:nvPr/>
        </p:nvSpPr>
        <p:spPr>
          <a:xfrm>
            <a:off x="504443" y="3067293"/>
            <a:ext cx="2064585" cy="2303708"/>
          </a:xfrm>
          <a:prstGeom prst="rect">
            <a:avLst/>
          </a:prstGeom>
          <a:noFill/>
        </p:spPr>
        <p:txBody>
          <a:bodyPr wrap="square" lIns="0" tIns="0" rIns="0" bIns="0" rtlCol="0">
            <a:spAutoFit/>
          </a:bodyPr>
          <a:lstStyle/>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100% of grid sales with carbon-free electricity</a:t>
            </a:r>
          </a:p>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~90 GW of add’l utility-scale clean generation</a:t>
            </a:r>
          </a:p>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~25 GW of add’l utility-scale energy storage</a:t>
            </a:r>
          </a:p>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&gt;15 GW each of add’l behind-the-meter solar and storage</a:t>
            </a:r>
          </a:p>
        </p:txBody>
      </p:sp>
      <p:sp>
        <p:nvSpPr>
          <p:cNvPr id="30" name="TextBox 14 !RnmC-00460">
            <a:extLst>
              <a:ext uri="{FF2B5EF4-FFF2-40B4-BE49-F238E27FC236}">
                <a16:creationId xmlns:a16="http://schemas.microsoft.com/office/drawing/2014/main" id="{49104B93-1AC6-47DA-9106-8BF86F7DDF5E}"/>
              </a:ext>
            </a:extLst>
          </p:cNvPr>
          <p:cNvSpPr txBox="1"/>
          <p:nvPr/>
        </p:nvSpPr>
        <p:spPr>
          <a:xfrm>
            <a:off x="5072343" y="3067296"/>
            <a:ext cx="2064585" cy="1995931"/>
          </a:xfrm>
          <a:prstGeom prst="rect">
            <a:avLst/>
          </a:prstGeom>
          <a:noFill/>
        </p:spPr>
        <p:txBody>
          <a:bodyPr wrap="square" lIns="0" tIns="0" rIns="0" bIns="0" rtlCol="0">
            <a:spAutoFit/>
          </a:bodyPr>
          <a:lstStyle/>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Zero emission appliance regulations expected to drive &gt;95% building electrification</a:t>
            </a:r>
          </a:p>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98% and 90% of commercial water and space heating to be electrified by 2045, respectively</a:t>
            </a:r>
          </a:p>
        </p:txBody>
      </p:sp>
      <p:sp>
        <p:nvSpPr>
          <p:cNvPr id="31" name="TextBox 15 !RnmC-00461">
            <a:extLst>
              <a:ext uri="{FF2B5EF4-FFF2-40B4-BE49-F238E27FC236}">
                <a16:creationId xmlns:a16="http://schemas.microsoft.com/office/drawing/2014/main" id="{DA7AE7BC-7496-4A66-A819-84B5FB823A75}"/>
              </a:ext>
            </a:extLst>
          </p:cNvPr>
          <p:cNvSpPr txBox="1"/>
          <p:nvPr/>
        </p:nvSpPr>
        <p:spPr>
          <a:xfrm>
            <a:off x="2788392" y="3067296"/>
            <a:ext cx="2064585" cy="1945148"/>
          </a:xfrm>
          <a:prstGeom prst="rect">
            <a:avLst/>
          </a:prstGeom>
          <a:noFill/>
        </p:spPr>
        <p:txBody>
          <a:bodyPr wrap="square" lIns="0" tIns="0" rIns="0" bIns="0" rtlCol="0">
            <a:spAutoFit/>
          </a:bodyPr>
          <a:lstStyle/>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90% of light-duty vehicles need to be electric</a:t>
            </a:r>
          </a:p>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90% of medium-duty vehicles need to be electric </a:t>
            </a:r>
          </a:p>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54% of heavy-duty vehicles need to be electric</a:t>
            </a:r>
            <a:endParaRPr kumimoji="0" lang="en-US" sz="1400" b="0" i="0" u="none" strike="sngStrike" kern="1200" cap="none" spc="0" normalizeH="0" baseline="0" noProof="0">
              <a:ln>
                <a:noFill/>
              </a:ln>
              <a:solidFill>
                <a:srgbClr val="FF0000"/>
              </a:solidFill>
              <a:effectLst/>
              <a:uLnTx/>
              <a:uFillTx/>
              <a:latin typeface="Segoe UI"/>
              <a:ea typeface="+mn-ea"/>
              <a:cs typeface="+mn-cs"/>
            </a:endParaRPr>
          </a:p>
        </p:txBody>
      </p:sp>
      <p:sp>
        <p:nvSpPr>
          <p:cNvPr id="32" name="TextBox 17 !RnmC-00462">
            <a:extLst>
              <a:ext uri="{FF2B5EF4-FFF2-40B4-BE49-F238E27FC236}">
                <a16:creationId xmlns:a16="http://schemas.microsoft.com/office/drawing/2014/main" id="{6419BDBD-F8E0-4E9A-A031-952E40AF7543}"/>
              </a:ext>
            </a:extLst>
          </p:cNvPr>
          <p:cNvSpPr txBox="1"/>
          <p:nvPr/>
        </p:nvSpPr>
        <p:spPr>
          <a:xfrm>
            <a:off x="7356293" y="3067296"/>
            <a:ext cx="2064585" cy="2354491"/>
          </a:xfrm>
          <a:prstGeom prst="rect">
            <a:avLst/>
          </a:prstGeom>
          <a:noFill/>
        </p:spPr>
        <p:txBody>
          <a:bodyPr wrap="square" lIns="0" tIns="0" rIns="0" bIns="0" rtlCol="0">
            <a:spAutoFit/>
          </a:bodyPr>
          <a:lstStyle/>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20% and 13% of pipeline natural gas volume to be hydrogen and RNG, respectively</a:t>
            </a:r>
          </a:p>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37% of heavy-duty vehicles to be hydrogen fuel cell vehicles</a:t>
            </a:r>
          </a:p>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20% of buses to be hydrogen fuel cell vehicles</a:t>
            </a:r>
          </a:p>
        </p:txBody>
      </p:sp>
      <p:grpSp>
        <p:nvGrpSpPr>
          <p:cNvPr id="49" name="Group 7 !RnmC-00463">
            <a:extLst>
              <a:ext uri="{FF2B5EF4-FFF2-40B4-BE49-F238E27FC236}">
                <a16:creationId xmlns:a16="http://schemas.microsoft.com/office/drawing/2014/main" id="{3DE3D958-8476-48B2-BCB7-D1FD42A32C0F}"/>
              </a:ext>
            </a:extLst>
          </p:cNvPr>
          <p:cNvGrpSpPr/>
          <p:nvPr/>
        </p:nvGrpSpPr>
        <p:grpSpPr>
          <a:xfrm>
            <a:off x="504444" y="5360999"/>
            <a:ext cx="11183112" cy="307324"/>
            <a:chOff x="2143414" y="5306514"/>
            <a:chExt cx="11183112" cy="307324"/>
          </a:xfrm>
        </p:grpSpPr>
        <p:cxnSp>
          <p:nvCxnSpPr>
            <p:cNvPr id="50" name="Straight Connector 11 !RnmC-00107">
              <a:extLst>
                <a:ext uri="{FF2B5EF4-FFF2-40B4-BE49-F238E27FC236}">
                  <a16:creationId xmlns:a16="http://schemas.microsoft.com/office/drawing/2014/main" id="{CCCB070A-2060-4186-A832-5663AB5423DE}"/>
                </a:ext>
              </a:extLst>
            </p:cNvPr>
            <p:cNvCxnSpPr>
              <a:cxnSpLocks/>
            </p:cNvCxnSpPr>
            <p:nvPr/>
          </p:nvCxnSpPr>
          <p:spPr>
            <a:xfrm>
              <a:off x="2143414" y="5441366"/>
              <a:ext cx="11183112" cy="0"/>
            </a:xfrm>
            <a:prstGeom prst="line">
              <a:avLst/>
            </a:prstGeom>
            <a:ln w="28575">
              <a:solidFill>
                <a:srgbClr val="FED23F"/>
              </a:solidFill>
            </a:ln>
          </p:spPr>
          <p:style>
            <a:lnRef idx="1">
              <a:schemeClr val="accent4"/>
            </a:lnRef>
            <a:fillRef idx="0">
              <a:schemeClr val="accent4"/>
            </a:fillRef>
            <a:effectRef idx="0">
              <a:schemeClr val="accent4"/>
            </a:effectRef>
            <a:fontRef idx="minor">
              <a:schemeClr val="tx1"/>
            </a:fontRef>
          </p:style>
        </p:cxnSp>
        <p:sp>
          <p:nvSpPr>
            <p:cNvPr id="51" name="Rectangle 2 !RnmC-00108">
              <a:extLst>
                <a:ext uri="{FF2B5EF4-FFF2-40B4-BE49-F238E27FC236}">
                  <a16:creationId xmlns:a16="http://schemas.microsoft.com/office/drawing/2014/main" id="{4836B228-7EEC-4E2E-808F-5F84DC31F7B1}"/>
                </a:ext>
              </a:extLst>
            </p:cNvPr>
            <p:cNvSpPr/>
            <p:nvPr/>
          </p:nvSpPr>
          <p:spPr>
            <a:xfrm>
              <a:off x="7357119" y="5306514"/>
              <a:ext cx="755703" cy="30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2" name="Chevron2 !RnmC-00109">
              <a:extLst>
                <a:ext uri="{FF2B5EF4-FFF2-40B4-BE49-F238E27FC236}">
                  <a16:creationId xmlns:a16="http://schemas.microsoft.com/office/drawing/2014/main" id="{6E95C5B3-48BD-4ACB-A182-0EFE91A9B233}"/>
                </a:ext>
              </a:extLst>
            </p:cNvPr>
            <p:cNvSpPr>
              <a:spLocks noChangeAspect="1"/>
            </p:cNvSpPr>
            <p:nvPr/>
          </p:nvSpPr>
          <p:spPr>
            <a:xfrm rot="5400000">
              <a:off x="7619061" y="5198719"/>
              <a:ext cx="231819" cy="50271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rgbClr val="FED14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ＭＳ Ｐゴシック"/>
                <a:cs typeface="+mn-cs"/>
              </a:endParaRPr>
            </a:p>
          </p:txBody>
        </p:sp>
      </p:grpSp>
      <p:sp>
        <p:nvSpPr>
          <p:cNvPr id="53" name="Rectangle 25 !RnmC-00464">
            <a:extLst>
              <a:ext uri="{FF2B5EF4-FFF2-40B4-BE49-F238E27FC236}">
                <a16:creationId xmlns:a16="http://schemas.microsoft.com/office/drawing/2014/main" id="{CE9AD02B-3539-4622-AAF9-C532A968A3A5}"/>
              </a:ext>
            </a:extLst>
          </p:cNvPr>
          <p:cNvSpPr/>
          <p:nvPr/>
        </p:nvSpPr>
        <p:spPr>
          <a:xfrm>
            <a:off x="502920" y="5674451"/>
            <a:ext cx="11175818" cy="607474"/>
          </a:xfrm>
          <a:prstGeom prst="rect">
            <a:avLst/>
          </a:prstGeom>
        </p:spPr>
        <p:txBody>
          <a:bodyPr wrap="square" lIns="0" tIns="0" rIns="0" bIns="0">
            <a:spAutoFit/>
          </a:bodyPr>
          <a:lstStyle/>
          <a:p>
            <a:pPr marL="0" marR="0" lvl="0" indent="0" algn="ctr" defTabSz="914400" rtl="0" eaLnBrk="1" fontAlgn="auto" latinLnBrk="0" hangingPunct="1">
              <a:lnSpc>
                <a:spcPct val="102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269"/>
                </a:solidFill>
                <a:effectLst/>
                <a:uLnTx/>
                <a:uFillTx/>
                <a:latin typeface="Segoe UI"/>
                <a:ea typeface="+mn-ea"/>
                <a:cs typeface="Segoe UI Semibold" panose="020B0702040204020203" pitchFamily="34" charset="0"/>
              </a:rPr>
              <a:t>Edison is partnering with state government and other stakeholders </a:t>
            </a:r>
            <a:br>
              <a:rPr kumimoji="0" lang="en-US" sz="2000" b="1" i="0" u="none" strike="noStrike" kern="1200" cap="none" spc="0" normalizeH="0" baseline="0" noProof="0">
                <a:ln>
                  <a:noFill/>
                </a:ln>
                <a:solidFill>
                  <a:srgbClr val="006269"/>
                </a:solidFill>
                <a:effectLst/>
                <a:uLnTx/>
                <a:uFillTx/>
                <a:latin typeface="Segoe UI"/>
                <a:ea typeface="+mn-ea"/>
                <a:cs typeface="Segoe UI Semibold" panose="020B0702040204020203" pitchFamily="34" charset="0"/>
              </a:rPr>
            </a:br>
            <a:r>
              <a:rPr kumimoji="0" lang="en-US" sz="2000" b="1" i="0" u="none" strike="noStrike" kern="1200" cap="none" spc="0" normalizeH="0" baseline="0" noProof="0">
                <a:ln>
                  <a:noFill/>
                </a:ln>
                <a:solidFill>
                  <a:srgbClr val="006269"/>
                </a:solidFill>
                <a:effectLst/>
                <a:uLnTx/>
                <a:uFillTx/>
                <a:latin typeface="Segoe UI"/>
                <a:ea typeface="+mn-ea"/>
                <a:cs typeface="Segoe UI Semibold" panose="020B0702040204020203" pitchFamily="34" charset="0"/>
              </a:rPr>
              <a:t>to advance policies that rapidly cut GHG emissions in a feasible and affordable way</a:t>
            </a:r>
          </a:p>
        </p:txBody>
      </p:sp>
      <p:sp>
        <p:nvSpPr>
          <p:cNvPr id="55" name="TextBox 17 !RnmC-00465">
            <a:extLst>
              <a:ext uri="{FF2B5EF4-FFF2-40B4-BE49-F238E27FC236}">
                <a16:creationId xmlns:a16="http://schemas.microsoft.com/office/drawing/2014/main" id="{C959C52F-0AE9-4A23-95F3-45BD772F78E0}"/>
              </a:ext>
            </a:extLst>
          </p:cNvPr>
          <p:cNvSpPr txBox="1"/>
          <p:nvPr/>
        </p:nvSpPr>
        <p:spPr>
          <a:xfrm>
            <a:off x="9640242" y="3081336"/>
            <a:ext cx="2064585" cy="1740476"/>
          </a:xfrm>
          <a:prstGeom prst="rect">
            <a:avLst/>
          </a:prstGeom>
          <a:noFill/>
        </p:spPr>
        <p:txBody>
          <a:bodyPr wrap="square" lIns="0" tIns="0" rIns="0" bIns="0" rtlCol="0">
            <a:spAutoFit/>
          </a:bodyPr>
          <a:lstStyle/>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25 MMT from carbon capture and storage (point source)</a:t>
            </a:r>
          </a:p>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25 MMT from natural and working lands</a:t>
            </a:r>
          </a:p>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25 MMT from other (e.g., direct air capture)</a:t>
            </a:r>
          </a:p>
        </p:txBody>
      </p:sp>
      <p:pic>
        <p:nvPicPr>
          <p:cNvPr id="19" name="Picture 4 !RnmC-00466" descr="A blue outline of a house&#10;&#10;Description automatically generated">
            <a:extLst>
              <a:ext uri="{FF2B5EF4-FFF2-40B4-BE49-F238E27FC236}">
                <a16:creationId xmlns:a16="http://schemas.microsoft.com/office/drawing/2014/main" id="{C9A5AF53-0C0C-4CEA-AC46-F876E049A194}"/>
              </a:ext>
            </a:extLst>
          </p:cNvPr>
          <p:cNvPicPr>
            <a:picLocks/>
          </p:cNvPicPr>
          <p:nvPr/>
        </p:nvPicPr>
        <p:blipFill rotWithShape="1">
          <a:blip r:embed="rId4">
            <a:duotone>
              <a:schemeClr val="accent1">
                <a:shade val="45000"/>
                <a:satMod val="135000"/>
              </a:schemeClr>
              <a:prstClr val="white"/>
            </a:duotone>
          </a:blip>
          <a:srcRect l="46755" t="33399"/>
          <a:stretch/>
        </p:blipFill>
        <p:spPr>
          <a:xfrm>
            <a:off x="6050280" y="2129617"/>
            <a:ext cx="1100327" cy="907413"/>
          </a:xfrm>
          <a:prstGeom prst="rect">
            <a:avLst/>
          </a:prstGeom>
          <a:ln>
            <a:noFill/>
          </a:ln>
        </p:spPr>
      </p:pic>
      <p:pic>
        <p:nvPicPr>
          <p:cNvPr id="20" name="Picture 8 !RnmC-00467" descr="A blue outline of a building with a yellow sign&#10;&#10;Description automatically generated">
            <a:extLst>
              <a:ext uri="{FF2B5EF4-FFF2-40B4-BE49-F238E27FC236}">
                <a16:creationId xmlns:a16="http://schemas.microsoft.com/office/drawing/2014/main" id="{F81AF0FF-13FA-4FA5-81EC-3FF47DF89EB0}"/>
              </a:ext>
            </a:extLst>
          </p:cNvPr>
          <p:cNvPicPr>
            <a:picLocks/>
          </p:cNvPicPr>
          <p:nvPr/>
        </p:nvPicPr>
        <p:blipFill rotWithShape="1">
          <a:blip r:embed="rId5">
            <a:duotone>
              <a:schemeClr val="accent1">
                <a:shade val="45000"/>
                <a:satMod val="135000"/>
              </a:schemeClr>
              <a:prstClr val="white"/>
            </a:duotone>
          </a:blip>
          <a:srcRect l="47640" t="28452"/>
          <a:stretch/>
        </p:blipFill>
        <p:spPr>
          <a:xfrm>
            <a:off x="8345422" y="2062221"/>
            <a:ext cx="1082041" cy="974810"/>
          </a:xfrm>
          <a:prstGeom prst="rect">
            <a:avLst/>
          </a:prstGeom>
          <a:ln>
            <a:noFill/>
          </a:ln>
        </p:spPr>
      </p:pic>
      <p:pic>
        <p:nvPicPr>
          <p:cNvPr id="21" name="Picture 11 !RnmC-00468" descr="A diagram of a plant&#10;&#10;Description automatically generated with medium confidence">
            <a:extLst>
              <a:ext uri="{FF2B5EF4-FFF2-40B4-BE49-F238E27FC236}">
                <a16:creationId xmlns:a16="http://schemas.microsoft.com/office/drawing/2014/main" id="{1D695C17-1782-4EDB-8F3A-827DF1BECB78}"/>
              </a:ext>
            </a:extLst>
          </p:cNvPr>
          <p:cNvPicPr>
            <a:picLocks/>
          </p:cNvPicPr>
          <p:nvPr/>
        </p:nvPicPr>
        <p:blipFill rotWithShape="1">
          <a:blip r:embed="rId6">
            <a:duotone>
              <a:schemeClr val="accent1">
                <a:shade val="45000"/>
                <a:satMod val="135000"/>
              </a:schemeClr>
              <a:prstClr val="white"/>
            </a:duotone>
          </a:blip>
          <a:srcRect l="42920" t="30689"/>
          <a:stretch/>
        </p:blipFill>
        <p:spPr>
          <a:xfrm>
            <a:off x="10515600" y="2092701"/>
            <a:ext cx="1179576" cy="944330"/>
          </a:xfrm>
          <a:prstGeom prst="rect">
            <a:avLst/>
          </a:prstGeom>
          <a:ln>
            <a:noFill/>
          </a:ln>
        </p:spPr>
      </p:pic>
      <p:pic>
        <p:nvPicPr>
          <p:cNvPr id="22" name="Picture 14 !RnmC-00469" descr="A wind turbine and solar panel&#10;&#10;Description automatically generated">
            <a:extLst>
              <a:ext uri="{FF2B5EF4-FFF2-40B4-BE49-F238E27FC236}">
                <a16:creationId xmlns:a16="http://schemas.microsoft.com/office/drawing/2014/main" id="{7F268DD6-915A-4595-8944-E8B274B188A4}"/>
              </a:ext>
            </a:extLst>
          </p:cNvPr>
          <p:cNvPicPr>
            <a:picLocks/>
          </p:cNvPicPr>
          <p:nvPr/>
        </p:nvPicPr>
        <p:blipFill rotWithShape="1">
          <a:blip r:embed="rId7">
            <a:duotone>
              <a:schemeClr val="accent1">
                <a:shade val="45000"/>
                <a:satMod val="135000"/>
              </a:schemeClr>
              <a:prstClr val="white"/>
            </a:duotone>
          </a:blip>
          <a:srcRect l="49041" t="32926"/>
          <a:stretch/>
        </p:blipFill>
        <p:spPr>
          <a:xfrm>
            <a:off x="1516380" y="2123181"/>
            <a:ext cx="1053084" cy="913850"/>
          </a:xfrm>
          <a:prstGeom prst="rect">
            <a:avLst/>
          </a:prstGeom>
          <a:ln>
            <a:noFill/>
          </a:ln>
        </p:spPr>
      </p:pic>
      <p:pic>
        <p:nvPicPr>
          <p:cNvPr id="23" name="Picture 17 !RnmC-00470" descr="A blue and yellow sign with a bus and a yellow rectangle&#10;&#10;Description automatically generated">
            <a:extLst>
              <a:ext uri="{FF2B5EF4-FFF2-40B4-BE49-F238E27FC236}">
                <a16:creationId xmlns:a16="http://schemas.microsoft.com/office/drawing/2014/main" id="{7B2241C6-DE8A-4446-8CA0-D0693982791D}"/>
              </a:ext>
            </a:extLst>
          </p:cNvPr>
          <p:cNvPicPr>
            <a:picLocks/>
          </p:cNvPicPr>
          <p:nvPr/>
        </p:nvPicPr>
        <p:blipFill rotWithShape="1">
          <a:blip r:embed="rId8">
            <a:duotone>
              <a:schemeClr val="accent1">
                <a:shade val="45000"/>
                <a:satMod val="135000"/>
              </a:schemeClr>
              <a:prstClr val="white"/>
            </a:duotone>
          </a:blip>
          <a:srcRect l="49041" t="32926"/>
          <a:stretch/>
        </p:blipFill>
        <p:spPr>
          <a:xfrm>
            <a:off x="3802380" y="2123181"/>
            <a:ext cx="1053084" cy="913850"/>
          </a:xfrm>
          <a:prstGeom prst="rect">
            <a:avLst/>
          </a:prstGeom>
          <a:ln>
            <a:noFill/>
          </a:ln>
        </p:spPr>
      </p:pic>
      <p:sp>
        <p:nvSpPr>
          <p:cNvPr id="2" name="TextBox 1 !RnmC-00471">
            <a:extLst>
              <a:ext uri="{FF2B5EF4-FFF2-40B4-BE49-F238E27FC236}">
                <a16:creationId xmlns:a16="http://schemas.microsoft.com/office/drawing/2014/main" id="{375B79FA-A10F-47C7-B2B8-019CCF0D7973}"/>
              </a:ext>
            </a:extLst>
          </p:cNvPr>
          <p:cNvSpPr txBox="1"/>
          <p:nvPr/>
        </p:nvSpPr>
        <p:spPr>
          <a:xfrm>
            <a:off x="504442" y="1540636"/>
            <a:ext cx="1872997" cy="5539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small" spc="100" normalizeH="0" baseline="0" noProof="0">
                <a:ln>
                  <a:noFill/>
                </a:ln>
                <a:solidFill>
                  <a:srgbClr val="707372">
                    <a:lumMod val="50000"/>
                  </a:srgbClr>
                </a:solidFill>
                <a:effectLst/>
                <a:uLnTx/>
                <a:uFillTx/>
                <a:latin typeface="Segoe UI"/>
                <a:ea typeface="+mn-ea"/>
                <a:cs typeface="+mn-cs"/>
              </a:rPr>
              <a:t>Decarbonize electricity</a:t>
            </a:r>
          </a:p>
        </p:txBody>
      </p:sp>
      <p:sp>
        <p:nvSpPr>
          <p:cNvPr id="24" name="TextBox 23 !RnmC-00472">
            <a:extLst>
              <a:ext uri="{FF2B5EF4-FFF2-40B4-BE49-F238E27FC236}">
                <a16:creationId xmlns:a16="http://schemas.microsoft.com/office/drawing/2014/main" id="{6389ADEA-A5A8-4344-BE89-6E4EF0808919}"/>
              </a:ext>
            </a:extLst>
          </p:cNvPr>
          <p:cNvSpPr txBox="1"/>
          <p:nvPr/>
        </p:nvSpPr>
        <p:spPr>
          <a:xfrm>
            <a:off x="2617807" y="1549786"/>
            <a:ext cx="2043581" cy="5539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small" spc="100" normalizeH="0" baseline="0" noProof="0">
                <a:ln>
                  <a:noFill/>
                </a:ln>
                <a:solidFill>
                  <a:srgbClr val="707372">
                    <a:lumMod val="50000"/>
                  </a:srgbClr>
                </a:solidFill>
                <a:effectLst/>
                <a:uLnTx/>
                <a:uFillTx/>
                <a:latin typeface="Segoe UI"/>
                <a:ea typeface="+mn-ea"/>
                <a:cs typeface="+mn-cs"/>
              </a:rPr>
              <a:t>Electrify transportation</a:t>
            </a:r>
          </a:p>
        </p:txBody>
      </p:sp>
      <p:sp>
        <p:nvSpPr>
          <p:cNvPr id="25" name="TextBox 24 !RnmC-00473">
            <a:extLst>
              <a:ext uri="{FF2B5EF4-FFF2-40B4-BE49-F238E27FC236}">
                <a16:creationId xmlns:a16="http://schemas.microsoft.com/office/drawing/2014/main" id="{00FCCCD6-E96F-4C12-85A6-AD8744388E3C}"/>
              </a:ext>
            </a:extLst>
          </p:cNvPr>
          <p:cNvSpPr txBox="1"/>
          <p:nvPr/>
        </p:nvSpPr>
        <p:spPr>
          <a:xfrm>
            <a:off x="5072343" y="1540636"/>
            <a:ext cx="2043581" cy="5539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small" spc="100" normalizeH="0" baseline="0" noProof="0">
                <a:ln>
                  <a:noFill/>
                </a:ln>
                <a:solidFill>
                  <a:srgbClr val="707372">
                    <a:lumMod val="50000"/>
                  </a:srgbClr>
                </a:solidFill>
                <a:effectLst/>
                <a:uLnTx/>
                <a:uFillTx/>
                <a:latin typeface="Segoe UI"/>
                <a:ea typeface="+mn-ea"/>
                <a:cs typeface="+mn-cs"/>
              </a:rPr>
              <a:t>Electrify </a:t>
            </a:r>
            <a:br>
              <a:rPr kumimoji="0" lang="en-US" sz="2000" b="1" i="0" u="none" strike="noStrike" kern="1200" cap="small" spc="100" normalizeH="0" baseline="0" noProof="0">
                <a:ln>
                  <a:noFill/>
                </a:ln>
                <a:solidFill>
                  <a:srgbClr val="707372">
                    <a:lumMod val="50000"/>
                  </a:srgbClr>
                </a:solidFill>
                <a:effectLst/>
                <a:uLnTx/>
                <a:uFillTx/>
                <a:latin typeface="Segoe UI"/>
                <a:ea typeface="+mn-ea"/>
                <a:cs typeface="+mn-cs"/>
              </a:rPr>
            </a:br>
            <a:r>
              <a:rPr kumimoji="0" lang="en-US" sz="2000" b="1" i="0" u="none" strike="noStrike" kern="1200" cap="small" spc="100" normalizeH="0" baseline="0" noProof="0">
                <a:ln>
                  <a:noFill/>
                </a:ln>
                <a:solidFill>
                  <a:srgbClr val="707372">
                    <a:lumMod val="50000"/>
                  </a:srgbClr>
                </a:solidFill>
                <a:effectLst/>
                <a:uLnTx/>
                <a:uFillTx/>
                <a:latin typeface="Segoe UI"/>
                <a:ea typeface="+mn-ea"/>
                <a:cs typeface="+mn-cs"/>
              </a:rPr>
              <a:t>buildings</a:t>
            </a:r>
          </a:p>
        </p:txBody>
      </p:sp>
      <p:sp>
        <p:nvSpPr>
          <p:cNvPr id="26" name="TextBox 25 !RnmC-00474">
            <a:extLst>
              <a:ext uri="{FF2B5EF4-FFF2-40B4-BE49-F238E27FC236}">
                <a16:creationId xmlns:a16="http://schemas.microsoft.com/office/drawing/2014/main" id="{F432B183-482C-4C54-980D-886BA447D746}"/>
              </a:ext>
            </a:extLst>
          </p:cNvPr>
          <p:cNvSpPr txBox="1"/>
          <p:nvPr/>
        </p:nvSpPr>
        <p:spPr>
          <a:xfrm>
            <a:off x="7356293" y="1540636"/>
            <a:ext cx="2043581" cy="5539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small" spc="100" normalizeH="0" baseline="0" noProof="0">
                <a:ln>
                  <a:noFill/>
                </a:ln>
                <a:solidFill>
                  <a:srgbClr val="707372">
                    <a:lumMod val="50000"/>
                  </a:srgbClr>
                </a:solidFill>
                <a:effectLst/>
                <a:uLnTx/>
                <a:uFillTx/>
                <a:latin typeface="Segoe UI"/>
                <a:ea typeface="+mn-ea"/>
                <a:cs typeface="+mn-cs"/>
              </a:rPr>
              <a:t>Use low-carbon fuels</a:t>
            </a:r>
          </a:p>
        </p:txBody>
      </p:sp>
      <p:sp>
        <p:nvSpPr>
          <p:cNvPr id="27" name="TextBox 26 !RnmC-00475">
            <a:extLst>
              <a:ext uri="{FF2B5EF4-FFF2-40B4-BE49-F238E27FC236}">
                <a16:creationId xmlns:a16="http://schemas.microsoft.com/office/drawing/2014/main" id="{BD3D3754-DFD6-4DF9-9EAB-79B752411ECF}"/>
              </a:ext>
            </a:extLst>
          </p:cNvPr>
          <p:cNvSpPr txBox="1"/>
          <p:nvPr/>
        </p:nvSpPr>
        <p:spPr>
          <a:xfrm>
            <a:off x="9640242" y="1540636"/>
            <a:ext cx="2043581" cy="5539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small" spc="100" normalizeH="0" baseline="0" noProof="0">
                <a:ln>
                  <a:noFill/>
                </a:ln>
                <a:solidFill>
                  <a:srgbClr val="707372">
                    <a:lumMod val="50000"/>
                  </a:srgbClr>
                </a:solidFill>
                <a:effectLst/>
                <a:uLnTx/>
                <a:uFillTx/>
                <a:latin typeface="Segoe UI"/>
                <a:ea typeface="+mn-ea"/>
                <a:cs typeface="+mn-cs"/>
              </a:rPr>
              <a:t>Sink remaining carbon</a:t>
            </a:r>
          </a:p>
        </p:txBody>
      </p:sp>
      <p:sp>
        <p:nvSpPr>
          <p:cNvPr id="3" name="Rectangle 2 !RnmC-00476">
            <a:extLst>
              <a:ext uri="{FF2B5EF4-FFF2-40B4-BE49-F238E27FC236}">
                <a16:creationId xmlns:a16="http://schemas.microsoft.com/office/drawing/2014/main" id="{56AC5CB1-D5D9-4DBF-9FAA-ADC66E67F373}"/>
              </a:ext>
            </a:extLst>
          </p:cNvPr>
          <p:cNvSpPr/>
          <p:nvPr/>
        </p:nvSpPr>
        <p:spPr>
          <a:xfrm>
            <a:off x="515112" y="2238037"/>
            <a:ext cx="861251" cy="633825"/>
          </a:xfrm>
          <a:prstGeom prst="rect">
            <a:avLst/>
          </a:prstGeom>
          <a:solidFill>
            <a:srgbClr val="FED1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269"/>
                </a:solidFill>
                <a:effectLst/>
                <a:uLnTx/>
                <a:uFillTx/>
                <a:latin typeface="Segoe UI"/>
                <a:ea typeface="+mn-ea"/>
                <a:cs typeface="+mn-cs"/>
              </a:rPr>
              <a:t>100%</a:t>
            </a:r>
            <a:br>
              <a:rPr kumimoji="0" lang="en-US" sz="900" b="0" i="0" u="none" strike="noStrike" kern="1200" cap="none" spc="0" normalizeH="0" baseline="0" noProof="0">
                <a:ln>
                  <a:noFill/>
                </a:ln>
                <a:solidFill>
                  <a:srgbClr val="006269"/>
                </a:solidFill>
                <a:effectLst/>
                <a:uLnTx/>
                <a:uFillTx/>
                <a:latin typeface="Segoe UI"/>
                <a:ea typeface="+mn-ea"/>
                <a:cs typeface="+mn-cs"/>
              </a:rPr>
            </a:br>
            <a:r>
              <a:rPr kumimoji="0" lang="en-US" sz="800" b="1" i="0" u="none" strike="noStrike" kern="1200" cap="none" spc="0" normalizeH="0" baseline="0" noProof="0">
                <a:ln>
                  <a:noFill/>
                </a:ln>
                <a:solidFill>
                  <a:srgbClr val="006269"/>
                </a:solidFill>
                <a:effectLst/>
                <a:uLnTx/>
                <a:uFillTx/>
                <a:latin typeface="Segoe UI"/>
                <a:ea typeface="+mn-ea"/>
                <a:cs typeface="+mn-cs"/>
              </a:rPr>
              <a:t>RETAIL SALES</a:t>
            </a:r>
            <a:endParaRPr kumimoji="0" lang="en-US" sz="900" b="1" i="0" u="none" strike="noStrike" kern="1200" cap="none" spc="0" normalizeH="0" baseline="0" noProof="0">
              <a:ln>
                <a:noFill/>
              </a:ln>
              <a:solidFill>
                <a:srgbClr val="006269"/>
              </a:solidFill>
              <a:effectLst/>
              <a:uLnTx/>
              <a:uFillTx/>
              <a:latin typeface="Segoe UI"/>
              <a:ea typeface="+mn-ea"/>
              <a:cs typeface="+mn-cs"/>
            </a:endParaRPr>
          </a:p>
        </p:txBody>
      </p:sp>
      <p:sp>
        <p:nvSpPr>
          <p:cNvPr id="33" name="Rectangle 32 !RnmC-00477">
            <a:extLst>
              <a:ext uri="{FF2B5EF4-FFF2-40B4-BE49-F238E27FC236}">
                <a16:creationId xmlns:a16="http://schemas.microsoft.com/office/drawing/2014/main" id="{4E372E4C-3FE7-408D-83EF-5B1A6EB6BDCC}"/>
              </a:ext>
            </a:extLst>
          </p:cNvPr>
          <p:cNvSpPr/>
          <p:nvPr/>
        </p:nvSpPr>
        <p:spPr>
          <a:xfrm>
            <a:off x="2788392" y="2238037"/>
            <a:ext cx="861251" cy="633825"/>
          </a:xfrm>
          <a:prstGeom prst="rect">
            <a:avLst/>
          </a:prstGeom>
          <a:solidFill>
            <a:srgbClr val="FED1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269"/>
                </a:solidFill>
                <a:effectLst/>
                <a:uLnTx/>
                <a:uFillTx/>
                <a:latin typeface="Segoe UI"/>
                <a:ea typeface="+mn-ea"/>
                <a:cs typeface="+mn-cs"/>
              </a:rPr>
              <a:t>90% </a:t>
            </a:r>
            <a:br>
              <a:rPr kumimoji="0" lang="en-US" sz="1800" b="1" i="0" u="none" strike="noStrike" kern="1200" cap="none" spc="0" normalizeH="0" baseline="0" noProof="0">
                <a:ln>
                  <a:noFill/>
                </a:ln>
                <a:solidFill>
                  <a:srgbClr val="006269"/>
                </a:solidFill>
                <a:effectLst/>
                <a:uLnTx/>
                <a:uFillTx/>
                <a:latin typeface="Segoe UI"/>
                <a:ea typeface="+mn-ea"/>
                <a:cs typeface="+mn-cs"/>
              </a:rPr>
            </a:br>
            <a:r>
              <a:rPr kumimoji="0" lang="en-US" sz="800" b="1" i="0" u="none" strike="noStrike" kern="1200" cap="none" spc="0" normalizeH="0" baseline="0" noProof="0">
                <a:ln>
                  <a:noFill/>
                </a:ln>
                <a:solidFill>
                  <a:srgbClr val="006269"/>
                </a:solidFill>
                <a:effectLst/>
                <a:uLnTx/>
                <a:uFillTx/>
                <a:latin typeface="Segoe UI"/>
                <a:ea typeface="+mn-ea"/>
                <a:cs typeface="+mn-cs"/>
              </a:rPr>
              <a:t>OF VEHICLES</a:t>
            </a:r>
            <a:endParaRPr kumimoji="0" lang="en-US" sz="200" b="1" i="0" u="none" strike="noStrike" kern="1200" cap="none" spc="0" normalizeH="0" baseline="0" noProof="0">
              <a:ln>
                <a:noFill/>
              </a:ln>
              <a:solidFill>
                <a:srgbClr val="006269"/>
              </a:solidFill>
              <a:effectLst/>
              <a:uLnTx/>
              <a:uFillTx/>
              <a:latin typeface="Segoe UI"/>
              <a:ea typeface="+mn-ea"/>
              <a:cs typeface="+mn-cs"/>
            </a:endParaRPr>
          </a:p>
        </p:txBody>
      </p:sp>
      <p:sp>
        <p:nvSpPr>
          <p:cNvPr id="34" name="Rectangle 33 !RnmC-00478">
            <a:extLst>
              <a:ext uri="{FF2B5EF4-FFF2-40B4-BE49-F238E27FC236}">
                <a16:creationId xmlns:a16="http://schemas.microsoft.com/office/drawing/2014/main" id="{BEC971A6-7E7C-4079-9096-3E0BBD999309}"/>
              </a:ext>
            </a:extLst>
          </p:cNvPr>
          <p:cNvSpPr/>
          <p:nvPr/>
        </p:nvSpPr>
        <p:spPr>
          <a:xfrm>
            <a:off x="5074729" y="2238037"/>
            <a:ext cx="861251" cy="633825"/>
          </a:xfrm>
          <a:prstGeom prst="rect">
            <a:avLst/>
          </a:prstGeom>
          <a:solidFill>
            <a:srgbClr val="FED1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269"/>
                </a:solidFill>
                <a:effectLst/>
                <a:uLnTx/>
                <a:uFillTx/>
                <a:latin typeface="Segoe UI"/>
                <a:ea typeface="+mn-ea"/>
                <a:cs typeface="+mn-cs"/>
              </a:rPr>
              <a:t>95% </a:t>
            </a:r>
            <a:br>
              <a:rPr kumimoji="0" lang="en-US" sz="1800" b="1" i="0" u="none" strike="noStrike" kern="1200" cap="none" spc="0" normalizeH="0" baseline="0" noProof="0">
                <a:ln>
                  <a:noFill/>
                </a:ln>
                <a:solidFill>
                  <a:srgbClr val="006269"/>
                </a:solidFill>
                <a:effectLst/>
                <a:uLnTx/>
                <a:uFillTx/>
                <a:latin typeface="Segoe UI"/>
                <a:ea typeface="+mn-ea"/>
                <a:cs typeface="+mn-cs"/>
              </a:rPr>
            </a:br>
            <a:r>
              <a:rPr kumimoji="0" lang="en-US" sz="800" b="1" i="0" u="none" strike="noStrike" kern="1200" cap="none" spc="0" normalizeH="0" baseline="0" noProof="0">
                <a:ln>
                  <a:noFill/>
                </a:ln>
                <a:solidFill>
                  <a:srgbClr val="006269"/>
                </a:solidFill>
                <a:effectLst/>
                <a:uLnTx/>
                <a:uFillTx/>
                <a:latin typeface="Segoe UI"/>
                <a:ea typeface="+mn-ea"/>
                <a:cs typeface="+mn-cs"/>
              </a:rPr>
              <a:t>OF BUILDINGS</a:t>
            </a:r>
            <a:endParaRPr kumimoji="0" lang="en-US" sz="200" b="1" i="0" u="none" strike="noStrike" kern="1200" cap="none" spc="0" normalizeH="0" baseline="0" noProof="0">
              <a:ln>
                <a:noFill/>
              </a:ln>
              <a:solidFill>
                <a:srgbClr val="006269"/>
              </a:solidFill>
              <a:effectLst/>
              <a:uLnTx/>
              <a:uFillTx/>
              <a:latin typeface="Segoe UI"/>
              <a:ea typeface="+mn-ea"/>
              <a:cs typeface="+mn-cs"/>
            </a:endParaRPr>
          </a:p>
        </p:txBody>
      </p:sp>
      <p:sp>
        <p:nvSpPr>
          <p:cNvPr id="36" name="Rectangle 35 !RnmC-00479">
            <a:extLst>
              <a:ext uri="{FF2B5EF4-FFF2-40B4-BE49-F238E27FC236}">
                <a16:creationId xmlns:a16="http://schemas.microsoft.com/office/drawing/2014/main" id="{70CA1D23-79FB-42AD-A6E3-35E72A2B4A16}"/>
              </a:ext>
            </a:extLst>
          </p:cNvPr>
          <p:cNvSpPr/>
          <p:nvPr/>
        </p:nvSpPr>
        <p:spPr>
          <a:xfrm>
            <a:off x="7379208" y="2238037"/>
            <a:ext cx="861251" cy="633825"/>
          </a:xfrm>
          <a:prstGeom prst="rect">
            <a:avLst/>
          </a:prstGeom>
          <a:solidFill>
            <a:srgbClr val="FED1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269"/>
                </a:solidFill>
                <a:effectLst/>
                <a:uLnTx/>
                <a:uFillTx/>
                <a:latin typeface="Segoe UI"/>
                <a:ea typeface="+mn-ea"/>
                <a:cs typeface="+mn-cs"/>
              </a:rPr>
              <a:t>48% </a:t>
            </a:r>
            <a:br>
              <a:rPr kumimoji="0" lang="en-US" sz="1800" b="1" i="0" u="none" strike="noStrike" kern="1200" cap="none" spc="0" normalizeH="0" baseline="0" noProof="0">
                <a:ln>
                  <a:noFill/>
                </a:ln>
                <a:solidFill>
                  <a:srgbClr val="006269"/>
                </a:solidFill>
                <a:effectLst/>
                <a:uLnTx/>
                <a:uFillTx/>
                <a:latin typeface="Segoe UI"/>
                <a:ea typeface="+mn-ea"/>
                <a:cs typeface="+mn-cs"/>
              </a:rPr>
            </a:br>
            <a:r>
              <a:rPr kumimoji="0" lang="en-US" sz="800" b="1" i="0" u="none" strike="noStrike" kern="1200" cap="none" spc="0" normalizeH="0" baseline="0" noProof="0">
                <a:ln>
                  <a:noFill/>
                </a:ln>
                <a:solidFill>
                  <a:srgbClr val="006269"/>
                </a:solidFill>
                <a:effectLst/>
                <a:uLnTx/>
                <a:uFillTx/>
                <a:latin typeface="Segoe UI"/>
                <a:ea typeface="+mn-ea"/>
                <a:cs typeface="+mn-cs"/>
              </a:rPr>
              <a:t>NON-ELECTRIC ENERGY</a:t>
            </a:r>
            <a:endParaRPr kumimoji="0" lang="en-US" sz="200" b="1" i="0" u="none" strike="noStrike" kern="1200" cap="none" spc="0" normalizeH="0" baseline="0" noProof="0">
              <a:ln>
                <a:noFill/>
              </a:ln>
              <a:solidFill>
                <a:srgbClr val="006269"/>
              </a:solidFill>
              <a:effectLst/>
              <a:uLnTx/>
              <a:uFillTx/>
              <a:latin typeface="Segoe UI"/>
              <a:ea typeface="+mn-ea"/>
              <a:cs typeface="+mn-cs"/>
            </a:endParaRPr>
          </a:p>
        </p:txBody>
      </p:sp>
      <p:sp>
        <p:nvSpPr>
          <p:cNvPr id="37" name="Rectangle 36 !RnmC-00480">
            <a:extLst>
              <a:ext uri="{FF2B5EF4-FFF2-40B4-BE49-F238E27FC236}">
                <a16:creationId xmlns:a16="http://schemas.microsoft.com/office/drawing/2014/main" id="{BC9655CB-85E4-4504-AEB1-C9D725EA6C0F}"/>
              </a:ext>
            </a:extLst>
          </p:cNvPr>
          <p:cNvSpPr/>
          <p:nvPr/>
        </p:nvSpPr>
        <p:spPr>
          <a:xfrm>
            <a:off x="9630723" y="2238037"/>
            <a:ext cx="861251" cy="633825"/>
          </a:xfrm>
          <a:prstGeom prst="rect">
            <a:avLst/>
          </a:prstGeom>
          <a:solidFill>
            <a:srgbClr val="FED1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269"/>
                </a:solidFill>
                <a:effectLst/>
                <a:uLnTx/>
                <a:uFillTx/>
                <a:latin typeface="Segoe UI"/>
                <a:ea typeface="+mn-ea"/>
                <a:cs typeface="+mn-cs"/>
              </a:rPr>
              <a:t>75 </a:t>
            </a:r>
            <a:br>
              <a:rPr kumimoji="0" lang="en-US" sz="1800" b="1" i="0" u="none" strike="noStrike" kern="1200" cap="none" spc="0" normalizeH="0" baseline="0" noProof="0">
                <a:ln>
                  <a:noFill/>
                </a:ln>
                <a:solidFill>
                  <a:srgbClr val="006269"/>
                </a:solidFill>
                <a:effectLst/>
                <a:uLnTx/>
                <a:uFillTx/>
                <a:latin typeface="Segoe UI"/>
                <a:ea typeface="+mn-ea"/>
                <a:cs typeface="+mn-cs"/>
              </a:rPr>
            </a:br>
            <a:r>
              <a:rPr kumimoji="0" lang="en-US" sz="800" b="1" i="0" u="none" strike="noStrike" kern="1200" cap="none" spc="0" normalizeH="0" baseline="0" noProof="0">
                <a:ln>
                  <a:noFill/>
                </a:ln>
                <a:solidFill>
                  <a:srgbClr val="006269"/>
                </a:solidFill>
                <a:effectLst/>
                <a:uLnTx/>
                <a:uFillTx/>
                <a:latin typeface="Segoe UI"/>
                <a:ea typeface="+mn-ea"/>
                <a:cs typeface="+mn-cs"/>
              </a:rPr>
              <a:t>MMT </a:t>
            </a:r>
            <a:br>
              <a:rPr kumimoji="0" lang="en-US" sz="800" b="1" i="0" u="none" strike="noStrike" kern="1200" cap="none" spc="0" normalizeH="0" baseline="0" noProof="0">
                <a:ln>
                  <a:noFill/>
                </a:ln>
                <a:solidFill>
                  <a:srgbClr val="006269"/>
                </a:solidFill>
                <a:effectLst/>
                <a:uLnTx/>
                <a:uFillTx/>
                <a:latin typeface="Segoe UI"/>
                <a:ea typeface="+mn-ea"/>
                <a:cs typeface="+mn-cs"/>
              </a:rPr>
            </a:br>
            <a:r>
              <a:rPr kumimoji="0" lang="en-US" sz="800" b="1" i="0" u="none" strike="noStrike" kern="1200" cap="none" spc="0" normalizeH="0" baseline="0" noProof="0">
                <a:ln>
                  <a:noFill/>
                </a:ln>
                <a:solidFill>
                  <a:srgbClr val="006269"/>
                </a:solidFill>
                <a:effectLst/>
                <a:uLnTx/>
                <a:uFillTx/>
                <a:latin typeface="Segoe UI"/>
                <a:ea typeface="+mn-ea"/>
                <a:cs typeface="+mn-cs"/>
              </a:rPr>
              <a:t>CARBON SINK</a:t>
            </a:r>
            <a:endParaRPr kumimoji="0" lang="en-US" sz="200" b="1" i="0" u="none" strike="noStrike" kern="1200" cap="none" spc="0" normalizeH="0" baseline="0" noProof="0">
              <a:ln>
                <a:noFill/>
              </a:ln>
              <a:solidFill>
                <a:srgbClr val="006269"/>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3407950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640F1-C11D-C284-21EB-2F0C2F198319}"/>
            </a:ext>
          </a:extLst>
        </p:cNvPr>
        <p:cNvGrpSpPr/>
        <p:nvPr/>
      </p:nvGrpSpPr>
      <p:grpSpPr>
        <a:xfrm>
          <a:off x="0" y="0"/>
          <a:ext cx="0" cy="0"/>
          <a:chOff x="0" y="0"/>
          <a:chExt cx="0" cy="0"/>
        </a:xfrm>
      </p:grpSpPr>
      <p:pic>
        <p:nvPicPr>
          <p:cNvPr id="105" name="Picture 104 !RnmC-00498" descr="A building with trees and grass&#10;&#10;AI-generated content may be incorrect.">
            <a:extLst>
              <a:ext uri="{FF2B5EF4-FFF2-40B4-BE49-F238E27FC236}">
                <a16:creationId xmlns:a16="http://schemas.microsoft.com/office/drawing/2014/main" id="{C0D078A2-E460-D729-1E56-1F8BD90592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7778" y1="63889" x2="47778" y2="63889"/>
                        <a14:foregroundMark x1="60370" y1="63611" x2="60370" y2="63611"/>
                        <a14:foregroundMark x1="62593" y1="49259" x2="62593" y2="49259"/>
                        <a14:foregroundMark x1="50000" y1="48796" x2="50000" y2="48796"/>
                        <a14:foregroundMark x1="51204" y1="34352" x2="51204" y2="34352"/>
                        <a14:foregroundMark x1="66389" y1="33981" x2="66389" y2="33981"/>
                      </a14:backgroundRemoval>
                    </a14:imgEffect>
                  </a14:imgLayer>
                </a14:imgProps>
              </a:ext>
              <a:ext uri="{28A0092B-C50C-407E-A947-70E740481C1C}">
                <a14:useLocalDpi xmlns:a14="http://schemas.microsoft.com/office/drawing/2010/main" val="0"/>
              </a:ext>
            </a:extLst>
          </a:blip>
          <a:stretch>
            <a:fillRect/>
          </a:stretch>
        </p:blipFill>
        <p:spPr>
          <a:xfrm>
            <a:off x="406514" y="4124718"/>
            <a:ext cx="914411" cy="914411"/>
          </a:xfrm>
          <a:prstGeom prst="rect">
            <a:avLst/>
          </a:prstGeom>
        </p:spPr>
      </p:pic>
      <p:grpSp>
        <p:nvGrpSpPr>
          <p:cNvPr id="17" name="Group 16 !RnmC-00499">
            <a:extLst>
              <a:ext uri="{FF2B5EF4-FFF2-40B4-BE49-F238E27FC236}">
                <a16:creationId xmlns:a16="http://schemas.microsoft.com/office/drawing/2014/main" id="{62F599EC-C7D5-CDA3-F3EE-2B5D397A7F68}"/>
              </a:ext>
            </a:extLst>
          </p:cNvPr>
          <p:cNvGrpSpPr/>
          <p:nvPr/>
        </p:nvGrpSpPr>
        <p:grpSpPr>
          <a:xfrm>
            <a:off x="497288" y="3841543"/>
            <a:ext cx="5394960" cy="424900"/>
            <a:chOff x="497288" y="3803446"/>
            <a:chExt cx="5394960" cy="424900"/>
          </a:xfrm>
        </p:grpSpPr>
        <p:cxnSp>
          <p:nvCxnSpPr>
            <p:cNvPr id="5" name="Straight Arrow Connector 4">
              <a:extLst>
                <a:ext uri="{FF2B5EF4-FFF2-40B4-BE49-F238E27FC236}">
                  <a16:creationId xmlns:a16="http://schemas.microsoft.com/office/drawing/2014/main" id="{05098194-E24D-3EA5-8396-E6FE66861254}"/>
                </a:ext>
              </a:extLst>
            </p:cNvPr>
            <p:cNvCxnSpPr>
              <a:cxnSpLocks/>
            </p:cNvCxnSpPr>
            <p:nvPr/>
          </p:nvCxnSpPr>
          <p:spPr>
            <a:xfrm>
              <a:off x="497288" y="4013447"/>
              <a:ext cx="5394960" cy="0"/>
            </a:xfrm>
            <a:prstGeom prst="straightConnector1">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4C46AC0-15D8-7AA4-F883-BE6740C56FF8}"/>
                </a:ext>
              </a:extLst>
            </p:cNvPr>
            <p:cNvSpPr/>
            <p:nvPr/>
          </p:nvSpPr>
          <p:spPr>
            <a:xfrm>
              <a:off x="2908026" y="3865220"/>
              <a:ext cx="573484" cy="363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1" name="Plus 40 !RnmB-00003">
              <a:extLst>
                <a:ext uri="{FF2B5EF4-FFF2-40B4-BE49-F238E27FC236}">
                  <a16:creationId xmlns:a16="http://schemas.microsoft.com/office/drawing/2014/main" id="{45FB1014-D9E2-B4C7-F01D-C3FFE0612CA4}"/>
                </a:ext>
              </a:extLst>
            </p:cNvPr>
            <p:cNvSpPr>
              <a:spLocks noChangeAspect="1"/>
            </p:cNvSpPr>
            <p:nvPr/>
          </p:nvSpPr>
          <p:spPr>
            <a:xfrm>
              <a:off x="2989028" y="3803446"/>
              <a:ext cx="411480" cy="411480"/>
            </a:xfrm>
            <a:prstGeom prst="mathPlus">
              <a:avLst>
                <a:gd name="adj1" fmla="val 17038"/>
              </a:avLst>
            </a:prstGeom>
            <a:solidFill>
              <a:srgbClr val="FED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6" name="Rounded Rectangle 35 !RnmC-00500">
            <a:extLst>
              <a:ext uri="{FF2B5EF4-FFF2-40B4-BE49-F238E27FC236}">
                <a16:creationId xmlns:a16="http://schemas.microsoft.com/office/drawing/2014/main" id="{FB42D107-D8F2-0BB8-A9B3-F2253872BE1A}"/>
              </a:ext>
            </a:extLst>
          </p:cNvPr>
          <p:cNvSpPr/>
          <p:nvPr/>
        </p:nvSpPr>
        <p:spPr>
          <a:xfrm>
            <a:off x="497289" y="5335369"/>
            <a:ext cx="5394959" cy="822960"/>
          </a:xfrm>
          <a:prstGeom prst="roundRect">
            <a:avLst/>
          </a:prstGeom>
          <a:solidFill>
            <a:srgbClr val="006269">
              <a:alpha val="15000"/>
            </a:srgb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5" name="Rounded Rectangle 114 !RnmC-00501">
            <a:extLst>
              <a:ext uri="{FF2B5EF4-FFF2-40B4-BE49-F238E27FC236}">
                <a16:creationId xmlns:a16="http://schemas.microsoft.com/office/drawing/2014/main" id="{CB62A212-9D6D-A7F0-0551-7FD657AFCA58}"/>
              </a:ext>
            </a:extLst>
          </p:cNvPr>
          <p:cNvSpPr/>
          <p:nvPr/>
        </p:nvSpPr>
        <p:spPr>
          <a:xfrm>
            <a:off x="6308510" y="4806425"/>
            <a:ext cx="5394960" cy="1325880"/>
          </a:xfrm>
          <a:prstGeom prst="roundRect">
            <a:avLst/>
          </a:prstGeom>
          <a:solidFill>
            <a:schemeClr val="accent2">
              <a:alpha val="30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4" name="Rounded Rectangle 113 !RnmC-00502">
            <a:extLst>
              <a:ext uri="{FF2B5EF4-FFF2-40B4-BE49-F238E27FC236}">
                <a16:creationId xmlns:a16="http://schemas.microsoft.com/office/drawing/2014/main" id="{4555906C-3306-E8AE-E20F-5B0309ACAFA4}"/>
              </a:ext>
            </a:extLst>
          </p:cNvPr>
          <p:cNvSpPr/>
          <p:nvPr/>
        </p:nvSpPr>
        <p:spPr>
          <a:xfrm>
            <a:off x="6308510" y="1939006"/>
            <a:ext cx="5394960" cy="1325880"/>
          </a:xfrm>
          <a:prstGeom prst="roundRect">
            <a:avLst/>
          </a:prstGeom>
          <a:solidFill>
            <a:schemeClr val="accent2">
              <a:alpha val="30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6" name="Rounded Rectangle 115 !RnmC-00503">
            <a:extLst>
              <a:ext uri="{FF2B5EF4-FFF2-40B4-BE49-F238E27FC236}">
                <a16:creationId xmlns:a16="http://schemas.microsoft.com/office/drawing/2014/main" id="{EAC3136C-46F3-F088-1456-F99C4AE9F452}"/>
              </a:ext>
            </a:extLst>
          </p:cNvPr>
          <p:cNvSpPr/>
          <p:nvPr/>
        </p:nvSpPr>
        <p:spPr>
          <a:xfrm>
            <a:off x="6308510" y="3372716"/>
            <a:ext cx="5394960" cy="1325880"/>
          </a:xfrm>
          <a:prstGeom prst="roundRect">
            <a:avLst/>
          </a:prstGeom>
          <a:solidFill>
            <a:schemeClr val="accent2">
              <a:alpha val="30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RnmC-00504">
            <a:extLst>
              <a:ext uri="{FF2B5EF4-FFF2-40B4-BE49-F238E27FC236}">
                <a16:creationId xmlns:a16="http://schemas.microsoft.com/office/drawing/2014/main" id="{47CF3CCB-E0C2-0BF9-7D5A-27EA5CDA61D6}"/>
              </a:ext>
            </a:extLst>
          </p:cNvPr>
          <p:cNvSpPr>
            <a:spLocks noGrp="1"/>
          </p:cNvSpPr>
          <p:nvPr>
            <p:ph type="title"/>
          </p:nvPr>
        </p:nvSpPr>
        <p:spPr/>
        <p:txBody>
          <a:bodyPr>
            <a:noAutofit/>
          </a:bodyPr>
          <a:lstStyle/>
          <a:p>
            <a:r>
              <a:rPr lang="en-US"/>
              <a:t>SCE’s load growth driven by economywide trends with broad customer and climate benefits</a:t>
            </a:r>
            <a:br>
              <a:rPr lang="en-US"/>
            </a:br>
            <a:endParaRPr lang="en-US"/>
          </a:p>
        </p:txBody>
      </p:sp>
      <p:sp>
        <p:nvSpPr>
          <p:cNvPr id="47" name="Subtitle453 !RnmC-00505">
            <a:extLst>
              <a:ext uri="{FF2B5EF4-FFF2-40B4-BE49-F238E27FC236}">
                <a16:creationId xmlns:a16="http://schemas.microsoft.com/office/drawing/2014/main" id="{640E1E7A-C95B-3FE2-5451-07A980E1143D}"/>
              </a:ext>
            </a:extLst>
          </p:cNvPr>
          <p:cNvSpPr txBox="1"/>
          <p:nvPr/>
        </p:nvSpPr>
        <p:spPr>
          <a:xfrm>
            <a:off x="504444" y="1456747"/>
            <a:ext cx="5394960" cy="297313"/>
          </a:xfrm>
          <a:prstGeom prst="rect">
            <a:avLst/>
          </a:prstGeom>
          <a:noFill/>
        </p:spPr>
        <p:txBody>
          <a:bodyPr vert="horz"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269"/>
                </a:solidFill>
                <a:effectLst/>
                <a:uLnTx/>
                <a:uFillTx/>
                <a:latin typeface="Segoe UI" panose="020B0502040204020203" pitchFamily="34" charset="0"/>
                <a:ea typeface="+mn-ea"/>
                <a:cs typeface="+mn-cs"/>
              </a:rPr>
              <a:t>SCE’s diverse and durable drivers of demand…</a:t>
            </a:r>
            <a:endParaRPr kumimoji="0" lang="en-US" sz="1800" b="1" i="0" u="none" strike="noStrike" kern="1200" cap="none" spc="0" normalizeH="0" baseline="30000" noProof="0">
              <a:ln>
                <a:noFill/>
              </a:ln>
              <a:solidFill>
                <a:srgbClr val="FF0000"/>
              </a:solidFill>
              <a:effectLst/>
              <a:uLnTx/>
              <a:uFillTx/>
              <a:latin typeface="Segoe UI" panose="020B0502040204020203" pitchFamily="34" charset="0"/>
              <a:ea typeface="+mn-ea"/>
              <a:cs typeface="+mn-cs"/>
            </a:endParaRPr>
          </a:p>
        </p:txBody>
      </p:sp>
      <p:sp>
        <p:nvSpPr>
          <p:cNvPr id="58" name="Subtitle453 !RnmC-00506">
            <a:extLst>
              <a:ext uri="{FF2B5EF4-FFF2-40B4-BE49-F238E27FC236}">
                <a16:creationId xmlns:a16="http://schemas.microsoft.com/office/drawing/2014/main" id="{88DFCF25-14C4-1F13-805D-62692757D50C}"/>
              </a:ext>
            </a:extLst>
          </p:cNvPr>
          <p:cNvSpPr txBox="1"/>
          <p:nvPr/>
        </p:nvSpPr>
        <p:spPr>
          <a:xfrm>
            <a:off x="6308510" y="1449252"/>
            <a:ext cx="5394960" cy="297313"/>
          </a:xfrm>
          <a:prstGeom prst="rect">
            <a:avLst/>
          </a:prstGeom>
          <a:noFill/>
        </p:spPr>
        <p:txBody>
          <a:bodyPr vert="horz"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269"/>
                </a:solidFill>
                <a:effectLst/>
                <a:uLnTx/>
                <a:uFillTx/>
                <a:latin typeface="Segoe UI" panose="020B0502040204020203" pitchFamily="34" charset="0"/>
                <a:ea typeface="+mn-ea"/>
                <a:cs typeface="+mn-cs"/>
              </a:rPr>
              <a:t>…expected to result in sustained load growth</a:t>
            </a:r>
            <a:endParaRPr kumimoji="0" lang="en-US" sz="1800" b="1" i="0" u="none" strike="noStrike" kern="1200" cap="none" spc="0" normalizeH="0" baseline="30000" noProof="0">
              <a:ln>
                <a:noFill/>
              </a:ln>
              <a:solidFill>
                <a:srgbClr val="FF0000"/>
              </a:solidFill>
              <a:effectLst/>
              <a:uLnTx/>
              <a:uFillTx/>
              <a:latin typeface="Segoe UI" panose="020B0502040204020203" pitchFamily="34" charset="0"/>
              <a:ea typeface="+mn-ea"/>
              <a:cs typeface="+mn-cs"/>
            </a:endParaRPr>
          </a:p>
        </p:txBody>
      </p:sp>
      <p:cxnSp>
        <p:nvCxnSpPr>
          <p:cNvPr id="59" name="Line8627 !RnmC-00507">
            <a:extLst>
              <a:ext uri="{FF2B5EF4-FFF2-40B4-BE49-F238E27FC236}">
                <a16:creationId xmlns:a16="http://schemas.microsoft.com/office/drawing/2014/main" id="{04A6A5F1-FAEC-44C4-3DBD-E6E6609B1E8F}"/>
              </a:ext>
            </a:extLst>
          </p:cNvPr>
          <p:cNvCxnSpPr>
            <a:cxnSpLocks/>
          </p:cNvCxnSpPr>
          <p:nvPr/>
        </p:nvCxnSpPr>
        <p:spPr>
          <a:xfrm>
            <a:off x="6308510" y="1832090"/>
            <a:ext cx="5394960" cy="0"/>
          </a:xfrm>
          <a:prstGeom prst="line">
            <a:avLst/>
          </a:prstGeom>
          <a:ln w="12700">
            <a:solidFill>
              <a:srgbClr val="006269"/>
            </a:solidFill>
          </a:ln>
        </p:spPr>
        <p:style>
          <a:lnRef idx="1">
            <a:schemeClr val="accent1"/>
          </a:lnRef>
          <a:fillRef idx="0">
            <a:schemeClr val="accent1"/>
          </a:fillRef>
          <a:effectRef idx="0">
            <a:schemeClr val="accent1"/>
          </a:effectRef>
          <a:fontRef idx="minor">
            <a:schemeClr val="tx1"/>
          </a:fontRef>
        </p:style>
      </p:cxnSp>
      <p:sp>
        <p:nvSpPr>
          <p:cNvPr id="65" name="TextBox 4 !RnmC-00508">
            <a:extLst>
              <a:ext uri="{FF2B5EF4-FFF2-40B4-BE49-F238E27FC236}">
                <a16:creationId xmlns:a16="http://schemas.microsoft.com/office/drawing/2014/main" id="{051515BC-771F-0C36-6B96-E6C5341C72A2}"/>
              </a:ext>
            </a:extLst>
          </p:cNvPr>
          <p:cNvSpPr txBox="1"/>
          <p:nvPr/>
        </p:nvSpPr>
        <p:spPr>
          <a:xfrm>
            <a:off x="1481862" y="1934206"/>
            <a:ext cx="4417541" cy="77724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Transportation Electrification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Rapid growth potential supported by strong CA EV sales, fleet electrification, and public charging</a:t>
            </a:r>
            <a:endParaRPr kumimoji="0" lang="en-US" sz="1600" b="1" i="0" u="none" strike="noStrike" kern="1200" cap="none" spc="0" normalizeH="0" baseline="0" noProof="0">
              <a:ln>
                <a:noFill/>
              </a:ln>
              <a:solidFill>
                <a:srgbClr val="000000"/>
              </a:solidFill>
              <a:effectLst/>
              <a:uLnTx/>
              <a:uFillTx/>
              <a:latin typeface="Segoe UI"/>
              <a:ea typeface="+mn-ea"/>
              <a:cs typeface="+mn-cs"/>
            </a:endParaRPr>
          </a:p>
        </p:txBody>
      </p:sp>
      <p:sp>
        <p:nvSpPr>
          <p:cNvPr id="66" name="TextBox 4 !RnmC-00509">
            <a:extLst>
              <a:ext uri="{FF2B5EF4-FFF2-40B4-BE49-F238E27FC236}">
                <a16:creationId xmlns:a16="http://schemas.microsoft.com/office/drawing/2014/main" id="{4F315BDB-48D4-F719-1CF7-3A2D66BAC760}"/>
              </a:ext>
            </a:extLst>
          </p:cNvPr>
          <p:cNvSpPr txBox="1"/>
          <p:nvPr/>
        </p:nvSpPr>
        <p:spPr>
          <a:xfrm>
            <a:off x="1481862" y="3099410"/>
            <a:ext cx="4417541" cy="77724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Residential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New housing development and population growth, partially offset by solar adoption</a:t>
            </a:r>
          </a:p>
        </p:txBody>
      </p:sp>
      <p:sp>
        <p:nvSpPr>
          <p:cNvPr id="67" name="TextBox 4 !RnmC-00510">
            <a:extLst>
              <a:ext uri="{FF2B5EF4-FFF2-40B4-BE49-F238E27FC236}">
                <a16:creationId xmlns:a16="http://schemas.microsoft.com/office/drawing/2014/main" id="{1E96F365-E9C9-91D7-F661-A84FEC18CF14}"/>
              </a:ext>
            </a:extLst>
          </p:cNvPr>
          <p:cNvSpPr txBox="1"/>
          <p:nvPr/>
        </p:nvSpPr>
        <p:spPr>
          <a:xfrm>
            <a:off x="1481862" y="4200599"/>
            <a:ext cx="4417541" cy="77724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Commercial &amp; Industrial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High-tech warehouses, data centers, and building electrification</a:t>
            </a:r>
            <a:endParaRPr kumimoji="0" lang="en-US" sz="1800" b="1" i="0" u="none" strike="noStrike" kern="1200" cap="none" spc="0" normalizeH="0" baseline="0" noProof="0">
              <a:ln>
                <a:noFill/>
              </a:ln>
              <a:solidFill>
                <a:srgbClr val="000000"/>
              </a:solidFill>
              <a:effectLst/>
              <a:uLnTx/>
              <a:uFillTx/>
              <a:latin typeface="Segoe UI"/>
              <a:ea typeface="+mn-ea"/>
              <a:cs typeface="+mn-cs"/>
            </a:endParaRPr>
          </a:p>
        </p:txBody>
      </p:sp>
      <p:sp>
        <p:nvSpPr>
          <p:cNvPr id="117" name="TextBox 4 !RnmC-00511">
            <a:extLst>
              <a:ext uri="{FF2B5EF4-FFF2-40B4-BE49-F238E27FC236}">
                <a16:creationId xmlns:a16="http://schemas.microsoft.com/office/drawing/2014/main" id="{1C92E539-C62A-6480-2E7F-BA0BF46C05B0}"/>
              </a:ext>
            </a:extLst>
          </p:cNvPr>
          <p:cNvSpPr txBox="1"/>
          <p:nvPr/>
        </p:nvSpPr>
        <p:spPr>
          <a:xfrm>
            <a:off x="7344130" y="2263392"/>
            <a:ext cx="1842049"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Segoe UI"/>
                <a:ea typeface="+mn-ea"/>
                <a:cs typeface="+mn-cs"/>
              </a:rPr>
              <a:t>Near-term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(2025–2030)</a:t>
            </a:r>
            <a:endParaRPr kumimoji="0" lang="en-US" sz="1800" b="0" i="1" u="none" strike="noStrike" kern="1200" cap="none" spc="0" normalizeH="0" baseline="0" noProof="0">
              <a:ln>
                <a:noFill/>
              </a:ln>
              <a:solidFill>
                <a:srgbClr val="000000"/>
              </a:solidFill>
              <a:effectLst/>
              <a:uLnTx/>
              <a:uFillTx/>
              <a:latin typeface="Segoe UI"/>
              <a:ea typeface="+mn-ea"/>
              <a:cs typeface="+mn-cs"/>
            </a:endParaRPr>
          </a:p>
        </p:txBody>
      </p:sp>
      <p:sp>
        <p:nvSpPr>
          <p:cNvPr id="129" name="Rectangle 25 !RnmC-00512">
            <a:extLst>
              <a:ext uri="{FF2B5EF4-FFF2-40B4-BE49-F238E27FC236}">
                <a16:creationId xmlns:a16="http://schemas.microsoft.com/office/drawing/2014/main" id="{FF70F3D3-C30C-7C76-03F5-D3C7B63B198B}"/>
              </a:ext>
            </a:extLst>
          </p:cNvPr>
          <p:cNvSpPr/>
          <p:nvPr/>
        </p:nvSpPr>
        <p:spPr>
          <a:xfrm>
            <a:off x="1481862" y="5358229"/>
            <a:ext cx="4410386" cy="777240"/>
          </a:xfrm>
          <a:prstGeom prst="rect">
            <a:avLst/>
          </a:prstGeom>
        </p:spPr>
        <p:txBody>
          <a:bodyPr wrap="square" lIns="0" tIns="0" rIns="0" bIns="0" anchor="ctr">
            <a:noAutofit/>
          </a:bodyP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Clean load growth supporting both affordability and decarbonization</a:t>
            </a:r>
          </a:p>
        </p:txBody>
      </p:sp>
      <p:sp>
        <p:nvSpPr>
          <p:cNvPr id="130" name="Rectangle 25 !RnmC-00513">
            <a:extLst>
              <a:ext uri="{FF2B5EF4-FFF2-40B4-BE49-F238E27FC236}">
                <a16:creationId xmlns:a16="http://schemas.microsoft.com/office/drawing/2014/main" id="{1BA8D7A0-3EC5-0563-C85F-CACA1A8F7B07}"/>
              </a:ext>
            </a:extLst>
          </p:cNvPr>
          <p:cNvSpPr/>
          <p:nvPr/>
        </p:nvSpPr>
        <p:spPr>
          <a:xfrm>
            <a:off x="9311641" y="2201965"/>
            <a:ext cx="2357120" cy="80021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annualized sales growth</a:t>
            </a:r>
          </a:p>
        </p:txBody>
      </p:sp>
      <p:sp>
        <p:nvSpPr>
          <p:cNvPr id="131" name="Rectangle 25 !RnmC-00514">
            <a:extLst>
              <a:ext uri="{FF2B5EF4-FFF2-40B4-BE49-F238E27FC236}">
                <a16:creationId xmlns:a16="http://schemas.microsoft.com/office/drawing/2014/main" id="{800A473D-D78C-4DDF-5707-2D4F4AC3EAD5}"/>
              </a:ext>
            </a:extLst>
          </p:cNvPr>
          <p:cNvSpPr/>
          <p:nvPr/>
        </p:nvSpPr>
        <p:spPr>
          <a:xfrm>
            <a:off x="9311641" y="3633590"/>
            <a:ext cx="2357120" cy="80021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~30–40%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cumulative sales growth</a:t>
            </a:r>
            <a:r>
              <a:rPr kumimoji="0" lang="en-US" sz="1600" b="0" i="0" u="none" strike="noStrike" kern="1200" cap="none" spc="0" normalizeH="0" baseline="30000" noProof="0">
                <a:ln>
                  <a:noFill/>
                </a:ln>
                <a:solidFill>
                  <a:srgbClr val="000000"/>
                </a:solidFill>
                <a:effectLst/>
                <a:uLnTx/>
                <a:uFillTx/>
                <a:latin typeface="Segoe UI"/>
                <a:ea typeface="+mn-ea"/>
                <a:cs typeface="Segoe UI Semibold" panose="020B0702040204020203" pitchFamily="34" charset="0"/>
              </a:rPr>
              <a:t>1</a:t>
            </a:r>
          </a:p>
        </p:txBody>
      </p:sp>
      <p:sp>
        <p:nvSpPr>
          <p:cNvPr id="132" name="Rectangle 25 !RnmC-00515">
            <a:extLst>
              <a:ext uri="{FF2B5EF4-FFF2-40B4-BE49-F238E27FC236}">
                <a16:creationId xmlns:a16="http://schemas.microsoft.com/office/drawing/2014/main" id="{7FFB7D1A-3BDB-8E3B-6EB5-5193F66B4101}"/>
              </a:ext>
            </a:extLst>
          </p:cNvPr>
          <p:cNvSpPr/>
          <p:nvPr/>
        </p:nvSpPr>
        <p:spPr>
          <a:xfrm>
            <a:off x="9311641" y="5069256"/>
            <a:ext cx="2357120" cy="80021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~100%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cumulative sales growth</a:t>
            </a:r>
            <a:r>
              <a:rPr kumimoji="0" lang="en-US" sz="1600" b="0" i="0" u="none" strike="noStrike" kern="1200" cap="none" spc="0" normalizeH="0" baseline="30000" noProof="0">
                <a:ln>
                  <a:noFill/>
                </a:ln>
                <a:solidFill>
                  <a:srgbClr val="000000"/>
                </a:solidFill>
                <a:effectLst/>
                <a:uLnTx/>
                <a:uFillTx/>
                <a:latin typeface="Segoe UI"/>
                <a:ea typeface="+mn-ea"/>
                <a:cs typeface="Segoe UI Semibold" panose="020B0702040204020203" pitchFamily="34" charset="0"/>
              </a:rPr>
              <a:t>1</a:t>
            </a:r>
          </a:p>
        </p:txBody>
      </p:sp>
      <p:cxnSp>
        <p:nvCxnSpPr>
          <p:cNvPr id="4" name="Line8627 !RnmC-00516">
            <a:extLst>
              <a:ext uri="{FF2B5EF4-FFF2-40B4-BE49-F238E27FC236}">
                <a16:creationId xmlns:a16="http://schemas.microsoft.com/office/drawing/2014/main" id="{FF08B10F-0C23-5ACF-6A5B-E1A7BA2C742F}"/>
              </a:ext>
            </a:extLst>
          </p:cNvPr>
          <p:cNvCxnSpPr>
            <a:cxnSpLocks/>
          </p:cNvCxnSpPr>
          <p:nvPr/>
        </p:nvCxnSpPr>
        <p:spPr>
          <a:xfrm>
            <a:off x="504444" y="1832090"/>
            <a:ext cx="5394960" cy="0"/>
          </a:xfrm>
          <a:prstGeom prst="line">
            <a:avLst/>
          </a:prstGeom>
          <a:ln w="12700">
            <a:solidFill>
              <a:srgbClr val="006269"/>
            </a:solidFill>
          </a:ln>
        </p:spPr>
        <p:style>
          <a:lnRef idx="1">
            <a:schemeClr val="accent1"/>
          </a:lnRef>
          <a:fillRef idx="0">
            <a:schemeClr val="accent1"/>
          </a:fillRef>
          <a:effectRef idx="0">
            <a:schemeClr val="accent1"/>
          </a:effectRef>
          <a:fontRef idx="minor">
            <a:schemeClr val="tx1"/>
          </a:fontRef>
        </p:style>
      </p:cxnSp>
      <p:sp>
        <p:nvSpPr>
          <p:cNvPr id="19" name="TextBox 4 !RnmC-00517">
            <a:extLst>
              <a:ext uri="{FF2B5EF4-FFF2-40B4-BE49-F238E27FC236}">
                <a16:creationId xmlns:a16="http://schemas.microsoft.com/office/drawing/2014/main" id="{C00B1CF8-F1C3-55A4-A294-2E8121315D6A}"/>
              </a:ext>
            </a:extLst>
          </p:cNvPr>
          <p:cNvSpPr txBox="1"/>
          <p:nvPr/>
        </p:nvSpPr>
        <p:spPr>
          <a:xfrm>
            <a:off x="7344130" y="3695017"/>
            <a:ext cx="1842049"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Segoe UI"/>
                <a:ea typeface="+mn-ea"/>
                <a:cs typeface="+mn-cs"/>
              </a:rPr>
              <a:t>Mid-term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(By 2035)</a:t>
            </a:r>
            <a:endParaRPr kumimoji="0" lang="en-US" sz="1800" b="0" i="1" u="none" strike="noStrike" kern="1200" cap="none" spc="0" normalizeH="0" baseline="0" noProof="0">
              <a:ln>
                <a:noFill/>
              </a:ln>
              <a:solidFill>
                <a:srgbClr val="000000"/>
              </a:solidFill>
              <a:effectLst/>
              <a:uLnTx/>
              <a:uFillTx/>
              <a:latin typeface="Segoe UI"/>
              <a:ea typeface="+mn-ea"/>
              <a:cs typeface="+mn-cs"/>
            </a:endParaRPr>
          </a:p>
        </p:txBody>
      </p:sp>
      <p:sp>
        <p:nvSpPr>
          <p:cNvPr id="20" name="TextBox 4 !RnmC-00518">
            <a:extLst>
              <a:ext uri="{FF2B5EF4-FFF2-40B4-BE49-F238E27FC236}">
                <a16:creationId xmlns:a16="http://schemas.microsoft.com/office/drawing/2014/main" id="{21F0AAFF-59FF-B8B0-076A-0EE3FFF4144E}"/>
              </a:ext>
            </a:extLst>
          </p:cNvPr>
          <p:cNvSpPr txBox="1"/>
          <p:nvPr/>
        </p:nvSpPr>
        <p:spPr>
          <a:xfrm>
            <a:off x="7344130" y="5130811"/>
            <a:ext cx="1842049"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Segoe UI"/>
                <a:ea typeface="+mn-ea"/>
                <a:cs typeface="+mn-cs"/>
              </a:rPr>
              <a:t>Long-term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(By 2045)</a:t>
            </a:r>
            <a:endParaRPr kumimoji="0" lang="en-US" sz="1800" b="0" i="1" u="none" strike="noStrike" kern="1200" cap="none" spc="0" normalizeH="0" baseline="0" noProof="0">
              <a:ln>
                <a:noFill/>
              </a:ln>
              <a:solidFill>
                <a:srgbClr val="000000"/>
              </a:solidFill>
              <a:effectLst/>
              <a:uLnTx/>
              <a:uFillTx/>
              <a:latin typeface="Segoe UI"/>
              <a:ea typeface="+mn-ea"/>
              <a:cs typeface="+mn-cs"/>
            </a:endParaRPr>
          </a:p>
        </p:txBody>
      </p:sp>
      <p:graphicFrame>
        <p:nvGraphicFramePr>
          <p:cNvPr id="24" name="Chart 23 !RnmC-00519">
            <a:extLst>
              <a:ext uri="{FF2B5EF4-FFF2-40B4-BE49-F238E27FC236}">
                <a16:creationId xmlns:a16="http://schemas.microsoft.com/office/drawing/2014/main" id="{5CB4896B-D53F-1CCD-3677-5C38349CBDC3}"/>
              </a:ext>
            </a:extLst>
          </p:cNvPr>
          <p:cNvGraphicFramePr/>
          <p:nvPr/>
        </p:nvGraphicFramePr>
        <p:xfrm>
          <a:off x="6338798" y="1984726"/>
          <a:ext cx="1005331" cy="111169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RnmC-00520">
            <a:extLst>
              <a:ext uri="{FF2B5EF4-FFF2-40B4-BE49-F238E27FC236}">
                <a16:creationId xmlns:a16="http://schemas.microsoft.com/office/drawing/2014/main" id="{4074D63D-6C5D-66DD-0891-CF9CC7E94AA1}"/>
              </a:ext>
            </a:extLst>
          </p:cNvPr>
          <p:cNvGraphicFramePr/>
          <p:nvPr/>
        </p:nvGraphicFramePr>
        <p:xfrm>
          <a:off x="6338798" y="3416351"/>
          <a:ext cx="1005331" cy="111169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8" name="Chart 27 !RnmC-00521">
            <a:extLst>
              <a:ext uri="{FF2B5EF4-FFF2-40B4-BE49-F238E27FC236}">
                <a16:creationId xmlns:a16="http://schemas.microsoft.com/office/drawing/2014/main" id="{66975C63-24B3-A112-1649-3C7E6754B422}"/>
              </a:ext>
            </a:extLst>
          </p:cNvPr>
          <p:cNvGraphicFramePr/>
          <p:nvPr/>
        </p:nvGraphicFramePr>
        <p:xfrm>
          <a:off x="6338798" y="4847144"/>
          <a:ext cx="1005331" cy="1111696"/>
        </p:xfrm>
        <a:graphic>
          <a:graphicData uri="http://schemas.openxmlformats.org/drawingml/2006/chart">
            <c:chart xmlns:c="http://schemas.openxmlformats.org/drawingml/2006/chart" xmlns:r="http://schemas.openxmlformats.org/officeDocument/2006/relationships" r:id="rId8"/>
          </a:graphicData>
        </a:graphic>
      </p:graphicFrame>
      <p:sp>
        <p:nvSpPr>
          <p:cNvPr id="35" name="TextBox 4 !RnmC-00522">
            <a:extLst>
              <a:ext uri="{FF2B5EF4-FFF2-40B4-BE49-F238E27FC236}">
                <a16:creationId xmlns:a16="http://schemas.microsoft.com/office/drawing/2014/main" id="{E56EAB69-84C3-E84C-5EA2-75B5E5DEAA9D}"/>
              </a:ext>
            </a:extLst>
          </p:cNvPr>
          <p:cNvSpPr txBox="1"/>
          <p:nvPr/>
        </p:nvSpPr>
        <p:spPr>
          <a:xfrm>
            <a:off x="504444" y="6192451"/>
            <a:ext cx="11192256" cy="138499"/>
          </a:xfrm>
          <a:prstGeom prst="rect">
            <a:avLst/>
          </a:prstGeom>
        </p:spPr>
        <p:txBody>
          <a:bodyPr wrap="square" lIns="0" tIns="45720" rIns="91440" bIns="0" rtlCol="0" anchor="b">
            <a:spAutoFit/>
          </a:bodyPr>
          <a:lstStyle>
            <a:defPPr>
              <a:defRPr lang="en-US"/>
            </a:defPPr>
            <a:lvl1pPr marL="111125" indent="-111125">
              <a:buFont typeface="+mj-lt"/>
              <a:buAutoNum type="arabicPeriod"/>
              <a:defRPr sz="60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defRPr>
            </a:lvl1pPr>
          </a:lstStyle>
          <a:p>
            <a:pPr marL="111125" marR="0" lvl="0" indent="-11112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panose="020B0502040204020203" pitchFamily="34" charset="0"/>
                <a:cs typeface="Segoe UI" panose="020B0502040204020203" pitchFamily="34" charset="0"/>
              </a:rPr>
              <a:t>Relative to 2025</a:t>
            </a:r>
          </a:p>
        </p:txBody>
      </p:sp>
      <p:sp>
        <p:nvSpPr>
          <p:cNvPr id="40" name="Equal 39 !RnmC-00523">
            <a:extLst>
              <a:ext uri="{FF2B5EF4-FFF2-40B4-BE49-F238E27FC236}">
                <a16:creationId xmlns:a16="http://schemas.microsoft.com/office/drawing/2014/main" id="{3938EBA9-1B66-7A3B-C418-3B7705C79055}"/>
              </a:ext>
            </a:extLst>
          </p:cNvPr>
          <p:cNvSpPr>
            <a:spLocks noChangeAspect="1"/>
          </p:cNvSpPr>
          <p:nvPr/>
        </p:nvSpPr>
        <p:spPr>
          <a:xfrm>
            <a:off x="2934100" y="4959526"/>
            <a:ext cx="521336" cy="365760"/>
          </a:xfrm>
          <a:prstGeom prst="mathEqual">
            <a:avLst/>
          </a:prstGeom>
          <a:solidFill>
            <a:srgbClr val="FED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6" name="Group 15 !RnmC-00524">
            <a:extLst>
              <a:ext uri="{FF2B5EF4-FFF2-40B4-BE49-F238E27FC236}">
                <a16:creationId xmlns:a16="http://schemas.microsoft.com/office/drawing/2014/main" id="{A719A8FA-AAE1-1ED3-D2F5-6CAA41E39B2A}"/>
              </a:ext>
            </a:extLst>
          </p:cNvPr>
          <p:cNvGrpSpPr/>
          <p:nvPr/>
        </p:nvGrpSpPr>
        <p:grpSpPr>
          <a:xfrm>
            <a:off x="497288" y="2698288"/>
            <a:ext cx="5394960" cy="411480"/>
            <a:chOff x="497288" y="2698288"/>
            <a:chExt cx="5394960" cy="411480"/>
          </a:xfrm>
        </p:grpSpPr>
        <p:cxnSp>
          <p:nvCxnSpPr>
            <p:cNvPr id="9" name="Straight Arrow Connector 8">
              <a:extLst>
                <a:ext uri="{FF2B5EF4-FFF2-40B4-BE49-F238E27FC236}">
                  <a16:creationId xmlns:a16="http://schemas.microsoft.com/office/drawing/2014/main" id="{E27D3A67-148D-037B-8ECE-1CF7696A564C}"/>
                </a:ext>
              </a:extLst>
            </p:cNvPr>
            <p:cNvCxnSpPr>
              <a:cxnSpLocks/>
            </p:cNvCxnSpPr>
            <p:nvPr/>
          </p:nvCxnSpPr>
          <p:spPr>
            <a:xfrm>
              <a:off x="497288" y="2910221"/>
              <a:ext cx="5394960" cy="0"/>
            </a:xfrm>
            <a:prstGeom prst="straightConnector1">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1624411-F623-BFCA-D2CD-48EA653AC207}"/>
                </a:ext>
              </a:extLst>
            </p:cNvPr>
            <p:cNvSpPr/>
            <p:nvPr/>
          </p:nvSpPr>
          <p:spPr>
            <a:xfrm>
              <a:off x="2908026" y="2745325"/>
              <a:ext cx="573484" cy="363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Plus Sign 45">
              <a:extLst>
                <a:ext uri="{FF2B5EF4-FFF2-40B4-BE49-F238E27FC236}">
                  <a16:creationId xmlns:a16="http://schemas.microsoft.com/office/drawing/2014/main" id="{7F68E842-25C5-8EDB-D66A-C1A8D1F59A9A}"/>
                </a:ext>
              </a:extLst>
            </p:cNvPr>
            <p:cNvSpPr/>
            <p:nvPr/>
          </p:nvSpPr>
          <p:spPr>
            <a:xfrm>
              <a:off x="2989028" y="2698288"/>
              <a:ext cx="411480" cy="411480"/>
            </a:xfrm>
            <a:prstGeom prst="mathPlus">
              <a:avLst>
                <a:gd name="adj1" fmla="val 17038"/>
              </a:avLst>
            </a:prstGeom>
            <a:solidFill>
              <a:srgbClr val="FED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96" name="Picture 95 !RnmC-00525" descr="A blue house with a chimney&#10;&#10;AI-generated content may be incorrect.">
            <a:extLst>
              <a:ext uri="{FF2B5EF4-FFF2-40B4-BE49-F238E27FC236}">
                <a16:creationId xmlns:a16="http://schemas.microsoft.com/office/drawing/2014/main" id="{9D914558-858E-2AF1-A256-CDBBAD6754B7}"/>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719" y="3067063"/>
            <a:ext cx="841935" cy="841935"/>
          </a:xfrm>
          <a:prstGeom prst="rect">
            <a:avLst/>
          </a:prstGeom>
        </p:spPr>
      </p:pic>
      <p:grpSp>
        <p:nvGrpSpPr>
          <p:cNvPr id="14" name="Group 13 !RnmC-00527">
            <a:extLst>
              <a:ext uri="{FF2B5EF4-FFF2-40B4-BE49-F238E27FC236}">
                <a16:creationId xmlns:a16="http://schemas.microsoft.com/office/drawing/2014/main" id="{E4550CDF-AB22-2B09-056A-E5961F0FABC0}"/>
              </a:ext>
            </a:extLst>
          </p:cNvPr>
          <p:cNvGrpSpPr/>
          <p:nvPr/>
        </p:nvGrpSpPr>
        <p:grpSpPr>
          <a:xfrm>
            <a:off x="573498" y="5426170"/>
            <a:ext cx="724375" cy="641359"/>
            <a:chOff x="-1014619" y="3792450"/>
            <a:chExt cx="724375" cy="641359"/>
          </a:xfrm>
        </p:grpSpPr>
        <p:grpSp>
          <p:nvGrpSpPr>
            <p:cNvPr id="3" name="Group 149 !RnmB-00031">
              <a:extLst>
                <a:ext uri="{FF2B5EF4-FFF2-40B4-BE49-F238E27FC236}">
                  <a16:creationId xmlns:a16="http://schemas.microsoft.com/office/drawing/2014/main" id="{1EAF8F69-807A-6F42-72B8-8FC4870E6DE1}"/>
                </a:ext>
              </a:extLst>
            </p:cNvPr>
            <p:cNvGrpSpPr>
              <a:grpSpLocks noChangeAspect="1"/>
            </p:cNvGrpSpPr>
            <p:nvPr/>
          </p:nvGrpSpPr>
          <p:grpSpPr>
            <a:xfrm>
              <a:off x="-1014619" y="3792450"/>
              <a:ext cx="724375" cy="641359"/>
              <a:chOff x="-886874" y="3803446"/>
              <a:chExt cx="823502" cy="729124"/>
            </a:xfrm>
          </p:grpSpPr>
          <p:sp>
            <p:nvSpPr>
              <p:cNvPr id="6" name="Oval 5">
                <a:extLst>
                  <a:ext uri="{FF2B5EF4-FFF2-40B4-BE49-F238E27FC236}">
                    <a16:creationId xmlns:a16="http://schemas.microsoft.com/office/drawing/2014/main" id="{66DF5844-464D-115B-C130-A980244E9AEC}"/>
                  </a:ext>
                </a:extLst>
              </p:cNvPr>
              <p:cNvSpPr/>
              <p:nvPr/>
            </p:nvSpPr>
            <p:spPr>
              <a:xfrm>
                <a:off x="-849313" y="3811386"/>
                <a:ext cx="686165" cy="69235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A91FE103-C336-98B1-B3EC-60FA802EB156}"/>
                  </a:ext>
                </a:extLst>
              </p:cNvPr>
              <p:cNvGrpSpPr>
                <a:grpSpLocks noChangeAspect="1"/>
              </p:cNvGrpSpPr>
              <p:nvPr/>
            </p:nvGrpSpPr>
            <p:grpSpPr>
              <a:xfrm>
                <a:off x="-886874" y="3803446"/>
                <a:ext cx="823502" cy="729124"/>
                <a:chOff x="-2255839" y="2604340"/>
                <a:chExt cx="2324952" cy="2058500"/>
              </a:xfrm>
            </p:grpSpPr>
            <p:pic>
              <p:nvPicPr>
                <p:cNvPr id="8" name="Picture 7" descr="A car with a plug in the middle&#10;&#10;AI-generated content may be incorrect.">
                  <a:extLst>
                    <a:ext uri="{FF2B5EF4-FFF2-40B4-BE49-F238E27FC236}">
                      <a16:creationId xmlns:a16="http://schemas.microsoft.com/office/drawing/2014/main" id="{2633228F-91B3-7914-324F-CA03BFEE3C72}"/>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7533" t="18277" r="11840" b="19190"/>
                <a:stretch>
                  <a:fillRect/>
                </a:stretch>
              </p:blipFill>
              <p:spPr>
                <a:xfrm>
                  <a:off x="-2255839" y="2604340"/>
                  <a:ext cx="2324952" cy="2058500"/>
                </a:xfrm>
                <a:custGeom>
                  <a:avLst/>
                  <a:gdLst>
                    <a:gd name="connsiteX0" fmla="*/ 1088183 w 2324952"/>
                    <a:gd name="connsiteY0" fmla="*/ 399335 h 2058500"/>
                    <a:gd name="connsiteX1" fmla="*/ 391799 w 2324952"/>
                    <a:gd name="connsiteY1" fmla="*/ 1096309 h 2058500"/>
                    <a:gd name="connsiteX2" fmla="*/ 1088183 w 2324952"/>
                    <a:gd name="connsiteY2" fmla="*/ 1793283 h 2058500"/>
                    <a:gd name="connsiteX3" fmla="*/ 1784567 w 2324952"/>
                    <a:gd name="connsiteY3" fmla="*/ 1096309 h 2058500"/>
                    <a:gd name="connsiteX4" fmla="*/ 1088183 w 2324952"/>
                    <a:gd name="connsiteY4" fmla="*/ 399335 h 2058500"/>
                    <a:gd name="connsiteX5" fmla="*/ 0 w 2324952"/>
                    <a:gd name="connsiteY5" fmla="*/ 0 h 2058500"/>
                    <a:gd name="connsiteX6" fmla="*/ 2324952 w 2324952"/>
                    <a:gd name="connsiteY6" fmla="*/ 0 h 2058500"/>
                    <a:gd name="connsiteX7" fmla="*/ 2324952 w 2324952"/>
                    <a:gd name="connsiteY7" fmla="*/ 2058500 h 2058500"/>
                    <a:gd name="connsiteX8" fmla="*/ 0 w 2324952"/>
                    <a:gd name="connsiteY8" fmla="*/ 2058500 h 20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952" h="2058500">
                      <a:moveTo>
                        <a:pt x="1088183" y="399335"/>
                      </a:moveTo>
                      <a:cubicBezTo>
                        <a:pt x="703581" y="399335"/>
                        <a:pt x="391799" y="711381"/>
                        <a:pt x="391799" y="1096309"/>
                      </a:cubicBezTo>
                      <a:cubicBezTo>
                        <a:pt x="391799" y="1481237"/>
                        <a:pt x="703581" y="1793283"/>
                        <a:pt x="1088183" y="1793283"/>
                      </a:cubicBezTo>
                      <a:cubicBezTo>
                        <a:pt x="1472785" y="1793283"/>
                        <a:pt x="1784567" y="1481237"/>
                        <a:pt x="1784567" y="1096309"/>
                      </a:cubicBezTo>
                      <a:cubicBezTo>
                        <a:pt x="1784567" y="711381"/>
                        <a:pt x="1472785" y="399335"/>
                        <a:pt x="1088183" y="399335"/>
                      </a:cubicBezTo>
                      <a:close/>
                      <a:moveTo>
                        <a:pt x="0" y="0"/>
                      </a:moveTo>
                      <a:lnTo>
                        <a:pt x="2324952" y="0"/>
                      </a:lnTo>
                      <a:lnTo>
                        <a:pt x="2324952" y="2058500"/>
                      </a:lnTo>
                      <a:lnTo>
                        <a:pt x="0" y="2058500"/>
                      </a:lnTo>
                      <a:close/>
                    </a:path>
                  </a:pathLst>
                </a:custGeom>
              </p:spPr>
            </p:pic>
            <p:pic>
              <p:nvPicPr>
                <p:cNvPr id="10" name="Picture 9" descr="A green outline of a truck with a leaf on it&#10;&#10;AI-generated content may be incorrect.">
                  <a:extLst>
                    <a:ext uri="{FF2B5EF4-FFF2-40B4-BE49-F238E27FC236}">
                      <a16:creationId xmlns:a16="http://schemas.microsoft.com/office/drawing/2014/main" id="{BCCBA748-E66B-D2D0-B22A-187C8D879955}"/>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30388" t="37584" r="43981" b="40938"/>
                <a:stretch>
                  <a:fillRect/>
                </a:stretch>
              </p:blipFill>
              <p:spPr>
                <a:xfrm>
                  <a:off x="-1853925" y="3092813"/>
                  <a:ext cx="1329401" cy="1113996"/>
                </a:xfrm>
                <a:prstGeom prst="rect">
                  <a:avLst/>
                </a:prstGeom>
              </p:spPr>
            </p:pic>
          </p:grpSp>
        </p:grpSp>
        <p:sp>
          <p:nvSpPr>
            <p:cNvPr id="13" name="Arc 12">
              <a:extLst>
                <a:ext uri="{FF2B5EF4-FFF2-40B4-BE49-F238E27FC236}">
                  <a16:creationId xmlns:a16="http://schemas.microsoft.com/office/drawing/2014/main" id="{80087020-1346-CF8E-5ED1-956336FF3A17}"/>
                </a:ext>
              </a:extLst>
            </p:cNvPr>
            <p:cNvSpPr/>
            <p:nvPr/>
          </p:nvSpPr>
          <p:spPr>
            <a:xfrm>
              <a:off x="-989509" y="3799434"/>
              <a:ext cx="622796" cy="609015"/>
            </a:xfrm>
            <a:prstGeom prst="arc">
              <a:avLst>
                <a:gd name="adj1" fmla="val 19599790"/>
                <a:gd name="adj2" fmla="val 16160347"/>
              </a:avLst>
            </a:prstGeom>
            <a:noFill/>
            <a:ln w="25400" cap="rnd">
              <a:solidFill>
                <a:srgbClr val="006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15" name="Picture 14" descr="A car with a battery in the back&#10;&#10;AI-generated content may be incorrect.">
            <a:extLst>
              <a:ext uri="{FF2B5EF4-FFF2-40B4-BE49-F238E27FC236}">
                <a16:creationId xmlns:a16="http://schemas.microsoft.com/office/drawing/2014/main" id="{3F4DDEA8-9D77-468E-29F7-BFDB7C961BF7}"/>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26926" r="7916" b="25215"/>
          <a:stretch>
            <a:fillRect/>
          </a:stretch>
        </p:blipFill>
        <p:spPr>
          <a:xfrm flipH="1">
            <a:off x="484893" y="2017727"/>
            <a:ext cx="670154" cy="348298"/>
          </a:xfrm>
          <a:prstGeom prst="rect">
            <a:avLst/>
          </a:prstGeom>
        </p:spPr>
      </p:pic>
      <p:pic>
        <p:nvPicPr>
          <p:cNvPr id="18" name="Picture 17" descr="A blue and white truck&#10;&#10;AI-generated content may be incorrect.">
            <a:extLst>
              <a:ext uri="{FF2B5EF4-FFF2-40B4-BE49-F238E27FC236}">
                <a16:creationId xmlns:a16="http://schemas.microsoft.com/office/drawing/2014/main" id="{0A72D899-8A3A-3BB3-2C17-5C279AD67844}"/>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9786" t="38634" r="11582" b="27478"/>
          <a:stretch>
            <a:fillRect/>
          </a:stretch>
        </p:blipFill>
        <p:spPr>
          <a:xfrm>
            <a:off x="512632" y="2318914"/>
            <a:ext cx="607180" cy="261682"/>
          </a:xfrm>
          <a:prstGeom prst="rect">
            <a:avLst/>
          </a:prstGeom>
        </p:spPr>
      </p:pic>
      <p:pic>
        <p:nvPicPr>
          <p:cNvPr id="21" name="Picture 20" descr="A blue and white rectangle with a lightning bolt&#10;&#10;AI-generated content may be incorrect.">
            <a:extLst>
              <a:ext uri="{FF2B5EF4-FFF2-40B4-BE49-F238E27FC236}">
                <a16:creationId xmlns:a16="http://schemas.microsoft.com/office/drawing/2014/main" id="{13ABF803-B234-F75C-9CEA-7DED0BD6D764}"/>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6131" r="17254"/>
          <a:stretch>
            <a:fillRect/>
          </a:stretch>
        </p:blipFill>
        <p:spPr>
          <a:xfrm>
            <a:off x="1092405" y="2106753"/>
            <a:ext cx="272536" cy="409121"/>
          </a:xfrm>
          <a:prstGeom prst="rect">
            <a:avLst/>
          </a:prstGeom>
        </p:spPr>
      </p:pic>
    </p:spTree>
    <p:custDataLst>
      <p:tags r:id="rId1"/>
    </p:custDataLst>
    <p:extLst>
      <p:ext uri="{BB962C8B-B14F-4D97-AF65-F5344CB8AC3E}">
        <p14:creationId xmlns:p14="http://schemas.microsoft.com/office/powerpoint/2010/main" val="897375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RnmC-00556">
            <a:extLst>
              <a:ext uri="{FF2B5EF4-FFF2-40B4-BE49-F238E27FC236}">
                <a16:creationId xmlns:a16="http://schemas.microsoft.com/office/drawing/2014/main" id="{D91B47C5-A95E-41F5-BA8E-6BEFCC4EAD41}"/>
              </a:ext>
            </a:extLst>
          </p:cNvPr>
          <p:cNvSpPr>
            <a:spLocks noGrp="1"/>
          </p:cNvSpPr>
          <p:nvPr>
            <p:ph type="title"/>
          </p:nvPr>
        </p:nvSpPr>
        <p:spPr/>
        <p:txBody>
          <a:bodyPr/>
          <a:lstStyle/>
          <a:p>
            <a:r>
              <a:rPr lang="en-US">
                <a:solidFill>
                  <a:srgbClr val="006168"/>
                </a:solidFill>
              </a:rPr>
              <a:t>Load nearly doubling by 2045 requires a significant acceleration in grid expansion</a:t>
            </a:r>
          </a:p>
        </p:txBody>
      </p:sp>
      <p:sp>
        <p:nvSpPr>
          <p:cNvPr id="6" name="TextBox 5 !RnmC-00557">
            <a:extLst>
              <a:ext uri="{FF2B5EF4-FFF2-40B4-BE49-F238E27FC236}">
                <a16:creationId xmlns:a16="http://schemas.microsoft.com/office/drawing/2014/main" id="{35845449-1C70-4A88-B523-959623E8B81E}"/>
              </a:ext>
            </a:extLst>
          </p:cNvPr>
          <p:cNvSpPr txBox="1"/>
          <p:nvPr/>
        </p:nvSpPr>
        <p:spPr>
          <a:xfrm>
            <a:off x="504444" y="6100118"/>
            <a:ext cx="11183112" cy="230832"/>
          </a:xfrm>
          <a:prstGeom prst="rect">
            <a:avLst/>
          </a:prstGeom>
        </p:spPr>
        <p:txBody>
          <a:bodyPr vert="horz" wrap="square" lIns="0" tIns="45720" rIns="91440" bIns="0" rtlCol="0" anchor="b">
            <a:spAutoFit/>
          </a:bodyPr>
          <a:lstStyle>
            <a:defPPr>
              <a:defRPr lang="en-US"/>
            </a:defPPr>
            <a:lvl1pPr marL="111125" indent="-111125">
              <a:lnSpc>
                <a:spcPct val="100000"/>
              </a:lnSpc>
              <a:spcBef>
                <a:spcPts val="0"/>
              </a:spcBef>
              <a:buClrTx/>
              <a:buSzPct val="100000"/>
              <a:buFont typeface="+mj-lt"/>
              <a:buAutoNum type="arabicPeriod"/>
              <a:defRPr sz="60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defRPr>
            </a:lvl1pPr>
            <a:lvl2pPr marL="630238" indent="-228600">
              <a:lnSpc>
                <a:spcPct val="90000"/>
              </a:lnSpc>
              <a:spcBef>
                <a:spcPts val="500"/>
              </a:spcBef>
              <a:buClr>
                <a:srgbClr val="000000"/>
              </a:buClr>
              <a:buSzPct val="100000"/>
              <a:buFont typeface="Calibri" panose="020F0502020204030204" pitchFamily="34" charset="0"/>
              <a:buChar char="–"/>
              <a:defRPr>
                <a:latin typeface="Segoe UI" panose="020B0502040204020203" pitchFamily="34" charset="0"/>
                <a:ea typeface="Segoe UI" panose="020B0502040204020203" pitchFamily="34" charset="0"/>
                <a:cs typeface="Segoe UI" panose="020B0502040204020203" pitchFamily="34" charset="0"/>
              </a:defRPr>
            </a:lvl2pPr>
            <a:lvl3pPr marL="1027113" indent="-228600">
              <a:lnSpc>
                <a:spcPct val="90000"/>
              </a:lnSpc>
              <a:spcBef>
                <a:spcPts val="500"/>
              </a:spcBef>
              <a:buClr>
                <a:srgbClr val="000000"/>
              </a:buClr>
              <a:buSzPct val="100000"/>
              <a:buFont typeface="Arial" panose="020B0604020202020204" pitchFamily="34" charset="0"/>
              <a:buChar char="•"/>
              <a:defRPr>
                <a:latin typeface="Segoe UI" panose="020B0502040204020203" pitchFamily="34" charset="0"/>
                <a:ea typeface="Segoe UI" panose="020B0502040204020203" pitchFamily="34" charset="0"/>
                <a:cs typeface="Segoe UI" panose="020B0502040204020203" pitchFamily="34" charset="0"/>
              </a:defRPr>
            </a:lvl3pPr>
            <a:lvl4pPr marL="1431925" indent="-228600">
              <a:lnSpc>
                <a:spcPct val="90000"/>
              </a:lnSpc>
              <a:spcBef>
                <a:spcPts val="500"/>
              </a:spcBef>
              <a:buClr>
                <a:srgbClr val="000000"/>
              </a:buClr>
              <a:buSzPct val="100000"/>
              <a:buFont typeface="Calibri" panose="020F0502020204030204" pitchFamily="34" charset="0"/>
              <a:buChar char="–"/>
              <a:defRPr>
                <a:latin typeface="Segoe UI" panose="020B0502040204020203" pitchFamily="34" charset="0"/>
                <a:ea typeface="Segoe UI" panose="020B0502040204020203" pitchFamily="34" charset="0"/>
                <a:cs typeface="Segoe UI" panose="020B0502040204020203" pitchFamily="34" charset="0"/>
              </a:defRPr>
            </a:lvl4pPr>
            <a:lvl5pPr indent="-228600">
              <a:lnSpc>
                <a:spcPct val="90000"/>
              </a:lnSpc>
              <a:spcBef>
                <a:spcPts val="500"/>
              </a:spcBef>
              <a:buClr>
                <a:srgbClr val="000000"/>
              </a:buClr>
              <a:buSzPct val="100000"/>
              <a:buFont typeface="Arial" panose="020B0604020202020204" pitchFamily="34" charset="0"/>
              <a:buChar char="•"/>
              <a:defRPr>
                <a:latin typeface="Segoe UI" panose="020B0502040204020203" pitchFamily="34" charset="0"/>
                <a:ea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11125" marR="0" lvl="0" indent="-111125" algn="l" defTabSz="914400" rtl="0" eaLnBrk="1" fontAlgn="auto" latinLnBrk="0" hangingPunct="1">
              <a:lnSpc>
                <a:spcPct val="100000"/>
              </a:lnSpc>
              <a:spcBef>
                <a:spcPts val="0"/>
              </a:spcBef>
              <a:spcAft>
                <a:spcPts val="0"/>
              </a:spcAft>
              <a:buClrTx/>
              <a:buSzPct val="100000"/>
              <a:buFont typeface="+mj-lt"/>
              <a:buAutoNum type="arabicPeriod"/>
              <a:tabLst/>
              <a:defRPr/>
            </a:pPr>
            <a:endParaRPr kumimoji="0" lang="en-US" sz="600" b="0" i="0" u="none" strike="noStrike" kern="1200" cap="none" spc="0" normalizeH="0" baseline="0" noProof="0">
              <a:ln>
                <a:noFill/>
              </a:ln>
              <a:solidFill>
                <a:srgbClr val="000000">
                  <a:lumMod val="50000"/>
                  <a:lumOff val="50000"/>
                </a:srgbClr>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Pct val="100000"/>
              <a:buFont typeface="+mj-lt"/>
              <a:buNone/>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a:cs typeface="Segoe UI"/>
              </a:rPr>
              <a:t>Source: SCE’s Countdown to 2045 analysis. See Countdown to 2045 Appendices for additional information on the analysis and its methodology</a:t>
            </a:r>
            <a:endParaRPr kumimoji="0" lang="en-US" sz="600" b="0" i="0" u="none" strike="noStrike" kern="1200" cap="none" spc="0" normalizeH="0" baseline="0" noProof="0">
              <a:ln>
                <a:noFill/>
              </a:ln>
              <a:solidFill>
                <a:srgbClr val="000000">
                  <a:lumMod val="50000"/>
                  <a:lumOff val="50000"/>
                </a:srgbClr>
              </a:solidFill>
              <a:effectLst/>
              <a:highlight>
                <a:srgbClr val="FFFF00"/>
              </a:highlight>
              <a:uLnTx/>
              <a:uFillTx/>
              <a:latin typeface="Segoe UI"/>
              <a:cs typeface="Segoe UI"/>
            </a:endParaRPr>
          </a:p>
        </p:txBody>
      </p:sp>
      <p:graphicFrame>
        <p:nvGraphicFramePr>
          <p:cNvPr id="22" name="Chart 9 !RnmC-00558">
            <a:extLst>
              <a:ext uri="{FF2B5EF4-FFF2-40B4-BE49-F238E27FC236}">
                <a16:creationId xmlns:a16="http://schemas.microsoft.com/office/drawing/2014/main" id="{672535E2-4951-425C-950B-96242518B867}"/>
              </a:ext>
            </a:extLst>
          </p:cNvPr>
          <p:cNvGraphicFramePr/>
          <p:nvPr/>
        </p:nvGraphicFramePr>
        <p:xfrm>
          <a:off x="501650" y="2341034"/>
          <a:ext cx="2724150" cy="3823727"/>
        </p:xfrm>
        <a:graphic>
          <a:graphicData uri="http://schemas.openxmlformats.org/drawingml/2006/chart">
            <c:chart xmlns:c="http://schemas.openxmlformats.org/drawingml/2006/chart" xmlns:r="http://schemas.openxmlformats.org/officeDocument/2006/relationships" r:id="rId4"/>
          </a:graphicData>
        </a:graphic>
      </p:graphicFrame>
      <p:sp>
        <p:nvSpPr>
          <p:cNvPr id="23" name="Subtitle7056 !RnmC-00559">
            <a:extLst>
              <a:ext uri="{FF2B5EF4-FFF2-40B4-BE49-F238E27FC236}">
                <a16:creationId xmlns:a16="http://schemas.microsoft.com/office/drawing/2014/main" id="{45D3B14C-5AD2-4CAC-A43E-F3CE7ED5A036}"/>
              </a:ext>
            </a:extLst>
          </p:cNvPr>
          <p:cNvSpPr txBox="1"/>
          <p:nvPr/>
        </p:nvSpPr>
        <p:spPr>
          <a:xfrm>
            <a:off x="502158" y="1595215"/>
            <a:ext cx="6368542" cy="430887"/>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defPPr>
              <a:defRPr lang="en-US"/>
            </a:defPPr>
            <a:lvl1pPr>
              <a:defRPr b="1">
                <a:solidFill>
                  <a:srgbClr val="006269"/>
                </a:solidFill>
                <a:latin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269"/>
                </a:solidFill>
                <a:effectLst/>
                <a:uLnTx/>
                <a:uFillTx/>
                <a:latin typeface="Segoe UI" panose="020B0502040204020203" pitchFamily="34" charset="0"/>
                <a:ea typeface="+mn-ea"/>
                <a:cs typeface="+mn-cs"/>
              </a:rPr>
              <a:t>At least half of incremental grid investment fits squarely within IOU jurisdictions</a:t>
            </a:r>
          </a:p>
        </p:txBody>
      </p:sp>
      <p:sp>
        <p:nvSpPr>
          <p:cNvPr id="29" name="TextBox 115334 !RnmC-00560">
            <a:extLst>
              <a:ext uri="{FF2B5EF4-FFF2-40B4-BE49-F238E27FC236}">
                <a16:creationId xmlns:a16="http://schemas.microsoft.com/office/drawing/2014/main" id="{1C4E704B-649C-400F-8C00-882DF993315F}"/>
              </a:ext>
            </a:extLst>
          </p:cNvPr>
          <p:cNvSpPr txBox="1"/>
          <p:nvPr/>
        </p:nvSpPr>
        <p:spPr>
          <a:xfrm>
            <a:off x="502156" y="2022728"/>
            <a:ext cx="6368542" cy="184666"/>
          </a:xfrm>
          <a:prstGeom prst="rect">
            <a:avLst/>
          </a:prstGeom>
          <a:noFill/>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Segoe UI" panose="020B0502040204020203" pitchFamily="34" charset="0"/>
                <a:ea typeface="+mn-ea"/>
                <a:cs typeface="+mn-cs"/>
              </a:rPr>
              <a:t>Incremental CAISO-wide grid investment</a:t>
            </a:r>
          </a:p>
        </p:txBody>
      </p:sp>
      <p:cxnSp>
        <p:nvCxnSpPr>
          <p:cNvPr id="30" name="Line5795 !RnmC-00561">
            <a:extLst>
              <a:ext uri="{FF2B5EF4-FFF2-40B4-BE49-F238E27FC236}">
                <a16:creationId xmlns:a16="http://schemas.microsoft.com/office/drawing/2014/main" id="{90FF741E-0CA2-42FE-BA98-C418EFAC8F85}"/>
              </a:ext>
            </a:extLst>
          </p:cNvPr>
          <p:cNvCxnSpPr>
            <a:cxnSpLocks/>
          </p:cNvCxnSpPr>
          <p:nvPr/>
        </p:nvCxnSpPr>
        <p:spPr>
          <a:xfrm>
            <a:off x="502156" y="2261756"/>
            <a:ext cx="6368542" cy="0"/>
          </a:xfrm>
          <a:prstGeom prst="line">
            <a:avLst/>
          </a:prstGeom>
          <a:ln w="12700">
            <a:solidFill>
              <a:srgbClr val="006269"/>
            </a:solidFill>
          </a:ln>
        </p:spPr>
        <p:style>
          <a:lnRef idx="1">
            <a:schemeClr val="accent1"/>
          </a:lnRef>
          <a:fillRef idx="0">
            <a:schemeClr val="accent1"/>
          </a:fillRef>
          <a:effectRef idx="0">
            <a:schemeClr val="accent1"/>
          </a:effectRef>
          <a:fontRef idx="minor">
            <a:schemeClr val="tx1"/>
          </a:fontRef>
        </p:style>
      </p:cxnSp>
      <p:sp>
        <p:nvSpPr>
          <p:cNvPr id="31" name="TextBox 14 !RnmC-00562">
            <a:extLst>
              <a:ext uri="{FF2B5EF4-FFF2-40B4-BE49-F238E27FC236}">
                <a16:creationId xmlns:a16="http://schemas.microsoft.com/office/drawing/2014/main" id="{329F9360-A5DD-413F-A290-AF4BE064A14B}"/>
              </a:ext>
            </a:extLst>
          </p:cNvPr>
          <p:cNvSpPr txBox="1"/>
          <p:nvPr/>
        </p:nvSpPr>
        <p:spPr>
          <a:xfrm>
            <a:off x="1121041" y="2319701"/>
            <a:ext cx="1678586" cy="530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~$125 billion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a:ea typeface="+mn-ea"/>
                <a:cs typeface="+mn-cs"/>
              </a:rPr>
              <a:t>(2023$)</a:t>
            </a:r>
          </a:p>
        </p:txBody>
      </p:sp>
      <p:sp>
        <p:nvSpPr>
          <p:cNvPr id="32" name="TextBox 15 !RnmC-00563">
            <a:extLst>
              <a:ext uri="{FF2B5EF4-FFF2-40B4-BE49-F238E27FC236}">
                <a16:creationId xmlns:a16="http://schemas.microsoft.com/office/drawing/2014/main" id="{0932EB37-64E9-4042-BFF5-0E78B0F8FAC8}"/>
              </a:ext>
            </a:extLst>
          </p:cNvPr>
          <p:cNvSpPr txBox="1"/>
          <p:nvPr/>
        </p:nvSpPr>
        <p:spPr>
          <a:xfrm>
            <a:off x="1008012" y="2953791"/>
            <a:ext cx="1985870"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Transmission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Out-of-State Imports</a:t>
            </a:r>
          </a:p>
        </p:txBody>
      </p:sp>
      <p:sp>
        <p:nvSpPr>
          <p:cNvPr id="33" name="TextBox 16 !RnmC-00564">
            <a:extLst>
              <a:ext uri="{FF2B5EF4-FFF2-40B4-BE49-F238E27FC236}">
                <a16:creationId xmlns:a16="http://schemas.microsoft.com/office/drawing/2014/main" id="{7DD5B496-54CA-4AC6-ABBB-047C35A086D5}"/>
              </a:ext>
            </a:extLst>
          </p:cNvPr>
          <p:cNvSpPr txBox="1"/>
          <p:nvPr/>
        </p:nvSpPr>
        <p:spPr>
          <a:xfrm>
            <a:off x="1008012" y="3691138"/>
            <a:ext cx="1986083"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ISO Interconnections</a:t>
            </a:r>
          </a:p>
        </p:txBody>
      </p:sp>
      <p:sp>
        <p:nvSpPr>
          <p:cNvPr id="35" name="TextBox 18 !RnmC-00565">
            <a:extLst>
              <a:ext uri="{FF2B5EF4-FFF2-40B4-BE49-F238E27FC236}">
                <a16:creationId xmlns:a16="http://schemas.microsoft.com/office/drawing/2014/main" id="{DC20A119-B41B-42E6-8C18-011D75FCF513}"/>
              </a:ext>
            </a:extLst>
          </p:cNvPr>
          <p:cNvSpPr txBox="1"/>
          <p:nvPr/>
        </p:nvSpPr>
        <p:spPr>
          <a:xfrm>
            <a:off x="1008012" y="4905374"/>
            <a:ext cx="1986083"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Distribution</a:t>
            </a:r>
          </a:p>
        </p:txBody>
      </p:sp>
      <p:sp>
        <p:nvSpPr>
          <p:cNvPr id="36" name="TextBox 19 !RnmC-00566">
            <a:extLst>
              <a:ext uri="{FF2B5EF4-FFF2-40B4-BE49-F238E27FC236}">
                <a16:creationId xmlns:a16="http://schemas.microsoft.com/office/drawing/2014/main" id="{9A57DDF8-C75F-43EE-89BF-A03AABEAB9E5}"/>
              </a:ext>
            </a:extLst>
          </p:cNvPr>
          <p:cNvSpPr txBox="1"/>
          <p:nvPr/>
        </p:nvSpPr>
        <p:spPr>
          <a:xfrm>
            <a:off x="1008012" y="4185869"/>
            <a:ext cx="1986083"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Subtransmission</a:t>
            </a:r>
          </a:p>
        </p:txBody>
      </p:sp>
      <p:sp>
        <p:nvSpPr>
          <p:cNvPr id="8" name="Freeform 23 !RnmC-00567">
            <a:extLst>
              <a:ext uri="{FF2B5EF4-FFF2-40B4-BE49-F238E27FC236}">
                <a16:creationId xmlns:a16="http://schemas.microsoft.com/office/drawing/2014/main" id="{ECA8DAC3-1622-8587-D155-9E39C340ABDF}"/>
              </a:ext>
            </a:extLst>
          </p:cNvPr>
          <p:cNvSpPr/>
          <p:nvPr/>
        </p:nvSpPr>
        <p:spPr>
          <a:xfrm>
            <a:off x="3014523" y="2890967"/>
            <a:ext cx="222248" cy="1189846"/>
          </a:xfrm>
          <a:custGeom>
            <a:avLst/>
            <a:gdLst/>
            <a:ahLst/>
            <a:cxnLst/>
            <a:rect l="0" t="0" r="0" b="0"/>
            <a:pathLst>
              <a:path w="246889" h="1188721">
                <a:moveTo>
                  <a:pt x="0" y="0"/>
                </a:moveTo>
                <a:lnTo>
                  <a:pt x="137160" y="0"/>
                </a:lnTo>
                <a:lnTo>
                  <a:pt x="137160" y="521208"/>
                </a:lnTo>
                <a:lnTo>
                  <a:pt x="246888" y="594360"/>
                </a:lnTo>
                <a:lnTo>
                  <a:pt x="137160" y="667512"/>
                </a:lnTo>
                <a:lnTo>
                  <a:pt x="137160" y="1188720"/>
                </a:lnTo>
                <a:lnTo>
                  <a:pt x="0" y="1188720"/>
                </a:lnTo>
              </a:path>
            </a:pathLst>
          </a:custGeom>
          <a:ln w="9525">
            <a:solidFill>
              <a:srgbClr val="70737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24 !RnmC-00568">
            <a:extLst>
              <a:ext uri="{FF2B5EF4-FFF2-40B4-BE49-F238E27FC236}">
                <a16:creationId xmlns:a16="http://schemas.microsoft.com/office/drawing/2014/main" id="{594AF081-3746-54A6-F181-D409ECD664C2}"/>
              </a:ext>
            </a:extLst>
          </p:cNvPr>
          <p:cNvSpPr/>
          <p:nvPr/>
        </p:nvSpPr>
        <p:spPr>
          <a:xfrm>
            <a:off x="3014525" y="4096337"/>
            <a:ext cx="234425" cy="1448361"/>
          </a:xfrm>
          <a:custGeom>
            <a:avLst/>
            <a:gdLst/>
            <a:ahLst/>
            <a:cxnLst/>
            <a:rect l="0" t="0" r="0" b="0"/>
            <a:pathLst>
              <a:path w="246889" h="1188721">
                <a:moveTo>
                  <a:pt x="0" y="0"/>
                </a:moveTo>
                <a:lnTo>
                  <a:pt x="137160" y="0"/>
                </a:lnTo>
                <a:lnTo>
                  <a:pt x="137160" y="521208"/>
                </a:lnTo>
                <a:lnTo>
                  <a:pt x="246888" y="594360"/>
                </a:lnTo>
                <a:lnTo>
                  <a:pt x="137160" y="667512"/>
                </a:lnTo>
                <a:lnTo>
                  <a:pt x="137160" y="1188720"/>
                </a:lnTo>
                <a:lnTo>
                  <a:pt x="0" y="1188720"/>
                </a:lnTo>
              </a:path>
            </a:pathLst>
          </a:custGeom>
          <a:ln w="9525">
            <a:solidFill>
              <a:srgbClr val="70737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TextBox 25 !RnmC-00569">
            <a:extLst>
              <a:ext uri="{FF2B5EF4-FFF2-40B4-BE49-F238E27FC236}">
                <a16:creationId xmlns:a16="http://schemas.microsoft.com/office/drawing/2014/main" id="{4055EF6F-A15B-0F88-A15D-39EC6F2AAAB7}"/>
              </a:ext>
            </a:extLst>
          </p:cNvPr>
          <p:cNvSpPr txBox="1"/>
          <p:nvPr/>
        </p:nvSpPr>
        <p:spPr>
          <a:xfrm>
            <a:off x="3335020" y="2990685"/>
            <a:ext cx="3535678" cy="99001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Infrastructure to interconnect and integrate resources</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400" b="0" i="1" u="none" strike="noStrike" kern="1200" cap="none" spc="0" normalizeH="0" baseline="0" noProof="0">
                <a:ln>
                  <a:noFill/>
                </a:ln>
                <a:solidFill>
                  <a:srgbClr val="707372"/>
                </a:solidFill>
                <a:effectLst/>
                <a:uLnTx/>
                <a:uFillTx/>
                <a:latin typeface="Segoe UI Semibold" panose="020B0702040204020203" pitchFamily="34" charset="0"/>
                <a:ea typeface="+mn-ea"/>
                <a:cs typeface="Segoe UI Semibold" panose="020B0702040204020203" pitchFamily="34" charset="0"/>
              </a:rPr>
              <a:t>May be mix of investment by utilities, generators, and other market participants</a:t>
            </a:r>
          </a:p>
        </p:txBody>
      </p:sp>
      <p:sp>
        <p:nvSpPr>
          <p:cNvPr id="15" name="TextBox 26 !RnmC-00570">
            <a:extLst>
              <a:ext uri="{FF2B5EF4-FFF2-40B4-BE49-F238E27FC236}">
                <a16:creationId xmlns:a16="http://schemas.microsoft.com/office/drawing/2014/main" id="{7960C4B5-5886-E94F-E38B-5DE7166464C0}"/>
              </a:ext>
            </a:extLst>
          </p:cNvPr>
          <p:cNvSpPr txBox="1"/>
          <p:nvPr/>
        </p:nvSpPr>
        <p:spPr>
          <a:xfrm>
            <a:off x="3335020" y="4462771"/>
            <a:ext cx="3535678" cy="72327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Utility infrastructure additions and upgrades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1" u="none" strike="noStrike" kern="1200" cap="none" spc="0" normalizeH="0" baseline="0" noProof="0">
                <a:ln>
                  <a:noFill/>
                </a:ln>
                <a:solidFill>
                  <a:srgbClr val="006269"/>
                </a:solidFill>
                <a:effectLst/>
                <a:uLnTx/>
                <a:uFillTx/>
                <a:latin typeface="Segoe UI Semibold" panose="020B0702040204020203" pitchFamily="34" charset="0"/>
                <a:ea typeface="+mn-ea"/>
                <a:cs typeface="Segoe UI Semibold" panose="020B0702040204020203" pitchFamily="34" charset="0"/>
              </a:rPr>
              <a:t>Predominantly investments by utilities in their service areas</a:t>
            </a:r>
          </a:p>
        </p:txBody>
      </p:sp>
      <p:sp>
        <p:nvSpPr>
          <p:cNvPr id="25" name="TextBox 24 !RnmC-00571">
            <a:extLst>
              <a:ext uri="{FF2B5EF4-FFF2-40B4-BE49-F238E27FC236}">
                <a16:creationId xmlns:a16="http://schemas.microsoft.com/office/drawing/2014/main" id="{962D7A1E-12BB-4775-B1A0-F361B5A289E7}"/>
              </a:ext>
            </a:extLst>
          </p:cNvPr>
          <p:cNvSpPr txBox="1"/>
          <p:nvPr/>
        </p:nvSpPr>
        <p:spPr>
          <a:xfrm>
            <a:off x="7052553" y="1536701"/>
            <a:ext cx="4632717" cy="4563408"/>
          </a:xfrm>
          <a:prstGeom prst="rect">
            <a:avLst/>
          </a:prstGeom>
          <a:noFill/>
          <a:ln w="6350">
            <a:noFill/>
            <a:prstDash val="solid"/>
          </a:ln>
        </p:spPr>
        <p:txBody>
          <a:bodyPr vert="horz" lIns="0" tIns="0" rIns="0" bIns="0" rtlCol="0" anchor="t">
            <a:noAutofit/>
          </a:bodyPr>
          <a:lstStyle>
            <a:defPPr>
              <a:defRPr lang="en-US"/>
            </a:defPPr>
            <a:lvl1pPr>
              <a:lnSpc>
                <a:spcPct val="103000"/>
              </a:lnSpc>
              <a:spcBef>
                <a:spcPts val="2000"/>
              </a:spcBef>
              <a:buClr>
                <a:srgbClr val="000000"/>
              </a:buClr>
              <a:buSzPct val="100000"/>
              <a:defRPr>
                <a:latin typeface="Segoe UI" panose="020B0502040204020203" pitchFamily="34" charset="0"/>
              </a:defRPr>
            </a:lvl1pPr>
          </a:lstStyle>
          <a:p>
            <a:pPr marL="0" marR="0" lvl="0" indent="0" algn="l" defTabSz="914400" rtl="0" eaLnBrk="1" fontAlgn="auto" latinLnBrk="0" hangingPunct="1">
              <a:lnSpc>
                <a:spcPct val="103000"/>
              </a:lnSpc>
              <a:spcBef>
                <a:spcPts val="2000"/>
              </a:spcBef>
              <a:spcAft>
                <a:spcPts val="0"/>
              </a:spcAft>
              <a:buClr>
                <a:srgbClr val="000000"/>
              </a:buClr>
              <a:buSzPct val="100000"/>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New transmission and distribution grid projects need to be added at up to </a:t>
            </a: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mn-ea"/>
                <a:cs typeface="+mn-cs"/>
              </a:rPr>
              <a:t>4x and 10x historical rates</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respectively</a:t>
            </a:r>
          </a:p>
          <a:p>
            <a:pPr marL="0" marR="0" lvl="0" indent="0" algn="l" defTabSz="914400" rtl="0" eaLnBrk="1" fontAlgn="auto" latinLnBrk="0" hangingPunct="1">
              <a:lnSpc>
                <a:spcPct val="103000"/>
              </a:lnSpc>
              <a:spcBef>
                <a:spcPts val="2000"/>
              </a:spcBef>
              <a:spcAft>
                <a:spcPts val="0"/>
              </a:spcAft>
              <a:buClr>
                <a:srgbClr val="000000"/>
              </a:buClr>
              <a:buSzPct val="100000"/>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SCE expects </a:t>
            </a:r>
            <a:r>
              <a:rPr kumimoji="0" lang="en-US" sz="1800" b="1" i="0" u="none" strike="noStrike" kern="1200" cap="none" spc="0" normalizeH="0" baseline="0" noProof="0">
                <a:ln>
                  <a:noFill/>
                </a:ln>
                <a:solidFill>
                  <a:srgbClr val="000000"/>
                </a:solidFill>
                <a:effectLst/>
                <a:uLnTx/>
                <a:uFillTx/>
                <a:latin typeface="Segoe UI"/>
                <a:ea typeface="+mn-ea"/>
                <a:cs typeface="Segoe UI"/>
              </a:rPr>
              <a:t>distribution system to be 25% larger </a:t>
            </a:r>
            <a:r>
              <a:rPr kumimoji="0" lang="en-US" sz="1800" b="0" i="0" u="none" strike="noStrike" kern="1200" cap="none" spc="0" normalizeH="0" baseline="0" noProof="0">
                <a:ln>
                  <a:noFill/>
                </a:ln>
                <a:solidFill>
                  <a:srgbClr val="000000"/>
                </a:solidFill>
                <a:effectLst/>
                <a:uLnTx/>
                <a:uFillTx/>
                <a:latin typeface="Segoe UI"/>
                <a:ea typeface="+mn-ea"/>
                <a:cs typeface="Segoe UI"/>
              </a:rPr>
              <a:t>by 2045</a:t>
            </a:r>
          </a:p>
          <a:p>
            <a:pPr marL="685800" marR="0" lvl="1" indent="-228600" algn="l" defTabSz="914400" rtl="0" eaLnBrk="1" fontAlgn="auto" latinLnBrk="0" hangingPunct="1">
              <a:lnSpc>
                <a:spcPct val="100000"/>
              </a:lnSpc>
              <a:spcBef>
                <a:spcPts val="600"/>
              </a:spcBef>
              <a:spcAft>
                <a:spcPts val="0"/>
              </a:spcAft>
              <a:buClr>
                <a:srgbClr val="000000"/>
              </a:buClr>
              <a:buSzPct val="100000"/>
              <a:buFont typeface="Segoe UI" panose="020B0502040204020203"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Equivalent of 85 new distribution substations </a:t>
            </a:r>
          </a:p>
          <a:p>
            <a:pPr marL="685800" marR="0" lvl="1" indent="-228600" algn="l" defTabSz="914400" rtl="0" eaLnBrk="1" fontAlgn="auto" latinLnBrk="0" hangingPunct="1">
              <a:lnSpc>
                <a:spcPct val="100000"/>
              </a:lnSpc>
              <a:spcBef>
                <a:spcPts val="600"/>
              </a:spcBef>
              <a:spcAft>
                <a:spcPts val="0"/>
              </a:spcAft>
              <a:buClr>
                <a:srgbClr val="000000"/>
              </a:buClr>
              <a:buSzPct val="100000"/>
              <a:buFont typeface="Segoe UI" panose="020B0502040204020203"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Upgrades to 345 of 900 existing substations</a:t>
            </a:r>
          </a:p>
          <a:p>
            <a:pPr marL="685800" marR="0" lvl="1" indent="-228600" algn="l" defTabSz="914400" rtl="0" eaLnBrk="1" fontAlgn="auto" latinLnBrk="0" hangingPunct="1">
              <a:lnSpc>
                <a:spcPct val="100000"/>
              </a:lnSpc>
              <a:spcBef>
                <a:spcPts val="600"/>
              </a:spcBef>
              <a:spcAft>
                <a:spcPts val="0"/>
              </a:spcAft>
              <a:buClr>
                <a:srgbClr val="000000"/>
              </a:buClr>
              <a:buSzPct val="100000"/>
              <a:buFont typeface="Segoe UI" panose="020B0502040204020203"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1,400 new distribution circuits (30% more than today)</a:t>
            </a:r>
          </a:p>
          <a:p>
            <a:pPr marL="0" marR="0" lvl="0" indent="0" algn="l" defTabSz="914400" rtl="0" eaLnBrk="1" fontAlgn="auto" latinLnBrk="0" hangingPunct="1">
              <a:lnSpc>
                <a:spcPct val="103000"/>
              </a:lnSpc>
              <a:spcBef>
                <a:spcPts val="2000"/>
              </a:spcBef>
              <a:spcAft>
                <a:spcPts val="0"/>
              </a:spcAft>
              <a:buClr>
                <a:srgbClr val="000000"/>
              </a:buClr>
              <a:buSzPct val="100000"/>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mn-ea"/>
                <a:cs typeface="+mn-cs"/>
              </a:rPr>
              <a:t>+20,000 circuit miles </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of 500 kV transmission CAISO-wide to interconnect new resources</a:t>
            </a:r>
          </a:p>
        </p:txBody>
      </p:sp>
    </p:spTree>
    <p:custDataLst>
      <p:tags r:id="rId1"/>
    </p:custDataLst>
    <p:extLst>
      <p:ext uri="{BB962C8B-B14F-4D97-AF65-F5344CB8AC3E}">
        <p14:creationId xmlns:p14="http://schemas.microsoft.com/office/powerpoint/2010/main" val="3709829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RnmC-00572">
            <a:extLst>
              <a:ext uri="{FF2B5EF4-FFF2-40B4-BE49-F238E27FC236}">
                <a16:creationId xmlns:a16="http://schemas.microsoft.com/office/drawing/2014/main" id="{B41C7565-BC25-4A38-9547-6A719C4C3A91}"/>
              </a:ext>
            </a:extLst>
          </p:cNvPr>
          <p:cNvGraphicFramePr>
            <a:graphicFrameLocks/>
          </p:cNvGraphicFramePr>
          <p:nvPr/>
        </p:nvGraphicFramePr>
        <p:xfrm>
          <a:off x="1317906" y="1965960"/>
          <a:ext cx="5580494" cy="3794760"/>
        </p:xfrm>
        <a:graphic>
          <a:graphicData uri="http://schemas.openxmlformats.org/drawingml/2006/chart">
            <c:chart xmlns:c="http://schemas.openxmlformats.org/drawingml/2006/chart" xmlns:r="http://schemas.openxmlformats.org/officeDocument/2006/relationships" r:id="rId4"/>
          </a:graphicData>
        </a:graphic>
      </p:graphicFrame>
      <p:sp>
        <p:nvSpPr>
          <p:cNvPr id="197" name="LeftBox140 !RnmC-00573">
            <a:extLst>
              <a:ext uri="{FF2B5EF4-FFF2-40B4-BE49-F238E27FC236}">
                <a16:creationId xmlns:a16="http://schemas.microsoft.com/office/drawing/2014/main" id="{0ED8DE7B-4EF5-418F-BDD0-3B4C94FD1FB6}"/>
              </a:ext>
            </a:extLst>
          </p:cNvPr>
          <p:cNvSpPr txBox="1"/>
          <p:nvPr/>
        </p:nvSpPr>
        <p:spPr>
          <a:xfrm>
            <a:off x="7124700" y="1536700"/>
            <a:ext cx="4560570" cy="4471638"/>
          </a:xfrm>
          <a:prstGeom prst="rect">
            <a:avLst/>
          </a:prstGeom>
          <a:noFill/>
          <a:ln w="6350">
            <a:noFill/>
            <a:prstDash val="solid"/>
          </a:ln>
        </p:spPr>
        <p:txBody>
          <a:bodyPr vert="horz" lIns="0" tIns="0" rIns="0" bIns="0" rtlCol="0" anchor="t">
            <a:noAutofit/>
          </a:bodyPr>
          <a:lstStyle/>
          <a:p>
            <a:pPr marL="0" marR="0" lvl="0" indent="0" algn="l" defTabSz="914400" rtl="0" eaLnBrk="1" fontAlgn="auto" latinLnBrk="0" hangingPunct="1">
              <a:lnSpc>
                <a:spcPct val="103000"/>
              </a:lnSpc>
              <a:spcBef>
                <a:spcPts val="2000"/>
              </a:spcBef>
              <a:spcAft>
                <a:spcPts val="0"/>
              </a:spcAft>
              <a:buClr>
                <a:srgbClr val="000000"/>
              </a:buClr>
              <a:buSzPct val="100000"/>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By 2045, electricity demand is projected to nearly double from 2025, primarily due to electrification</a:t>
            </a:r>
          </a:p>
          <a:p>
            <a:pPr marL="0" marR="0" lvl="0" indent="0" algn="l" defTabSz="914400" rtl="0" eaLnBrk="1" fontAlgn="auto" latinLnBrk="0" hangingPunct="1">
              <a:lnSpc>
                <a:spcPct val="103000"/>
              </a:lnSpc>
              <a:spcBef>
                <a:spcPts val="2000"/>
              </a:spcBef>
              <a:spcAft>
                <a:spcPts val="0"/>
              </a:spcAft>
              <a:buClr>
                <a:srgbClr val="000000"/>
              </a:buClr>
              <a:buSzPct val="100000"/>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Households will benefit from these savings well before 2045, with the average SCE household expected to see more than 10% savings by the early 2030s</a:t>
            </a:r>
          </a:p>
          <a:p>
            <a:pPr marL="0" marR="0" lvl="0" indent="0" algn="l" defTabSz="914400" rtl="0" eaLnBrk="1" fontAlgn="auto" latinLnBrk="0" hangingPunct="1">
              <a:lnSpc>
                <a:spcPct val="103000"/>
              </a:lnSpc>
              <a:spcBef>
                <a:spcPts val="2000"/>
              </a:spcBef>
              <a:spcAft>
                <a:spcPts val="0"/>
              </a:spcAft>
              <a:buClr>
                <a:srgbClr val="000000"/>
              </a:buClr>
              <a:buSzPct val="100000"/>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Household savings driven by reduced fossil fuel expenses more than offsetting increase in electricity expense</a:t>
            </a:r>
          </a:p>
          <a:p>
            <a:pPr marL="0" marR="0" lvl="0" indent="0" algn="l" defTabSz="914400" rtl="0" eaLnBrk="1" fontAlgn="auto" latinLnBrk="0" hangingPunct="1">
              <a:lnSpc>
                <a:spcPct val="103000"/>
              </a:lnSpc>
              <a:spcBef>
                <a:spcPts val="2000"/>
              </a:spcBef>
              <a:spcAft>
                <a:spcPts val="0"/>
              </a:spcAft>
              <a:buClr>
                <a:srgbClr val="000000"/>
              </a:buClr>
              <a:buSzPct val="100000"/>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Improvements in equipment efficiency, energy efficiency, and demand response programs reduce consumption</a:t>
            </a:r>
          </a:p>
        </p:txBody>
      </p:sp>
      <p:sp>
        <p:nvSpPr>
          <p:cNvPr id="2" name="Title 1 !RnmC-00574">
            <a:extLst>
              <a:ext uri="{FF2B5EF4-FFF2-40B4-BE49-F238E27FC236}">
                <a16:creationId xmlns:a16="http://schemas.microsoft.com/office/drawing/2014/main" id="{3422DB1C-F75A-4587-81B2-6B0937846550}"/>
              </a:ext>
            </a:extLst>
          </p:cNvPr>
          <p:cNvSpPr>
            <a:spLocks noGrp="1"/>
          </p:cNvSpPr>
          <p:nvPr>
            <p:ph type="title"/>
          </p:nvPr>
        </p:nvSpPr>
        <p:spPr/>
        <p:txBody>
          <a:bodyPr/>
          <a:lstStyle/>
          <a:p>
            <a:r>
              <a:rPr lang="en-US"/>
              <a:t>Adoption of electrified technologies results in significant savings for average SCE customer household</a:t>
            </a:r>
          </a:p>
        </p:txBody>
      </p:sp>
      <p:sp>
        <p:nvSpPr>
          <p:cNvPr id="4" name="TextBox 3 !RnmC-00575">
            <a:extLst>
              <a:ext uri="{FF2B5EF4-FFF2-40B4-BE49-F238E27FC236}">
                <a16:creationId xmlns:a16="http://schemas.microsoft.com/office/drawing/2014/main" id="{F818DF11-9C74-4D57-ADEB-3599CEBFFB76}"/>
              </a:ext>
            </a:extLst>
          </p:cNvPr>
          <p:cNvSpPr txBox="1"/>
          <p:nvPr/>
        </p:nvSpPr>
        <p:spPr>
          <a:xfrm>
            <a:off x="504444" y="6007785"/>
            <a:ext cx="11183112" cy="323165"/>
          </a:xfrm>
          <a:prstGeom prst="rect">
            <a:avLst/>
          </a:prstGeom>
        </p:spPr>
        <p:txBody>
          <a:bodyPr vert="horz" wrap="square" lIns="0" tIns="45720" rIns="91440" bIns="0" rtlCol="0" anchor="b">
            <a:spAutoFit/>
          </a:bodyPr>
          <a:lstStyle>
            <a:defPPr>
              <a:defRPr lang="en-US"/>
            </a:defPPr>
            <a:lvl1pPr marL="111125" indent="-111125">
              <a:lnSpc>
                <a:spcPct val="100000"/>
              </a:lnSpc>
              <a:spcBef>
                <a:spcPts val="0"/>
              </a:spcBef>
              <a:buClrTx/>
              <a:buSzPct val="100000"/>
              <a:buFont typeface="+mj-lt"/>
              <a:buAutoNum type="arabicPeriod"/>
              <a:defRPr sz="60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defRPr>
            </a:lvl1pPr>
            <a:lvl2pPr marL="630238" indent="-228600">
              <a:lnSpc>
                <a:spcPct val="90000"/>
              </a:lnSpc>
              <a:spcBef>
                <a:spcPts val="500"/>
              </a:spcBef>
              <a:buClr>
                <a:srgbClr val="000000"/>
              </a:buClr>
              <a:buSzPct val="100000"/>
              <a:buFont typeface="Calibri" panose="020F0502020204030204" pitchFamily="34" charset="0"/>
              <a:buChar char="–"/>
              <a:defRPr>
                <a:latin typeface="Segoe UI" panose="020B0502040204020203" pitchFamily="34" charset="0"/>
                <a:ea typeface="Segoe UI" panose="020B0502040204020203" pitchFamily="34" charset="0"/>
                <a:cs typeface="Segoe UI" panose="020B0502040204020203" pitchFamily="34" charset="0"/>
              </a:defRPr>
            </a:lvl2pPr>
            <a:lvl3pPr marL="1027113" indent="-228600">
              <a:lnSpc>
                <a:spcPct val="90000"/>
              </a:lnSpc>
              <a:spcBef>
                <a:spcPts val="500"/>
              </a:spcBef>
              <a:buClr>
                <a:srgbClr val="000000"/>
              </a:buClr>
              <a:buSzPct val="100000"/>
              <a:buFont typeface="Arial" panose="020B0604020202020204" pitchFamily="34" charset="0"/>
              <a:buChar char="•"/>
              <a:defRPr>
                <a:latin typeface="Segoe UI" panose="020B0502040204020203" pitchFamily="34" charset="0"/>
                <a:ea typeface="Segoe UI" panose="020B0502040204020203" pitchFamily="34" charset="0"/>
                <a:cs typeface="Segoe UI" panose="020B0502040204020203" pitchFamily="34" charset="0"/>
              </a:defRPr>
            </a:lvl3pPr>
            <a:lvl4pPr marL="1431925" indent="-228600">
              <a:lnSpc>
                <a:spcPct val="90000"/>
              </a:lnSpc>
              <a:spcBef>
                <a:spcPts val="500"/>
              </a:spcBef>
              <a:buClr>
                <a:srgbClr val="000000"/>
              </a:buClr>
              <a:buSzPct val="100000"/>
              <a:buFont typeface="Calibri" panose="020F0502020204030204" pitchFamily="34" charset="0"/>
              <a:buChar char="–"/>
              <a:defRPr>
                <a:latin typeface="Segoe UI" panose="020B0502040204020203" pitchFamily="34" charset="0"/>
                <a:ea typeface="Segoe UI" panose="020B0502040204020203" pitchFamily="34" charset="0"/>
                <a:cs typeface="Segoe UI" panose="020B0502040204020203" pitchFamily="34" charset="0"/>
              </a:defRPr>
            </a:lvl4pPr>
            <a:lvl5pPr indent="-228600">
              <a:lnSpc>
                <a:spcPct val="90000"/>
              </a:lnSpc>
              <a:spcBef>
                <a:spcPts val="500"/>
              </a:spcBef>
              <a:buClr>
                <a:srgbClr val="000000"/>
              </a:buClr>
              <a:buSzPct val="100000"/>
              <a:buFont typeface="Arial" panose="020B0604020202020204" pitchFamily="34" charset="0"/>
              <a:buChar char="•"/>
              <a:defRPr>
                <a:latin typeface="Segoe UI" panose="020B0502040204020203" pitchFamily="34" charset="0"/>
                <a:ea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11125" marR="0" lvl="0" indent="-111125"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panose="020B0502040204020203" pitchFamily="34" charset="0"/>
                <a:cs typeface="Segoe UI" panose="020B0502040204020203" pitchFamily="34" charset="0"/>
              </a:rPr>
              <a:t>Reflects annual energy expenses using SCE data. Vehicles and appliance costs are not included. Assumes the average SCE customer in 2045 would have electric vehicle, solar, and electric water and space heating</a:t>
            </a:r>
          </a:p>
          <a:p>
            <a:pPr marL="111125" marR="0" lvl="0" indent="-111125"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panose="020B0502040204020203" pitchFamily="34" charset="0"/>
                <a:cs typeface="Segoe UI" panose="020B0502040204020203" pitchFamily="34" charset="0"/>
              </a:rPr>
              <a:t>Reflects the proportion of household income spent on energy. For 2045, projected median household income based on historical growth rates, then normalized to 2023$</a:t>
            </a:r>
          </a:p>
          <a:p>
            <a:pPr marL="0" marR="0" lvl="0" indent="0" algn="l" defTabSz="914400" rtl="0" eaLnBrk="1" fontAlgn="auto" latinLnBrk="0" hangingPunct="1">
              <a:lnSpc>
                <a:spcPct val="100000"/>
              </a:lnSpc>
              <a:spcBef>
                <a:spcPts val="0"/>
              </a:spcBef>
              <a:spcAft>
                <a:spcPts val="0"/>
              </a:spcAft>
              <a:buClrTx/>
              <a:buSzPct val="100000"/>
              <a:buFont typeface="+mj-lt"/>
              <a:buNone/>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panose="020B0502040204020203" pitchFamily="34" charset="0"/>
                <a:cs typeface="Segoe UI" panose="020B0502040204020203" pitchFamily="34" charset="0"/>
              </a:rPr>
              <a:t>Source: SCE’s Countdown to 2045 analysis</a:t>
            </a:r>
          </a:p>
        </p:txBody>
      </p:sp>
      <p:sp>
        <p:nvSpPr>
          <p:cNvPr id="20" name="TextBox 13 !RnmC-00576">
            <a:extLst>
              <a:ext uri="{FF2B5EF4-FFF2-40B4-BE49-F238E27FC236}">
                <a16:creationId xmlns:a16="http://schemas.microsoft.com/office/drawing/2014/main" id="{E07BB3EB-9B63-4D26-808F-4033D0FBCB75}"/>
              </a:ext>
            </a:extLst>
          </p:cNvPr>
          <p:cNvSpPr txBox="1"/>
          <p:nvPr/>
        </p:nvSpPr>
        <p:spPr>
          <a:xfrm>
            <a:off x="502155" y="2023027"/>
            <a:ext cx="6368542" cy="215444"/>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Segoe UI" panose="020B0502040204020203" pitchFamily="34" charset="0"/>
                <a:ea typeface="+mn-ea"/>
                <a:cs typeface="+mn-cs"/>
              </a:rPr>
              <a:t>Annual residential household energy expenses (2023$)</a:t>
            </a:r>
            <a:r>
              <a:rPr kumimoji="0" lang="en-US" sz="1400" b="0" i="0" u="none" strike="noStrike" kern="1200" cap="none" spc="0" normalizeH="0" baseline="30000" noProof="0">
                <a:ln>
                  <a:noFill/>
                </a:ln>
                <a:solidFill>
                  <a:srgbClr val="000000">
                    <a:lumMod val="65000"/>
                    <a:lumOff val="35000"/>
                  </a:srgbClr>
                </a:solidFill>
                <a:effectLst/>
                <a:uLnTx/>
                <a:uFillTx/>
                <a:latin typeface="Segoe UI" panose="020B0502040204020203" pitchFamily="34" charset="0"/>
                <a:ea typeface="+mn-ea"/>
                <a:cs typeface="+mn-cs"/>
              </a:rPr>
              <a:t>1</a:t>
            </a:r>
          </a:p>
        </p:txBody>
      </p:sp>
      <p:sp>
        <p:nvSpPr>
          <p:cNvPr id="22" name="RightBoxHeader !RnmC-00577">
            <a:extLst>
              <a:ext uri="{FF2B5EF4-FFF2-40B4-BE49-F238E27FC236}">
                <a16:creationId xmlns:a16="http://schemas.microsoft.com/office/drawing/2014/main" id="{C7AA3B34-9AA0-47FB-B1C8-AD0B433435F9}"/>
              </a:ext>
            </a:extLst>
          </p:cNvPr>
          <p:cNvSpPr/>
          <p:nvPr/>
        </p:nvSpPr>
        <p:spPr>
          <a:xfrm>
            <a:off x="502158" y="1595215"/>
            <a:ext cx="6368542" cy="430887"/>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269"/>
                </a:solidFill>
                <a:effectLst/>
                <a:uLnTx/>
                <a:uFillTx/>
                <a:latin typeface="Segoe UI" panose="020B0502040204020203" pitchFamily="34" charset="0"/>
                <a:ea typeface="+mn-ea"/>
                <a:cs typeface="+mn-cs"/>
              </a:rPr>
              <a:t>Total annual energy expenses for the average SCE  customer household decreases by ~40% by 2045 </a:t>
            </a:r>
          </a:p>
        </p:txBody>
      </p:sp>
      <p:sp>
        <p:nvSpPr>
          <p:cNvPr id="24" name="Rectangle 1023 !RnmC-00578">
            <a:extLst>
              <a:ext uri="{FF2B5EF4-FFF2-40B4-BE49-F238E27FC236}">
                <a16:creationId xmlns:a16="http://schemas.microsoft.com/office/drawing/2014/main" id="{0381944D-A802-4BC9-AABA-85EB8222BDE8}"/>
              </a:ext>
            </a:extLst>
          </p:cNvPr>
          <p:cNvSpPr/>
          <p:nvPr/>
        </p:nvSpPr>
        <p:spPr>
          <a:xfrm>
            <a:off x="4505964" y="3458860"/>
            <a:ext cx="1768065" cy="307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Segoe UI"/>
                <a:ea typeface="+mn-ea"/>
                <a:cs typeface="+mn-cs"/>
              </a:rPr>
              <a:t>$3,880</a:t>
            </a:r>
          </a:p>
        </p:txBody>
      </p:sp>
      <p:sp>
        <p:nvSpPr>
          <p:cNvPr id="25" name="Rectangle 194 !RnmC-00579">
            <a:extLst>
              <a:ext uri="{FF2B5EF4-FFF2-40B4-BE49-F238E27FC236}">
                <a16:creationId xmlns:a16="http://schemas.microsoft.com/office/drawing/2014/main" id="{365E63CE-D448-4B3A-BCF6-7DFC7E0EB5D9}"/>
              </a:ext>
            </a:extLst>
          </p:cNvPr>
          <p:cNvSpPr/>
          <p:nvPr/>
        </p:nvSpPr>
        <p:spPr>
          <a:xfrm>
            <a:off x="1856510" y="2294275"/>
            <a:ext cx="1754909" cy="307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95959"/>
                </a:solidFill>
                <a:effectLst/>
                <a:uLnTx/>
                <a:uFillTx/>
                <a:latin typeface="Segoe UI"/>
                <a:ea typeface="+mn-ea"/>
                <a:cs typeface="+mn-cs"/>
              </a:rPr>
              <a:t>$6,680</a:t>
            </a:r>
          </a:p>
        </p:txBody>
      </p:sp>
      <p:sp>
        <p:nvSpPr>
          <p:cNvPr id="26" name="TextBox 38 !RnmC-00580">
            <a:extLst>
              <a:ext uri="{FF2B5EF4-FFF2-40B4-BE49-F238E27FC236}">
                <a16:creationId xmlns:a16="http://schemas.microsoft.com/office/drawing/2014/main" id="{14492A25-BB96-4AE7-8ABE-219ABCBD18C6}"/>
              </a:ext>
            </a:extLst>
          </p:cNvPr>
          <p:cNvSpPr txBox="1"/>
          <p:nvPr/>
        </p:nvSpPr>
        <p:spPr>
          <a:xfrm>
            <a:off x="595908" y="2495120"/>
            <a:ext cx="1208005" cy="215444"/>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8C432"/>
                </a:solidFill>
                <a:effectLst/>
                <a:uLnTx/>
                <a:uFillTx/>
                <a:latin typeface="Segoe UI"/>
                <a:ea typeface="+mn-ea"/>
                <a:cs typeface="+mn-cs"/>
              </a:rPr>
              <a:t>Home Solar</a:t>
            </a:r>
          </a:p>
        </p:txBody>
      </p:sp>
      <p:sp>
        <p:nvSpPr>
          <p:cNvPr id="27" name="TextBox 39 !RnmC-00581">
            <a:extLst>
              <a:ext uri="{FF2B5EF4-FFF2-40B4-BE49-F238E27FC236}">
                <a16:creationId xmlns:a16="http://schemas.microsoft.com/office/drawing/2014/main" id="{665ECD3D-3099-4CF1-934B-D117CE272907}"/>
              </a:ext>
            </a:extLst>
          </p:cNvPr>
          <p:cNvSpPr txBox="1"/>
          <p:nvPr/>
        </p:nvSpPr>
        <p:spPr>
          <a:xfrm>
            <a:off x="595908" y="2889108"/>
            <a:ext cx="1208005" cy="215444"/>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BC1B0"/>
                </a:solidFill>
                <a:effectLst/>
                <a:uLnTx/>
                <a:uFillTx/>
                <a:latin typeface="Segoe UI"/>
                <a:ea typeface="+mn-ea"/>
                <a:cs typeface="+mn-cs"/>
              </a:rPr>
              <a:t>Electricity Bill</a:t>
            </a:r>
          </a:p>
        </p:txBody>
      </p:sp>
      <p:sp>
        <p:nvSpPr>
          <p:cNvPr id="28" name="TextBox 40 !RnmC-00582">
            <a:extLst>
              <a:ext uri="{FF2B5EF4-FFF2-40B4-BE49-F238E27FC236}">
                <a16:creationId xmlns:a16="http://schemas.microsoft.com/office/drawing/2014/main" id="{392C8E1F-D1A4-4BC4-9421-0EF1285DF826}"/>
              </a:ext>
            </a:extLst>
          </p:cNvPr>
          <p:cNvSpPr txBox="1"/>
          <p:nvPr/>
        </p:nvSpPr>
        <p:spPr>
          <a:xfrm>
            <a:off x="595908" y="3374699"/>
            <a:ext cx="1208005" cy="215444"/>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7A39D"/>
                </a:solidFill>
                <a:effectLst/>
                <a:uLnTx/>
                <a:uFillTx/>
                <a:latin typeface="Segoe UI"/>
                <a:ea typeface="+mn-ea"/>
                <a:cs typeface="+mn-cs"/>
              </a:rPr>
              <a:t>Home Gas Bill</a:t>
            </a:r>
          </a:p>
        </p:txBody>
      </p:sp>
      <p:sp>
        <p:nvSpPr>
          <p:cNvPr id="29" name="TextBox 41 !RnmC-00583">
            <a:extLst>
              <a:ext uri="{FF2B5EF4-FFF2-40B4-BE49-F238E27FC236}">
                <a16:creationId xmlns:a16="http://schemas.microsoft.com/office/drawing/2014/main" id="{8E032114-DA4F-47F1-AEFB-DC04D37F3A47}"/>
              </a:ext>
            </a:extLst>
          </p:cNvPr>
          <p:cNvSpPr txBox="1"/>
          <p:nvPr/>
        </p:nvSpPr>
        <p:spPr>
          <a:xfrm>
            <a:off x="595908" y="4352010"/>
            <a:ext cx="1208005" cy="215444"/>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05254"/>
                </a:solidFill>
                <a:effectLst/>
                <a:uLnTx/>
                <a:uFillTx/>
                <a:latin typeface="Segoe UI"/>
                <a:ea typeface="+mn-ea"/>
                <a:cs typeface="+mn-cs"/>
              </a:rPr>
              <a:t>Gasoline</a:t>
            </a:r>
          </a:p>
        </p:txBody>
      </p:sp>
      <p:cxnSp>
        <p:nvCxnSpPr>
          <p:cNvPr id="30" name="Straight Arrow Connector 467 !RnmC-00584">
            <a:extLst>
              <a:ext uri="{FF2B5EF4-FFF2-40B4-BE49-F238E27FC236}">
                <a16:creationId xmlns:a16="http://schemas.microsoft.com/office/drawing/2014/main" id="{F79DF227-1D36-4B5E-8EAE-19008FDF5CA9}"/>
              </a:ext>
            </a:extLst>
          </p:cNvPr>
          <p:cNvCxnSpPr>
            <a:cxnSpLocks/>
          </p:cNvCxnSpPr>
          <p:nvPr/>
        </p:nvCxnSpPr>
        <p:spPr>
          <a:xfrm>
            <a:off x="5398286" y="2652488"/>
            <a:ext cx="0" cy="822960"/>
          </a:xfrm>
          <a:prstGeom prst="straightConnector1">
            <a:avLst/>
          </a:prstGeom>
          <a:ln w="38100">
            <a:solidFill>
              <a:srgbClr val="006269"/>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31" name="Line3019 !RnmC-00585">
            <a:extLst>
              <a:ext uri="{FF2B5EF4-FFF2-40B4-BE49-F238E27FC236}">
                <a16:creationId xmlns:a16="http://schemas.microsoft.com/office/drawing/2014/main" id="{46D0E4FA-F238-4356-A72C-B2B68E4936EE}"/>
              </a:ext>
            </a:extLst>
          </p:cNvPr>
          <p:cNvCxnSpPr>
            <a:cxnSpLocks/>
          </p:cNvCxnSpPr>
          <p:nvPr/>
        </p:nvCxnSpPr>
        <p:spPr>
          <a:xfrm>
            <a:off x="502155" y="2262056"/>
            <a:ext cx="6368542" cy="0"/>
          </a:xfrm>
          <a:prstGeom prst="line">
            <a:avLst/>
          </a:prstGeom>
          <a:ln w="12700">
            <a:solidFill>
              <a:srgbClr val="006269"/>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7 !RnmC-00586">
            <a:extLst>
              <a:ext uri="{FF2B5EF4-FFF2-40B4-BE49-F238E27FC236}">
                <a16:creationId xmlns:a16="http://schemas.microsoft.com/office/drawing/2014/main" id="{DE52EE29-E8CC-434C-9846-C95E3F644A6A}"/>
              </a:ext>
            </a:extLst>
          </p:cNvPr>
          <p:cNvCxnSpPr>
            <a:cxnSpLocks/>
          </p:cNvCxnSpPr>
          <p:nvPr/>
        </p:nvCxnSpPr>
        <p:spPr>
          <a:xfrm flipV="1">
            <a:off x="3628015" y="2637437"/>
            <a:ext cx="2743200" cy="0"/>
          </a:xfrm>
          <a:prstGeom prst="straightConnector1">
            <a:avLst/>
          </a:prstGeom>
          <a:ln w="12700">
            <a:solidFill>
              <a:srgbClr val="B1B3B3"/>
            </a:solidFill>
            <a:prstDash val="dash"/>
          </a:ln>
        </p:spPr>
        <p:style>
          <a:lnRef idx="1">
            <a:schemeClr val="accent1"/>
          </a:lnRef>
          <a:fillRef idx="0">
            <a:schemeClr val="accent1"/>
          </a:fillRef>
          <a:effectRef idx="0">
            <a:schemeClr val="accent1"/>
          </a:effectRef>
          <a:fontRef idx="minor">
            <a:schemeClr val="tx1"/>
          </a:fontRef>
        </p:style>
      </p:cxnSp>
      <p:sp>
        <p:nvSpPr>
          <p:cNvPr id="8" name="Rectangle 194 !RnmC-00587">
            <a:extLst>
              <a:ext uri="{FF2B5EF4-FFF2-40B4-BE49-F238E27FC236}">
                <a16:creationId xmlns:a16="http://schemas.microsoft.com/office/drawing/2014/main" id="{2F720874-F691-A127-07A5-F88FC5EF1F78}"/>
              </a:ext>
            </a:extLst>
          </p:cNvPr>
          <p:cNvSpPr/>
          <p:nvPr/>
        </p:nvSpPr>
        <p:spPr>
          <a:xfrm>
            <a:off x="1894255" y="5644503"/>
            <a:ext cx="1754909" cy="307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lumMod val="85000"/>
                    <a:lumOff val="15000"/>
                  </a:srgbClr>
                </a:solidFill>
                <a:effectLst/>
                <a:uLnTx/>
                <a:uFillTx/>
                <a:latin typeface="Segoe UI"/>
                <a:ea typeface="+mn-ea"/>
                <a:cs typeface="+mn-cs"/>
              </a:rPr>
              <a:t>&gt;7%</a:t>
            </a:r>
          </a:p>
        </p:txBody>
      </p:sp>
      <p:sp>
        <p:nvSpPr>
          <p:cNvPr id="11" name="Rectangle 194 !RnmC-00588">
            <a:extLst>
              <a:ext uri="{FF2B5EF4-FFF2-40B4-BE49-F238E27FC236}">
                <a16:creationId xmlns:a16="http://schemas.microsoft.com/office/drawing/2014/main" id="{2BF2211D-27D9-1239-1E80-C7293C87D897}"/>
              </a:ext>
            </a:extLst>
          </p:cNvPr>
          <p:cNvSpPr/>
          <p:nvPr/>
        </p:nvSpPr>
        <p:spPr>
          <a:xfrm>
            <a:off x="4556866" y="5644503"/>
            <a:ext cx="1754909" cy="307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lumMod val="85000"/>
                    <a:lumOff val="15000"/>
                  </a:srgbClr>
                </a:solidFill>
                <a:effectLst/>
                <a:uLnTx/>
                <a:uFillTx/>
                <a:latin typeface="Segoe UI"/>
                <a:ea typeface="+mn-ea"/>
                <a:cs typeface="+mn-cs"/>
              </a:rPr>
              <a:t>&lt;3%</a:t>
            </a:r>
          </a:p>
        </p:txBody>
      </p:sp>
      <p:sp>
        <p:nvSpPr>
          <p:cNvPr id="12" name="TextBox 41 !RnmC-00589">
            <a:extLst>
              <a:ext uri="{FF2B5EF4-FFF2-40B4-BE49-F238E27FC236}">
                <a16:creationId xmlns:a16="http://schemas.microsoft.com/office/drawing/2014/main" id="{A15FB6C0-E2A4-79DE-15A3-0B28D5D0460F}"/>
              </a:ext>
            </a:extLst>
          </p:cNvPr>
          <p:cNvSpPr txBox="1"/>
          <p:nvPr/>
        </p:nvSpPr>
        <p:spPr>
          <a:xfrm>
            <a:off x="393898" y="5690669"/>
            <a:ext cx="1410015" cy="215444"/>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lumMod val="85000"/>
                    <a:lumOff val="15000"/>
                  </a:srgbClr>
                </a:solidFill>
                <a:effectLst/>
                <a:uLnTx/>
                <a:uFillTx/>
                <a:latin typeface="Segoe UI"/>
                <a:ea typeface="+mn-ea"/>
                <a:cs typeface="+mn-cs"/>
              </a:rPr>
              <a:t>Share of wallet</a:t>
            </a:r>
            <a:r>
              <a:rPr kumimoji="0" lang="en-US" sz="1400" b="1" i="1" u="none" strike="noStrike" kern="1200" cap="none" spc="0" normalizeH="0" baseline="30000" noProof="0">
                <a:ln>
                  <a:noFill/>
                </a:ln>
                <a:solidFill>
                  <a:srgbClr val="000000">
                    <a:lumMod val="85000"/>
                    <a:lumOff val="15000"/>
                  </a:srgbClr>
                </a:solidFill>
                <a:effectLst/>
                <a:uLnTx/>
                <a:uFillTx/>
                <a:latin typeface="Segoe UI"/>
                <a:ea typeface="+mn-ea"/>
                <a:cs typeface="+mn-cs"/>
              </a:rPr>
              <a:t>2</a:t>
            </a:r>
          </a:p>
        </p:txBody>
      </p:sp>
    </p:spTree>
    <p:custDataLst>
      <p:tags r:id="rId1"/>
    </p:custDataLst>
    <p:extLst>
      <p:ext uri="{BB962C8B-B14F-4D97-AF65-F5344CB8AC3E}">
        <p14:creationId xmlns:p14="http://schemas.microsoft.com/office/powerpoint/2010/main" val="980326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6 !RnmC-00590">
            <a:extLst>
              <a:ext uri="{FF2B5EF4-FFF2-40B4-BE49-F238E27FC236}">
                <a16:creationId xmlns:a16="http://schemas.microsoft.com/office/drawing/2014/main" id="{53BCA6B5-F2F5-1866-88B7-A1F1DBCA1A4B}"/>
              </a:ext>
            </a:extLst>
          </p:cNvPr>
          <p:cNvGraphicFramePr>
            <a:graphicFrameLocks/>
          </p:cNvGraphicFramePr>
          <p:nvPr/>
        </p:nvGraphicFramePr>
        <p:xfrm>
          <a:off x="502155" y="2417514"/>
          <a:ext cx="11183110" cy="3682603"/>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7 !RnmC-00591">
            <a:extLst>
              <a:ext uri="{FF2B5EF4-FFF2-40B4-BE49-F238E27FC236}">
                <a16:creationId xmlns:a16="http://schemas.microsoft.com/office/drawing/2014/main" id="{FB0F15DC-947E-406F-90D8-D56068937211}"/>
              </a:ext>
            </a:extLst>
          </p:cNvPr>
          <p:cNvSpPr>
            <a:spLocks noGrp="1"/>
          </p:cNvSpPr>
          <p:nvPr>
            <p:ph type="title"/>
          </p:nvPr>
        </p:nvSpPr>
        <p:spPr/>
        <p:txBody>
          <a:bodyPr/>
          <a:lstStyle/>
          <a:p>
            <a:r>
              <a:rPr lang="en-US"/>
              <a:t>Total energy share of wallet in SCE’s service area below median and can decrease with higher levels of electrification</a:t>
            </a:r>
          </a:p>
        </p:txBody>
      </p:sp>
      <p:sp>
        <p:nvSpPr>
          <p:cNvPr id="60" name="TextBox 88145 !RnmC-00592">
            <a:extLst>
              <a:ext uri="{FF2B5EF4-FFF2-40B4-BE49-F238E27FC236}">
                <a16:creationId xmlns:a16="http://schemas.microsoft.com/office/drawing/2014/main" id="{2E1274CE-950F-438D-9423-0CD3C0D3CE8E}"/>
              </a:ext>
            </a:extLst>
          </p:cNvPr>
          <p:cNvSpPr txBox="1"/>
          <p:nvPr/>
        </p:nvSpPr>
        <p:spPr>
          <a:xfrm>
            <a:off x="502154" y="1958871"/>
            <a:ext cx="11183111" cy="184666"/>
          </a:xfrm>
          <a:prstGeom prst="rect">
            <a:avLst/>
          </a:prstGeom>
          <a:noFill/>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Segoe UI" panose="020B0502040204020203" pitchFamily="34" charset="0"/>
                <a:ea typeface="+mn-ea"/>
                <a:cs typeface="+mn-cs"/>
              </a:rPr>
              <a:t>2024 Est. Avg. Residential Customer Share of Wallet (% of Income)</a:t>
            </a:r>
            <a:r>
              <a:rPr kumimoji="0" lang="en-US" sz="1400" b="0" i="0" u="none" strike="noStrike" kern="1200" cap="none" spc="0" normalizeH="0" baseline="30000" noProof="0">
                <a:ln>
                  <a:noFill/>
                </a:ln>
                <a:solidFill>
                  <a:srgbClr val="000000">
                    <a:lumMod val="65000"/>
                    <a:lumOff val="35000"/>
                  </a:srgbClr>
                </a:solidFill>
                <a:effectLst/>
                <a:uLnTx/>
                <a:uFillTx/>
                <a:latin typeface="Segoe UI" panose="020B0502040204020203" pitchFamily="34" charset="0"/>
                <a:ea typeface="+mn-ea"/>
                <a:cs typeface="+mn-cs"/>
              </a:rPr>
              <a:t>1</a:t>
            </a:r>
          </a:p>
        </p:txBody>
      </p:sp>
      <p:sp>
        <p:nvSpPr>
          <p:cNvPr id="27" name="TextBox 2 !RnmC-00593">
            <a:extLst>
              <a:ext uri="{FF2B5EF4-FFF2-40B4-BE49-F238E27FC236}">
                <a16:creationId xmlns:a16="http://schemas.microsoft.com/office/drawing/2014/main" id="{570271A8-3767-4827-87D7-782A10AF708E}"/>
              </a:ext>
            </a:extLst>
          </p:cNvPr>
          <p:cNvSpPr txBox="1"/>
          <p:nvPr/>
        </p:nvSpPr>
        <p:spPr>
          <a:xfrm>
            <a:off x="1775092" y="2280408"/>
            <a:ext cx="1727217" cy="183127"/>
          </a:xfrm>
          <a:prstGeom prst="rect">
            <a:avLst/>
          </a:prstGeom>
          <a:noFill/>
        </p:spPr>
        <p:txBody>
          <a:bodyPr wrap="square" lIns="0" tIns="0" rIns="0" bIns="0"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a:noFill/>
                </a:ln>
                <a:solidFill>
                  <a:srgbClr val="5BC1B0"/>
                </a:solidFill>
                <a:effectLst/>
                <a:uLnTx/>
                <a:uFillTx/>
                <a:latin typeface="Segoe UI Semibold" panose="020B0702040204020203" pitchFamily="34" charset="0"/>
                <a:ea typeface="+mn-ea"/>
                <a:cs typeface="Segoe UI Semibold" panose="020B0702040204020203" pitchFamily="34" charset="0"/>
              </a:rPr>
              <a:t>Electricity</a:t>
            </a:r>
          </a:p>
        </p:txBody>
      </p:sp>
      <p:sp>
        <p:nvSpPr>
          <p:cNvPr id="28" name="TextBox 23 !RnmC-00594">
            <a:extLst>
              <a:ext uri="{FF2B5EF4-FFF2-40B4-BE49-F238E27FC236}">
                <a16:creationId xmlns:a16="http://schemas.microsoft.com/office/drawing/2014/main" id="{7B0B21B6-8C51-47DE-B59D-FE2B2E43FC15}"/>
              </a:ext>
            </a:extLst>
          </p:cNvPr>
          <p:cNvSpPr txBox="1"/>
          <p:nvPr/>
        </p:nvSpPr>
        <p:spPr>
          <a:xfrm>
            <a:off x="4317232" y="2280408"/>
            <a:ext cx="863600" cy="183127"/>
          </a:xfrm>
          <a:prstGeom prst="rect">
            <a:avLst/>
          </a:prstGeom>
          <a:noFill/>
        </p:spPr>
        <p:txBody>
          <a:bodyPr wrap="square" lIns="0" tIns="0" rIns="0" bIns="0"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a:noFill/>
                </a:ln>
                <a:solidFill>
                  <a:srgbClr val="97A39D"/>
                </a:solidFill>
                <a:effectLst/>
                <a:uLnTx/>
                <a:uFillTx/>
                <a:latin typeface="Segoe UI Semibold" panose="020B0702040204020203" pitchFamily="34" charset="0"/>
                <a:ea typeface="+mn-ea"/>
                <a:cs typeface="Segoe UI Semibold" panose="020B0702040204020203" pitchFamily="34" charset="0"/>
              </a:rPr>
              <a:t>Nat. Gas</a:t>
            </a:r>
          </a:p>
        </p:txBody>
      </p:sp>
      <p:sp>
        <p:nvSpPr>
          <p:cNvPr id="29" name="TextBox 24 !RnmC-00595">
            <a:extLst>
              <a:ext uri="{FF2B5EF4-FFF2-40B4-BE49-F238E27FC236}">
                <a16:creationId xmlns:a16="http://schemas.microsoft.com/office/drawing/2014/main" id="{7256677B-F7CC-4EF1-817A-1C20D825B3F2}"/>
              </a:ext>
            </a:extLst>
          </p:cNvPr>
          <p:cNvSpPr txBox="1"/>
          <p:nvPr/>
        </p:nvSpPr>
        <p:spPr>
          <a:xfrm>
            <a:off x="6902449" y="2280408"/>
            <a:ext cx="2632398" cy="183127"/>
          </a:xfrm>
          <a:prstGeom prst="rect">
            <a:avLst/>
          </a:prstGeom>
          <a:noFill/>
        </p:spPr>
        <p:txBody>
          <a:bodyPr wrap="square" lIns="0" tIns="0" rIns="0" bIns="0"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a:noFill/>
                </a:ln>
                <a:solidFill>
                  <a:srgbClr val="505254"/>
                </a:solidFill>
                <a:effectLst/>
                <a:uLnTx/>
                <a:uFillTx/>
                <a:latin typeface="Segoe UI Semibold" panose="020B0702040204020203" pitchFamily="34" charset="0"/>
                <a:ea typeface="+mn-ea"/>
                <a:cs typeface="Segoe UI Semibold" panose="020B0702040204020203" pitchFamily="34" charset="0"/>
              </a:rPr>
              <a:t>Gasoline</a:t>
            </a:r>
          </a:p>
        </p:txBody>
      </p:sp>
      <p:sp>
        <p:nvSpPr>
          <p:cNvPr id="30" name="Isosceles Triangle 3 !RnmC-00596">
            <a:extLst>
              <a:ext uri="{FF2B5EF4-FFF2-40B4-BE49-F238E27FC236}">
                <a16:creationId xmlns:a16="http://schemas.microsoft.com/office/drawing/2014/main" id="{3E3301D4-6409-485E-A2F7-87F69BDA9663}"/>
              </a:ext>
            </a:extLst>
          </p:cNvPr>
          <p:cNvSpPr/>
          <p:nvPr/>
        </p:nvSpPr>
        <p:spPr>
          <a:xfrm rot="10800000">
            <a:off x="2549279" y="2462341"/>
            <a:ext cx="178844" cy="90854"/>
          </a:xfrm>
          <a:prstGeom prst="triangle">
            <a:avLst/>
          </a:prstGeom>
          <a:solidFill>
            <a:srgbClr val="5BC1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Isosceles Triangle 25 !RnmC-00597">
            <a:extLst>
              <a:ext uri="{FF2B5EF4-FFF2-40B4-BE49-F238E27FC236}">
                <a16:creationId xmlns:a16="http://schemas.microsoft.com/office/drawing/2014/main" id="{2518AFF8-E5ED-4D8D-ADCE-5518643E4601}"/>
              </a:ext>
            </a:extLst>
          </p:cNvPr>
          <p:cNvSpPr/>
          <p:nvPr/>
        </p:nvSpPr>
        <p:spPr>
          <a:xfrm rot="10800000">
            <a:off x="4659611" y="2460555"/>
            <a:ext cx="178844" cy="90854"/>
          </a:xfrm>
          <a:prstGeom prst="triangle">
            <a:avLst/>
          </a:prstGeom>
          <a:solidFill>
            <a:srgbClr val="97A39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Isosceles Triangle 29 !RnmC-00598">
            <a:extLst>
              <a:ext uri="{FF2B5EF4-FFF2-40B4-BE49-F238E27FC236}">
                <a16:creationId xmlns:a16="http://schemas.microsoft.com/office/drawing/2014/main" id="{BEC7B63A-25D3-4BF7-92AD-8FB4C14B4744}"/>
              </a:ext>
            </a:extLst>
          </p:cNvPr>
          <p:cNvSpPr/>
          <p:nvPr/>
        </p:nvSpPr>
        <p:spPr>
          <a:xfrm rot="10800000">
            <a:off x="8129226" y="2460555"/>
            <a:ext cx="178844" cy="90854"/>
          </a:xfrm>
          <a:prstGeom prst="triangle">
            <a:avLst/>
          </a:prstGeom>
          <a:solidFill>
            <a:srgbClr val="5052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TextBox 72 !RnmC-00599">
            <a:extLst>
              <a:ext uri="{FF2B5EF4-FFF2-40B4-BE49-F238E27FC236}">
                <a16:creationId xmlns:a16="http://schemas.microsoft.com/office/drawing/2014/main" id="{665233A3-2278-4464-BA2C-4422FB83C80C}"/>
              </a:ext>
            </a:extLst>
          </p:cNvPr>
          <p:cNvSpPr txBox="1"/>
          <p:nvPr/>
        </p:nvSpPr>
        <p:spPr>
          <a:xfrm>
            <a:off x="565325" y="2300995"/>
            <a:ext cx="633398"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B0B0B0"/>
                </a:solidFill>
                <a:effectLst/>
                <a:uLnTx/>
                <a:uFillTx/>
                <a:latin typeface="Segoe UI"/>
                <a:ea typeface="+mn-ea"/>
                <a:cs typeface="+mn-cs"/>
              </a:rPr>
              <a:t>For customers of large utilities in:</a:t>
            </a:r>
          </a:p>
        </p:txBody>
      </p:sp>
      <p:pic>
        <p:nvPicPr>
          <p:cNvPr id="34" name="Picture 7 !RnmC-00600" descr="A picture containing drawing&#10;&#10;Description automatically generated">
            <a:extLst>
              <a:ext uri="{FF2B5EF4-FFF2-40B4-BE49-F238E27FC236}">
                <a16:creationId xmlns:a16="http://schemas.microsoft.com/office/drawing/2014/main" id="{1E79BBDB-2C4D-436A-95EE-B64878396EA3}"/>
              </a:ext>
            </a:extLst>
          </p:cNvPr>
          <p:cNvPicPr>
            <a:picLocks noChangeAspect="1"/>
          </p:cNvPicPr>
          <p:nvPr/>
        </p:nvPicPr>
        <p:blipFill>
          <a:blip r:embed="rId5"/>
          <a:stretch>
            <a:fillRect/>
          </a:stretch>
        </p:blipFill>
        <p:spPr>
          <a:xfrm>
            <a:off x="9339966" y="5009167"/>
            <a:ext cx="1199469" cy="324135"/>
          </a:xfrm>
          <a:prstGeom prst="rect">
            <a:avLst/>
          </a:prstGeom>
          <a:solidFill>
            <a:srgbClr val="FFFFFF"/>
          </a:solidFill>
        </p:spPr>
      </p:pic>
      <p:cxnSp>
        <p:nvCxnSpPr>
          <p:cNvPr id="35" name="Straight Arrow Connector 2 !RnmC-00601">
            <a:extLst>
              <a:ext uri="{FF2B5EF4-FFF2-40B4-BE49-F238E27FC236}">
                <a16:creationId xmlns:a16="http://schemas.microsoft.com/office/drawing/2014/main" id="{E180F3AC-C30B-491F-A81B-3A6F2DB12083}"/>
              </a:ext>
            </a:extLst>
          </p:cNvPr>
          <p:cNvCxnSpPr>
            <a:cxnSpLocks/>
          </p:cNvCxnSpPr>
          <p:nvPr/>
        </p:nvCxnSpPr>
        <p:spPr>
          <a:xfrm flipH="1">
            <a:off x="5943960" y="5183308"/>
            <a:ext cx="3383280" cy="0"/>
          </a:xfrm>
          <a:prstGeom prst="straightConnector1">
            <a:avLst/>
          </a:prstGeom>
          <a:ln w="19050">
            <a:solidFill>
              <a:srgbClr val="006269"/>
            </a:solidFill>
            <a:tailEnd type="triangle"/>
          </a:ln>
        </p:spPr>
        <p:style>
          <a:lnRef idx="1">
            <a:schemeClr val="accent1"/>
          </a:lnRef>
          <a:fillRef idx="0">
            <a:schemeClr val="accent1"/>
          </a:fillRef>
          <a:effectRef idx="0">
            <a:schemeClr val="accent1"/>
          </a:effectRef>
          <a:fontRef idx="minor">
            <a:schemeClr val="tx1"/>
          </a:fontRef>
        </p:style>
      </p:cxnSp>
      <p:sp>
        <p:nvSpPr>
          <p:cNvPr id="24" name="RightBoxHeader !RnmC-00602">
            <a:extLst>
              <a:ext uri="{FF2B5EF4-FFF2-40B4-BE49-F238E27FC236}">
                <a16:creationId xmlns:a16="http://schemas.microsoft.com/office/drawing/2014/main" id="{1BF0723C-7105-486F-9843-857922CD862B}"/>
              </a:ext>
            </a:extLst>
          </p:cNvPr>
          <p:cNvSpPr/>
          <p:nvPr/>
        </p:nvSpPr>
        <p:spPr>
          <a:xfrm>
            <a:off x="502157" y="1532463"/>
            <a:ext cx="11183111" cy="430887"/>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269"/>
                </a:solidFill>
                <a:effectLst/>
                <a:uLnTx/>
                <a:uFillTx/>
                <a:latin typeface="Segoe UI" panose="020B0502040204020203" pitchFamily="34" charset="0"/>
                <a:ea typeface="+mn-ea"/>
                <a:cs typeface="+mn-cs"/>
              </a:rPr>
              <a:t>Electricity and energy share of wallet in SCE’s service area compare favorably to those in other states</a:t>
            </a:r>
          </a:p>
        </p:txBody>
      </p:sp>
      <p:cxnSp>
        <p:nvCxnSpPr>
          <p:cNvPr id="25" name="Line3019 !RnmC-00603">
            <a:extLst>
              <a:ext uri="{FF2B5EF4-FFF2-40B4-BE49-F238E27FC236}">
                <a16:creationId xmlns:a16="http://schemas.microsoft.com/office/drawing/2014/main" id="{8EDA02C7-91EF-4D55-A45E-A3E639FE9A5B}"/>
              </a:ext>
            </a:extLst>
          </p:cNvPr>
          <p:cNvCxnSpPr>
            <a:cxnSpLocks/>
          </p:cNvCxnSpPr>
          <p:nvPr/>
        </p:nvCxnSpPr>
        <p:spPr>
          <a:xfrm>
            <a:off x="502155" y="2194822"/>
            <a:ext cx="11183111" cy="0"/>
          </a:xfrm>
          <a:prstGeom prst="line">
            <a:avLst/>
          </a:prstGeom>
          <a:ln w="12700">
            <a:solidFill>
              <a:srgbClr val="006269"/>
            </a:solidFill>
          </a:ln>
        </p:spPr>
        <p:style>
          <a:lnRef idx="1">
            <a:schemeClr val="accent1"/>
          </a:lnRef>
          <a:fillRef idx="0">
            <a:schemeClr val="accent1"/>
          </a:fillRef>
          <a:effectRef idx="0">
            <a:schemeClr val="accent1"/>
          </a:effectRef>
          <a:fontRef idx="minor">
            <a:schemeClr val="tx1"/>
          </a:fontRef>
        </p:style>
      </p:cxnSp>
      <p:sp>
        <p:nvSpPr>
          <p:cNvPr id="4" name="TextBox 42 !RnmC-00604">
            <a:extLst>
              <a:ext uri="{FF2B5EF4-FFF2-40B4-BE49-F238E27FC236}">
                <a16:creationId xmlns:a16="http://schemas.microsoft.com/office/drawing/2014/main" id="{1FC05777-02CB-3227-0006-2BE2F29B8806}"/>
              </a:ext>
            </a:extLst>
          </p:cNvPr>
          <p:cNvSpPr txBox="1"/>
          <p:nvPr/>
        </p:nvSpPr>
        <p:spPr>
          <a:xfrm>
            <a:off x="504444" y="6100118"/>
            <a:ext cx="11183112" cy="230832"/>
          </a:xfrm>
          <a:prstGeom prst="rect">
            <a:avLst/>
          </a:prstGeom>
        </p:spPr>
        <p:txBody>
          <a:bodyPr vert="horz" wrap="square" lIns="0" tIns="45720" rIns="91440" bIns="0" rtlCol="0" anchor="b">
            <a:spAutoFit/>
          </a:bodyPr>
          <a:lstStyle>
            <a:defPPr>
              <a:defRPr lang="en-US"/>
            </a:defPPr>
            <a:lvl1pPr marL="111125" indent="-111125">
              <a:lnSpc>
                <a:spcPct val="100000"/>
              </a:lnSpc>
              <a:spcBef>
                <a:spcPts val="0"/>
              </a:spcBef>
              <a:buClrTx/>
              <a:buSzPct val="100000"/>
              <a:buFont typeface="+mj-lt"/>
              <a:buAutoNum type="arabicPeriod"/>
              <a:defRPr sz="60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defRPr>
            </a:lvl1pPr>
            <a:lvl2pPr marL="630238" indent="-228600">
              <a:lnSpc>
                <a:spcPct val="90000"/>
              </a:lnSpc>
              <a:spcBef>
                <a:spcPts val="500"/>
              </a:spcBef>
              <a:buClr>
                <a:srgbClr val="000000"/>
              </a:buClr>
              <a:buSzPct val="100000"/>
              <a:buFont typeface="Calibri" panose="020F0502020204030204" pitchFamily="34" charset="0"/>
              <a:buChar char="–"/>
              <a:defRPr>
                <a:latin typeface="Segoe UI" panose="020B0502040204020203" pitchFamily="34" charset="0"/>
                <a:ea typeface="Segoe UI" panose="020B0502040204020203" pitchFamily="34" charset="0"/>
                <a:cs typeface="Segoe UI" panose="020B0502040204020203" pitchFamily="34" charset="0"/>
              </a:defRPr>
            </a:lvl2pPr>
            <a:lvl3pPr marL="1027113" indent="-228600">
              <a:lnSpc>
                <a:spcPct val="90000"/>
              </a:lnSpc>
              <a:spcBef>
                <a:spcPts val="500"/>
              </a:spcBef>
              <a:buClr>
                <a:srgbClr val="000000"/>
              </a:buClr>
              <a:buSzPct val="100000"/>
              <a:buFont typeface="Arial" panose="020B0604020202020204" pitchFamily="34" charset="0"/>
              <a:buChar char="•"/>
              <a:defRPr>
                <a:latin typeface="Segoe UI" panose="020B0502040204020203" pitchFamily="34" charset="0"/>
                <a:ea typeface="Segoe UI" panose="020B0502040204020203" pitchFamily="34" charset="0"/>
                <a:cs typeface="Segoe UI" panose="020B0502040204020203" pitchFamily="34" charset="0"/>
              </a:defRPr>
            </a:lvl3pPr>
            <a:lvl4pPr marL="1431925" indent="-228600">
              <a:lnSpc>
                <a:spcPct val="90000"/>
              </a:lnSpc>
              <a:spcBef>
                <a:spcPts val="500"/>
              </a:spcBef>
              <a:buClr>
                <a:srgbClr val="000000"/>
              </a:buClr>
              <a:buSzPct val="100000"/>
              <a:buFont typeface="Calibri" panose="020F0502020204030204" pitchFamily="34" charset="0"/>
              <a:buChar char="–"/>
              <a:defRPr>
                <a:latin typeface="Segoe UI" panose="020B0502040204020203" pitchFamily="34" charset="0"/>
                <a:ea typeface="Segoe UI" panose="020B0502040204020203" pitchFamily="34" charset="0"/>
                <a:cs typeface="Segoe UI" panose="020B0502040204020203" pitchFamily="34" charset="0"/>
              </a:defRPr>
            </a:lvl4pPr>
            <a:lvl5pPr indent="-228600">
              <a:lnSpc>
                <a:spcPct val="90000"/>
              </a:lnSpc>
              <a:spcBef>
                <a:spcPts val="500"/>
              </a:spcBef>
              <a:buClr>
                <a:srgbClr val="000000"/>
              </a:buClr>
              <a:buSzPct val="100000"/>
              <a:buFont typeface="Arial" panose="020B0604020202020204" pitchFamily="34" charset="0"/>
              <a:buChar char="•"/>
              <a:defRPr>
                <a:latin typeface="Segoe UI" panose="020B0502040204020203" pitchFamily="34" charset="0"/>
                <a:ea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11125" marR="0" lvl="0" indent="-111125"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panose="020B0502040204020203" pitchFamily="34" charset="0"/>
                <a:cs typeface="Segoe UI" panose="020B0502040204020203" pitchFamily="34" charset="0"/>
              </a:rPr>
              <a:t>EIX analysis and assumptions based on representative utilities in each state, median household income data from U.S. Census Bureau, electricity expenditure data from EIA, natural gas expenditure data from AGA and EIA, gasoline price data from EIA, and gasoline consumption calculated from vehicles per household from the US Census, vehicle-miles traveled per vehicle from FHWA Highway Statistics Series, and gas mileage from Bureau of Transportation Statistics</a:t>
            </a:r>
          </a:p>
        </p:txBody>
      </p:sp>
    </p:spTree>
    <p:custDataLst>
      <p:tags r:id="rId1"/>
    </p:custDataLst>
    <p:extLst>
      <p:ext uri="{BB962C8B-B14F-4D97-AF65-F5344CB8AC3E}">
        <p14:creationId xmlns:p14="http://schemas.microsoft.com/office/powerpoint/2010/main" val="228364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17 !RnmC-00649">
            <a:extLst>
              <a:ext uri="{FF2B5EF4-FFF2-40B4-BE49-F238E27FC236}">
                <a16:creationId xmlns:a16="http://schemas.microsoft.com/office/drawing/2014/main" id="{7586B75A-B8AB-0668-61A9-39E82E04C016}"/>
              </a:ext>
            </a:extLst>
          </p:cNvPr>
          <p:cNvGraphicFramePr/>
          <p:nvPr/>
        </p:nvGraphicFramePr>
        <p:xfrm>
          <a:off x="504444" y="2379307"/>
          <a:ext cx="7331083" cy="3536146"/>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RnmC-00621">
            <a:extLst>
              <a:ext uri="{FF2B5EF4-FFF2-40B4-BE49-F238E27FC236}">
                <a16:creationId xmlns:a16="http://schemas.microsoft.com/office/drawing/2014/main" id="{4FE9752F-D03A-48C2-8CE3-D99160F99DA5}"/>
              </a:ext>
            </a:extLst>
          </p:cNvPr>
          <p:cNvSpPr/>
          <p:nvPr/>
        </p:nvSpPr>
        <p:spPr>
          <a:xfrm>
            <a:off x="7962003" y="2379519"/>
            <a:ext cx="3725553" cy="3443600"/>
          </a:xfrm>
          <a:prstGeom prst="rect">
            <a:avLst/>
          </a:prstGeom>
          <a:solidFill>
            <a:schemeClr val="bg1">
              <a:lumMod val="95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27" name="Chart 26 !RnmC-00622">
            <a:extLst>
              <a:ext uri="{FF2B5EF4-FFF2-40B4-BE49-F238E27FC236}">
                <a16:creationId xmlns:a16="http://schemas.microsoft.com/office/drawing/2014/main" id="{5E8058E6-F5DD-617C-8E07-258033AD6023}"/>
              </a:ext>
            </a:extLst>
          </p:cNvPr>
          <p:cNvGraphicFramePr/>
          <p:nvPr/>
        </p:nvGraphicFramePr>
        <p:xfrm>
          <a:off x="7962003" y="2680265"/>
          <a:ext cx="2647703" cy="3174435"/>
        </p:xfrm>
        <a:graphic>
          <a:graphicData uri="http://schemas.openxmlformats.org/drawingml/2006/chart">
            <c:chart xmlns:c="http://schemas.openxmlformats.org/drawingml/2006/chart" xmlns:r="http://schemas.openxmlformats.org/officeDocument/2006/relationships" r:id="rId4"/>
          </a:graphicData>
        </a:graphic>
      </p:graphicFrame>
      <p:sp>
        <p:nvSpPr>
          <p:cNvPr id="62" name="TextBox 45 !RnmC-00623">
            <a:extLst>
              <a:ext uri="{FF2B5EF4-FFF2-40B4-BE49-F238E27FC236}">
                <a16:creationId xmlns:a16="http://schemas.microsoft.com/office/drawing/2014/main" id="{77ADD8AC-B77F-B3C9-593F-D3461A57764F}"/>
              </a:ext>
            </a:extLst>
          </p:cNvPr>
          <p:cNvSpPr txBox="1"/>
          <p:nvPr/>
        </p:nvSpPr>
        <p:spPr>
          <a:xfrm flipH="1">
            <a:off x="8142027" y="2423969"/>
            <a:ext cx="3525787" cy="715827"/>
          </a:xfrm>
          <a:prstGeom prst="rect">
            <a:avLst/>
          </a:prstGeom>
          <a:noFill/>
          <a:ln w="22225">
            <a:noFill/>
          </a:ln>
        </p:spPr>
        <p:txBody>
          <a:bodyPr wrap="square" lIns="0" tIns="0" rIns="0" bIns="0" rtlCol="0">
            <a:noAutofit/>
          </a:bodyPr>
          <a:lstStyle>
            <a:defPPr>
              <a:defRPr lang="en-US"/>
            </a:defPPr>
            <a:lvl1pPr>
              <a:defRPr sz="1050">
                <a:solidFill>
                  <a:schemeClr val="tx1">
                    <a:lumMod val="65000"/>
                    <a:lumOff val="35000"/>
                  </a:schemeClr>
                </a:solidFill>
              </a:defRPr>
            </a:lvl1p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400" b="1" i="0" u="none" strike="noStrike" kern="1200" cap="none" spc="0" normalizeH="0" baseline="0" noProof="0">
                <a:ln>
                  <a:noFill/>
                </a:ln>
                <a:solidFill>
                  <a:srgbClr val="404040"/>
                </a:solidFill>
                <a:effectLst/>
                <a:uLnTx/>
                <a:uFillTx/>
                <a:latin typeface="Segoe UI"/>
                <a:ea typeface="+mn-ea"/>
                <a:cs typeface="+mn-cs"/>
              </a:rPr>
              <a:t>2019–2024 rate increases largely driven by external events</a:t>
            </a:r>
          </a:p>
          <a:p>
            <a:pPr marL="0" marR="0" lvl="0" indent="0" algn="l" defTabSz="914400" rtl="0" eaLnBrk="1" fontAlgn="auto" latinLnBrk="0" hangingPunct="1">
              <a:lnSpc>
                <a:spcPct val="105000"/>
              </a:lnSpc>
              <a:spcBef>
                <a:spcPts val="20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Segoe UI Semibold" panose="020B0702040204020203" pitchFamily="34" charset="0"/>
                <a:ea typeface="+mn-ea"/>
                <a:cs typeface="Segoe UI Semibold" panose="020B0702040204020203" pitchFamily="34" charset="0"/>
              </a:rPr>
              <a:t>% of Total Increase</a:t>
            </a:r>
          </a:p>
        </p:txBody>
      </p:sp>
      <p:sp>
        <p:nvSpPr>
          <p:cNvPr id="12" name="TextBox 45 !RnmC-00624">
            <a:extLst>
              <a:ext uri="{FF2B5EF4-FFF2-40B4-BE49-F238E27FC236}">
                <a16:creationId xmlns:a16="http://schemas.microsoft.com/office/drawing/2014/main" id="{ABA6DF1B-040B-EE32-64A6-91FDDF6240A6}"/>
              </a:ext>
            </a:extLst>
          </p:cNvPr>
          <p:cNvSpPr txBox="1"/>
          <p:nvPr/>
        </p:nvSpPr>
        <p:spPr>
          <a:xfrm flipH="1">
            <a:off x="3815342" y="1528586"/>
            <a:ext cx="3233358" cy="534352"/>
          </a:xfrm>
          <a:prstGeom prst="rect">
            <a:avLst/>
          </a:prstGeom>
          <a:solidFill>
            <a:schemeClr val="bg1"/>
          </a:solidFill>
          <a:ln w="22225">
            <a:solidFill>
              <a:schemeClr val="accent6"/>
            </a:solidFill>
          </a:ln>
        </p:spPr>
        <p:txBody>
          <a:bodyPr wrap="square" lIns="27432" tIns="18288" rIns="27432" bIns="18288" rtlCol="0">
            <a:noAutofit/>
          </a:bodyPr>
          <a:lstStyle>
            <a:defPPr>
              <a:defRPr lang="en-US"/>
            </a:defPPr>
            <a:lvl1pPr>
              <a:defRPr sz="1050">
                <a:solidFill>
                  <a:schemeClr val="tx1">
                    <a:lumMod val="65000"/>
                    <a:lumOff val="35000"/>
                  </a:schemeClr>
                </a:solidFill>
              </a:defRPr>
            </a:lvl1p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a:ea typeface="+mn-ea"/>
                <a:cs typeface="+mn-cs"/>
              </a:rPr>
              <a:t>2019–2024:</a:t>
            </a:r>
            <a:r>
              <a:rPr kumimoji="0" lang="en-US" sz="1400" b="1" i="0" u="none" strike="noStrike" kern="1200" cap="none" spc="0" normalizeH="0" baseline="0" noProof="0">
                <a:ln>
                  <a:noFill/>
                </a:ln>
                <a:solidFill>
                  <a:srgbClr val="707372"/>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a:ea typeface="+mn-ea"/>
                <a:cs typeface="+mn-cs"/>
              </a:rPr>
              <a:t>SCE’s rate trend </a:t>
            </a:r>
            <a:r>
              <a:rPr kumimoji="0" lang="en-US" sz="1400" b="1" i="0" u="none" strike="noStrike" kern="1200" cap="none" spc="0" normalizeH="0" baseline="0" noProof="0">
                <a:ln>
                  <a:noFill/>
                </a:ln>
                <a:solidFill>
                  <a:srgbClr val="000000"/>
                </a:solidFill>
                <a:effectLst/>
                <a:uLnTx/>
                <a:uFillTx/>
                <a:latin typeface="Segoe UI"/>
                <a:ea typeface="+mn-ea"/>
                <a:cs typeface="+mn-cs"/>
              </a:rPr>
              <a:t>outpaced inflation</a:t>
            </a:r>
            <a:r>
              <a:rPr kumimoji="0" lang="en-US" sz="1400" b="0" i="0" u="none" strike="noStrike" kern="1200" cap="none" spc="0" normalizeH="0" baseline="0" noProof="0">
                <a:ln>
                  <a:noFill/>
                </a:ln>
                <a:solidFill>
                  <a:srgbClr val="000000"/>
                </a:solidFill>
                <a:effectLst/>
                <a:uLnTx/>
                <a:uFillTx/>
                <a:latin typeface="Segoe UI"/>
                <a:ea typeface="+mn-ea"/>
                <a:cs typeface="+mn-cs"/>
              </a:rPr>
              <a:t> (~11% vs. ~4%)</a:t>
            </a:r>
          </a:p>
        </p:txBody>
      </p:sp>
      <p:sp>
        <p:nvSpPr>
          <p:cNvPr id="2" name="Title 1 !RnmC-00625">
            <a:extLst>
              <a:ext uri="{FF2B5EF4-FFF2-40B4-BE49-F238E27FC236}">
                <a16:creationId xmlns:a16="http://schemas.microsoft.com/office/drawing/2014/main" id="{819C9EDE-F43A-7FF7-3CBA-D2EEDA309B01}"/>
              </a:ext>
            </a:extLst>
          </p:cNvPr>
          <p:cNvSpPr>
            <a:spLocks noGrp="1"/>
          </p:cNvSpPr>
          <p:nvPr>
            <p:ph type="title"/>
          </p:nvPr>
        </p:nvSpPr>
        <p:spPr/>
        <p:txBody>
          <a:bodyPr/>
          <a:lstStyle/>
          <a:p>
            <a:r>
              <a:rPr lang="en-US"/>
              <a:t>Rate increases below inflation for 20 years. External drivers largely drove 2019–2024. Expect return to inflation-level growth</a:t>
            </a:r>
            <a:endParaRPr lang="en-US" baseline="30000"/>
          </a:p>
        </p:txBody>
      </p:sp>
      <p:sp>
        <p:nvSpPr>
          <p:cNvPr id="6" name="Rectangle 5 !RnmC-00626">
            <a:extLst>
              <a:ext uri="{FF2B5EF4-FFF2-40B4-BE49-F238E27FC236}">
                <a16:creationId xmlns:a16="http://schemas.microsoft.com/office/drawing/2014/main" id="{73FE7EFC-F77F-A2B3-975A-6F0827BB5F9D}"/>
              </a:ext>
            </a:extLst>
          </p:cNvPr>
          <p:cNvSpPr/>
          <p:nvPr/>
        </p:nvSpPr>
        <p:spPr>
          <a:xfrm>
            <a:off x="504444" y="1528586"/>
            <a:ext cx="987552" cy="2377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45 !RnmC-00627">
            <a:extLst>
              <a:ext uri="{FF2B5EF4-FFF2-40B4-BE49-F238E27FC236}">
                <a16:creationId xmlns:a16="http://schemas.microsoft.com/office/drawing/2014/main" id="{3018942B-AB92-7B31-AB1F-D64F9B1AD333}"/>
              </a:ext>
            </a:extLst>
          </p:cNvPr>
          <p:cNvSpPr txBox="1"/>
          <p:nvPr/>
        </p:nvSpPr>
        <p:spPr>
          <a:xfrm flipH="1">
            <a:off x="504444" y="1528586"/>
            <a:ext cx="3233358" cy="534352"/>
          </a:xfrm>
          <a:prstGeom prst="rect">
            <a:avLst/>
          </a:prstGeom>
          <a:noFill/>
          <a:ln w="22225">
            <a:solidFill>
              <a:schemeClr val="accent4"/>
            </a:solidFill>
          </a:ln>
        </p:spPr>
        <p:txBody>
          <a:bodyPr wrap="square" lIns="27432" tIns="18288" rIns="27432" bIns="18288" rtlCol="0" anchor="t">
            <a:noAutofit/>
          </a:bodyPr>
          <a:lstStyle>
            <a:defPPr>
              <a:defRPr lang="en-US"/>
            </a:defPPr>
            <a:lvl1pPr>
              <a:defRPr sz="1050">
                <a:solidFill>
                  <a:schemeClr val="tx1">
                    <a:lumMod val="65000"/>
                    <a:lumOff val="35000"/>
                  </a:schemeClr>
                </a:solidFill>
              </a:defRPr>
            </a:lvl1p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a:ea typeface="+mn-ea"/>
                <a:cs typeface="+mn-cs"/>
              </a:rPr>
              <a:t>2001–2019  </a:t>
            </a:r>
            <a:r>
              <a:rPr kumimoji="0" lang="en-US" sz="1400" b="0" i="0" u="none" strike="noStrike" kern="1200" cap="none" spc="0" normalizeH="0" baseline="0" noProof="0">
                <a:ln>
                  <a:noFill/>
                </a:ln>
                <a:solidFill>
                  <a:srgbClr val="000000"/>
                </a:solidFill>
                <a:effectLst/>
                <a:uLnTx/>
                <a:uFillTx/>
                <a:latin typeface="Segoe UI"/>
                <a:ea typeface="+mn-ea"/>
                <a:cs typeface="+mn-cs"/>
              </a:rPr>
              <a:t>SCE’s rates trend </a:t>
            </a:r>
            <a:r>
              <a:rPr kumimoji="0" lang="en-US" sz="1400" b="1" i="0" u="none" strike="noStrike" kern="1200" cap="none" spc="0" normalizeH="0" baseline="0" noProof="0">
                <a:ln>
                  <a:noFill/>
                </a:ln>
                <a:solidFill>
                  <a:srgbClr val="000000"/>
                </a:solidFill>
                <a:effectLst/>
                <a:uLnTx/>
                <a:uFillTx/>
                <a:latin typeface="Segoe UI"/>
                <a:ea typeface="+mn-ea"/>
                <a:cs typeface="+mn-cs"/>
              </a:rPr>
              <a:t>below local inflation for nearly 20 years</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cxnSp>
        <p:nvCxnSpPr>
          <p:cNvPr id="9" name="Straight Arrow Connector 7 !RnmC-00628">
            <a:extLst>
              <a:ext uri="{FF2B5EF4-FFF2-40B4-BE49-F238E27FC236}">
                <a16:creationId xmlns:a16="http://schemas.microsoft.com/office/drawing/2014/main" id="{EB4B2CB0-FA7F-D60B-0236-80E6AF91E286}"/>
              </a:ext>
            </a:extLst>
          </p:cNvPr>
          <p:cNvCxnSpPr>
            <a:cxnSpLocks/>
          </p:cNvCxnSpPr>
          <p:nvPr/>
        </p:nvCxnSpPr>
        <p:spPr>
          <a:xfrm>
            <a:off x="815689" y="2271790"/>
            <a:ext cx="4325112" cy="0"/>
          </a:xfrm>
          <a:prstGeom prst="straightConnector1">
            <a:avLst/>
          </a:prstGeom>
          <a:ln w="38100" cap="flat">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0" name="Straight Arrow Connector 15 !RnmC-00629">
            <a:extLst>
              <a:ext uri="{FF2B5EF4-FFF2-40B4-BE49-F238E27FC236}">
                <a16:creationId xmlns:a16="http://schemas.microsoft.com/office/drawing/2014/main" id="{ABF94DCF-73A6-27ED-3A80-35B9744F5EF5}"/>
              </a:ext>
            </a:extLst>
          </p:cNvPr>
          <p:cNvCxnSpPr>
            <a:cxnSpLocks/>
          </p:cNvCxnSpPr>
          <p:nvPr/>
        </p:nvCxnSpPr>
        <p:spPr>
          <a:xfrm>
            <a:off x="5153072" y="2271790"/>
            <a:ext cx="905256" cy="0"/>
          </a:xfrm>
          <a:prstGeom prst="straightConnector1">
            <a:avLst/>
          </a:prstGeom>
          <a:ln w="38100" cap="flat">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11" name="Rectangle 10 !RnmC-00630">
            <a:extLst>
              <a:ext uri="{FF2B5EF4-FFF2-40B4-BE49-F238E27FC236}">
                <a16:creationId xmlns:a16="http://schemas.microsoft.com/office/drawing/2014/main" id="{D5CBB166-577C-909A-554D-344584D3E057}"/>
              </a:ext>
            </a:extLst>
          </p:cNvPr>
          <p:cNvSpPr/>
          <p:nvPr/>
        </p:nvSpPr>
        <p:spPr>
          <a:xfrm>
            <a:off x="3815342" y="1528586"/>
            <a:ext cx="987552" cy="2377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27432"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a:ea typeface="+mn-ea"/>
                <a:cs typeface="+mn-cs"/>
              </a:rPr>
              <a:t>2019–2024</a:t>
            </a:r>
          </a:p>
        </p:txBody>
      </p:sp>
      <p:cxnSp>
        <p:nvCxnSpPr>
          <p:cNvPr id="13" name="Elbow Connector 59 !RnmC-00631">
            <a:extLst>
              <a:ext uri="{FF2B5EF4-FFF2-40B4-BE49-F238E27FC236}">
                <a16:creationId xmlns:a16="http://schemas.microsoft.com/office/drawing/2014/main" id="{F1DC8B60-CAF2-3B09-A79D-E005DD27A56D}"/>
              </a:ext>
            </a:extLst>
          </p:cNvPr>
          <p:cNvCxnSpPr>
            <a:cxnSpLocks/>
          </p:cNvCxnSpPr>
          <p:nvPr/>
        </p:nvCxnSpPr>
        <p:spPr>
          <a:xfrm rot="16200000" flipH="1">
            <a:off x="2467619" y="1472051"/>
            <a:ext cx="187693" cy="1371600"/>
          </a:xfrm>
          <a:prstGeom prst="bentConnector3">
            <a:avLst>
              <a:gd name="adj1" fmla="val 50000"/>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Elbow Connector 75 !RnmC-00632">
            <a:extLst>
              <a:ext uri="{FF2B5EF4-FFF2-40B4-BE49-F238E27FC236}">
                <a16:creationId xmlns:a16="http://schemas.microsoft.com/office/drawing/2014/main" id="{7CC2636C-3479-AF43-7492-E599B9227B76}"/>
              </a:ext>
            </a:extLst>
          </p:cNvPr>
          <p:cNvCxnSpPr>
            <a:cxnSpLocks/>
          </p:cNvCxnSpPr>
          <p:nvPr/>
        </p:nvCxnSpPr>
        <p:spPr>
          <a:xfrm rot="16200000" flipH="1">
            <a:off x="5246735" y="1883530"/>
            <a:ext cx="187693" cy="548640"/>
          </a:xfrm>
          <a:prstGeom prst="bentConnector3">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Box 78 !RnmC-00633">
            <a:extLst>
              <a:ext uri="{FF2B5EF4-FFF2-40B4-BE49-F238E27FC236}">
                <a16:creationId xmlns:a16="http://schemas.microsoft.com/office/drawing/2014/main" id="{F18E95D0-F204-D088-C688-F83DF164ED60}"/>
              </a:ext>
            </a:extLst>
          </p:cNvPr>
          <p:cNvSpPr txBox="1"/>
          <p:nvPr/>
        </p:nvSpPr>
        <p:spPr>
          <a:xfrm>
            <a:off x="888999" y="5235672"/>
            <a:ext cx="22896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6269"/>
                </a:solidFill>
                <a:effectLst/>
                <a:uLnTx/>
                <a:uFillTx/>
                <a:latin typeface="Segoe UI Semibold" panose="020B0702040204020203" pitchFamily="34" charset="0"/>
                <a:ea typeface="+mn-ea"/>
                <a:cs typeface="Segoe UI Semibold" panose="020B0702040204020203" pitchFamily="34" charset="0"/>
              </a:rPr>
              <a:t>SCE System Average Rate</a:t>
            </a:r>
            <a:r>
              <a:rPr kumimoji="0" lang="en-US" sz="1200" b="0" i="0" u="none" strike="noStrike" kern="1200" cap="none" spc="0" normalizeH="0" baseline="30000" noProof="0">
                <a:ln>
                  <a:noFill/>
                </a:ln>
                <a:solidFill>
                  <a:srgbClr val="006269"/>
                </a:solidFill>
                <a:effectLst/>
                <a:uLnTx/>
                <a:uFillTx/>
                <a:latin typeface="Segoe UI Semibold" panose="020B0702040204020203" pitchFamily="34" charset="0"/>
                <a:ea typeface="+mn-ea"/>
                <a:cs typeface="Segoe UI Semibold" panose="020B0702040204020203" pitchFamily="34" charset="0"/>
              </a:rPr>
              <a:t>2</a:t>
            </a:r>
          </a:p>
        </p:txBody>
      </p:sp>
      <p:sp>
        <p:nvSpPr>
          <p:cNvPr id="17" name="TextBox 79 !RnmC-00634">
            <a:extLst>
              <a:ext uri="{FF2B5EF4-FFF2-40B4-BE49-F238E27FC236}">
                <a16:creationId xmlns:a16="http://schemas.microsoft.com/office/drawing/2014/main" id="{299B9E9E-76CE-D929-88A8-62399A70335E}"/>
              </a:ext>
            </a:extLst>
          </p:cNvPr>
          <p:cNvSpPr txBox="1"/>
          <p:nvPr/>
        </p:nvSpPr>
        <p:spPr>
          <a:xfrm>
            <a:off x="888999" y="4536444"/>
            <a:ext cx="12938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62057"/>
                </a:solidFill>
                <a:effectLst/>
                <a:uLnTx/>
                <a:uFillTx/>
                <a:latin typeface="Segoe UI Semibold" panose="020B0702040204020203" pitchFamily="34" charset="0"/>
                <a:ea typeface="+mn-ea"/>
                <a:cs typeface="Segoe UI Semibold" panose="020B0702040204020203" pitchFamily="34" charset="0"/>
              </a:rPr>
              <a:t>Local inflation</a:t>
            </a:r>
            <a:endParaRPr kumimoji="0" lang="en-US" sz="1200" b="0" i="0" u="none" strike="noStrike" kern="1200" cap="none" spc="0" normalizeH="0" baseline="30000" noProof="0">
              <a:ln>
                <a:noFill/>
              </a:ln>
              <a:solidFill>
                <a:srgbClr val="762057"/>
              </a:solidFill>
              <a:effectLst/>
              <a:uLnTx/>
              <a:uFillTx/>
              <a:latin typeface="Segoe UI Semibold" panose="020B0702040204020203" pitchFamily="34" charset="0"/>
              <a:ea typeface="+mn-ea"/>
              <a:cs typeface="Segoe UI Semibold" panose="020B0702040204020203" pitchFamily="34" charset="0"/>
            </a:endParaRPr>
          </a:p>
        </p:txBody>
      </p:sp>
      <p:sp>
        <p:nvSpPr>
          <p:cNvPr id="51" name="TextBox 3 !RnmC-00635">
            <a:extLst>
              <a:ext uri="{FF2B5EF4-FFF2-40B4-BE49-F238E27FC236}">
                <a16:creationId xmlns:a16="http://schemas.microsoft.com/office/drawing/2014/main" id="{429F4F31-01A1-E5CD-A034-D8DEF3AC7E27}"/>
              </a:ext>
            </a:extLst>
          </p:cNvPr>
          <p:cNvSpPr txBox="1"/>
          <p:nvPr/>
        </p:nvSpPr>
        <p:spPr bwMode="gray">
          <a:xfrm>
            <a:off x="10714537" y="3770490"/>
            <a:ext cx="931948" cy="714042"/>
          </a:xfrm>
          <a:prstGeom prst="rect">
            <a:avLst/>
          </a:prstGeom>
          <a:noFill/>
        </p:spPr>
        <p:txBody>
          <a:bodyPr wrap="square" lIns="0" tIns="0" rIns="0" bIns="0" rtlCol="0">
            <a:spAutoFit/>
          </a:bodyPr>
          <a:lstStyle/>
          <a:p>
            <a:pPr marL="0" marR="0" lvl="0" indent="0" algn="l" defTabSz="7112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lumMod val="75000"/>
                    <a:lumOff val="25000"/>
                  </a:srgbClr>
                </a:solidFill>
                <a:effectLst/>
                <a:uLnTx/>
                <a:uFillTx/>
                <a:latin typeface="Segoe UI"/>
                <a:ea typeface="+mn-ea"/>
                <a:cs typeface="+mn-cs"/>
              </a:rPr>
              <a:t>68% </a:t>
            </a:r>
          </a:p>
          <a:p>
            <a:pPr marL="0" marR="0" lvl="0" indent="0" algn="l" defTabSz="711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75000"/>
                    <a:lumOff val="25000"/>
                  </a:srgbClr>
                </a:solidFill>
                <a:effectLst/>
                <a:uLnTx/>
                <a:uFillTx/>
                <a:latin typeface="Segoe UI"/>
                <a:ea typeface="+mn-ea"/>
                <a:cs typeface="Segoe UI Semibold" panose="020B0702040204020203" pitchFamily="34" charset="0"/>
              </a:rPr>
              <a:t>from</a:t>
            </a:r>
            <a:r>
              <a:rPr kumimoji="0" lang="en-US" sz="1400" b="0" i="0" u="none" strike="noStrike" kern="1200" cap="none" spc="0" normalizeH="0" baseline="0" noProof="0">
                <a:ln>
                  <a:noFill/>
                </a:ln>
                <a:solidFill>
                  <a:srgbClr val="000000">
                    <a:lumMod val="75000"/>
                    <a:lumOff val="25000"/>
                  </a:srgbClr>
                </a:solidFill>
                <a:effectLst/>
                <a:uLnTx/>
                <a:uFillTx/>
                <a:latin typeface="Segoe UI Semibold" panose="020B0702040204020203" pitchFamily="34" charset="0"/>
                <a:ea typeface="+mn-ea"/>
                <a:cs typeface="Segoe UI Semibold" panose="020B0702040204020203" pitchFamily="34" charset="0"/>
              </a:rPr>
              <a:t> external events</a:t>
            </a:r>
            <a:r>
              <a:rPr kumimoji="0" lang="en-US" sz="1400" b="0" i="0" u="none" strike="noStrike" kern="1200" cap="none" spc="0" normalizeH="0" baseline="30000" noProof="0">
                <a:ln>
                  <a:noFill/>
                </a:ln>
                <a:solidFill>
                  <a:srgbClr val="000000">
                    <a:lumMod val="75000"/>
                    <a:lumOff val="25000"/>
                  </a:srgbClr>
                </a:solidFill>
                <a:effectLst/>
                <a:uLnTx/>
                <a:uFillTx/>
                <a:latin typeface="Segoe UI Semibold" panose="020B0702040204020203" pitchFamily="34" charset="0"/>
                <a:ea typeface="+mn-ea"/>
                <a:cs typeface="Segoe UI Semibold" panose="020B0702040204020203" pitchFamily="34" charset="0"/>
              </a:rPr>
              <a:t>4</a:t>
            </a:r>
          </a:p>
        </p:txBody>
      </p:sp>
      <p:sp>
        <p:nvSpPr>
          <p:cNvPr id="25" name="TextBox 88145 !RnmC-00636">
            <a:extLst>
              <a:ext uri="{FF2B5EF4-FFF2-40B4-BE49-F238E27FC236}">
                <a16:creationId xmlns:a16="http://schemas.microsoft.com/office/drawing/2014/main" id="{C117C036-509E-EB1D-D9AA-82DAE8C55735}"/>
              </a:ext>
            </a:extLst>
          </p:cNvPr>
          <p:cNvSpPr txBox="1"/>
          <p:nvPr/>
        </p:nvSpPr>
        <p:spPr>
          <a:xfrm>
            <a:off x="815689" y="2445244"/>
            <a:ext cx="1367140" cy="236677"/>
          </a:xfrm>
          <a:prstGeom prst="rect">
            <a:avLst/>
          </a:prstGeom>
          <a:noFill/>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959"/>
                </a:solidFill>
                <a:effectLst/>
                <a:uLnTx/>
                <a:uFillTx/>
                <a:latin typeface="Segoe UI" panose="020B0502040204020203" pitchFamily="34" charset="0"/>
                <a:ea typeface="+mn-ea"/>
                <a:cs typeface="+mn-cs"/>
              </a:rPr>
              <a:t>Cents per kWh</a:t>
            </a:r>
          </a:p>
        </p:txBody>
      </p:sp>
      <p:sp>
        <p:nvSpPr>
          <p:cNvPr id="47" name="TextBox 4 !RnmC-00637">
            <a:extLst>
              <a:ext uri="{FF2B5EF4-FFF2-40B4-BE49-F238E27FC236}">
                <a16:creationId xmlns:a16="http://schemas.microsoft.com/office/drawing/2014/main" id="{DB630255-99FD-4D25-E6BE-36060D600687}"/>
              </a:ext>
            </a:extLst>
          </p:cNvPr>
          <p:cNvSpPr txBox="1"/>
          <p:nvPr/>
        </p:nvSpPr>
        <p:spPr>
          <a:xfrm>
            <a:off x="504444" y="5923919"/>
            <a:ext cx="11183112" cy="415498"/>
          </a:xfrm>
          <a:prstGeom prst="rect">
            <a:avLst/>
          </a:prstGeom>
        </p:spPr>
        <p:txBody>
          <a:bodyPr wrap="square" lIns="0" tIns="45720" rIns="91440" bIns="0" rtlCol="0" anchor="b">
            <a:spAutoFit/>
          </a:bodyPr>
          <a:lstStyle>
            <a:defPPr>
              <a:defRPr lang="en-US"/>
            </a:defPPr>
            <a:lvl1pPr marL="111125" indent="-111125">
              <a:buFont typeface="+mj-lt"/>
              <a:buAutoNum type="arabicPeriod"/>
              <a:defRPr sz="60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defRPr>
            </a:lvl1pPr>
          </a:lstStyle>
          <a:p>
            <a:pPr marL="111125" marR="0" lvl="0" indent="-11112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panose="020B0502040204020203" pitchFamily="34" charset="0"/>
                <a:cs typeface="Segoe UI" panose="020B0502040204020203" pitchFamily="34" charset="0"/>
              </a:rPr>
              <a:t>Forecast subject to change. Actual rates will vary based on actual authorized rates, changes in market prices, variability in sales, collections, timing of regulatory decisions, and other factors</a:t>
            </a:r>
          </a:p>
          <a:p>
            <a:pPr marL="111125" marR="0" lvl="0" indent="-11112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panose="020B0502040204020203" pitchFamily="34" charset="0"/>
                <a:cs typeface="Segoe UI" panose="020B0502040204020203" pitchFamily="34" charset="0"/>
              </a:rPr>
              <a:t>All rates include California Climate Credit </a:t>
            </a:r>
          </a:p>
          <a:p>
            <a:pPr marL="111125" marR="0" lvl="0" indent="-11112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panose="020B0502040204020203" pitchFamily="34" charset="0"/>
                <a:cs typeface="Segoe UI" panose="020B0502040204020203" pitchFamily="34" charset="0"/>
              </a:rPr>
              <a:t>Includes items such as </a:t>
            </a:r>
            <a:r>
              <a:rPr kumimoji="0" lang="en-US" sz="600" b="0" i="0" u="none" strike="noStrike" kern="1200" cap="none" spc="0" normalizeH="0" baseline="0" noProof="0" err="1">
                <a:ln>
                  <a:noFill/>
                </a:ln>
                <a:solidFill>
                  <a:srgbClr val="000000">
                    <a:lumMod val="50000"/>
                    <a:lumOff val="50000"/>
                  </a:srgbClr>
                </a:solidFill>
                <a:effectLst/>
                <a:uLnTx/>
                <a:uFillTx/>
                <a:latin typeface="Segoe UI" panose="020B0502040204020203" pitchFamily="34" charset="0"/>
                <a:cs typeface="Segoe UI" panose="020B0502040204020203" pitchFamily="34" charset="0"/>
              </a:rPr>
              <a:t>undercollection</a:t>
            </a:r>
            <a:r>
              <a:rPr kumimoji="0" lang="en-US" sz="600" b="0" i="0" u="none" strike="noStrike" kern="1200" cap="none" spc="0" normalizeH="0" baseline="0" noProof="0">
                <a:ln>
                  <a:noFill/>
                </a:ln>
                <a:solidFill>
                  <a:srgbClr val="000000">
                    <a:lumMod val="50000"/>
                    <a:lumOff val="50000"/>
                  </a:srgbClr>
                </a:solidFill>
                <a:effectLst/>
                <a:uLnTx/>
                <a:uFillTx/>
                <a:latin typeface="Segoe UI" panose="020B0502040204020203" pitchFamily="34" charset="0"/>
                <a:cs typeface="Segoe UI" panose="020B0502040204020203" pitchFamily="34" charset="0"/>
              </a:rPr>
              <a:t> of rates in 2023 due to milder than anticipated weather and other one-time events</a:t>
            </a:r>
          </a:p>
          <a:p>
            <a:pPr marL="111125" marR="0" lvl="0" indent="-11112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panose="020B0502040204020203" pitchFamily="34" charset="0"/>
                <a:cs typeface="Segoe UI" panose="020B0502040204020203" pitchFamily="34" charset="0"/>
              </a:rPr>
              <a:t>External events also includes 2% from Public Purpose Programs. Standard operations also includes 4% from Power Supply — Clean Energy</a:t>
            </a:r>
          </a:p>
        </p:txBody>
      </p:sp>
      <p:sp>
        <p:nvSpPr>
          <p:cNvPr id="34" name="TextBox 3 !RnmC-00638">
            <a:extLst>
              <a:ext uri="{FF2B5EF4-FFF2-40B4-BE49-F238E27FC236}">
                <a16:creationId xmlns:a16="http://schemas.microsoft.com/office/drawing/2014/main" id="{CCEE040B-D1CB-DBFA-461A-E80F63EE0BBE}"/>
              </a:ext>
            </a:extLst>
          </p:cNvPr>
          <p:cNvSpPr txBox="1"/>
          <p:nvPr/>
        </p:nvSpPr>
        <p:spPr bwMode="gray">
          <a:xfrm>
            <a:off x="10714537" y="4988436"/>
            <a:ext cx="931948" cy="714042"/>
          </a:xfrm>
          <a:prstGeom prst="rect">
            <a:avLst/>
          </a:prstGeom>
          <a:noFill/>
        </p:spPr>
        <p:txBody>
          <a:bodyPr wrap="square" lIns="0" tIns="0" rIns="0" bIns="0" rtlCol="0">
            <a:spAutoFit/>
          </a:bodyPr>
          <a:lstStyle/>
          <a:p>
            <a:pPr marL="0" marR="0" lvl="0" indent="0" algn="l" defTabSz="7112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lumMod val="75000"/>
                    <a:lumOff val="25000"/>
                  </a:srgbClr>
                </a:solidFill>
                <a:effectLst/>
                <a:uLnTx/>
                <a:uFillTx/>
                <a:latin typeface="Segoe UI"/>
                <a:ea typeface="+mn-ea"/>
                <a:cs typeface="+mn-cs"/>
              </a:rPr>
              <a:t>32%</a:t>
            </a:r>
            <a:r>
              <a:rPr kumimoji="0" lang="en-US" sz="1400" b="1" i="0" u="none" strike="noStrike" kern="1200" cap="none" spc="0" normalizeH="0" baseline="0" noProof="0">
                <a:ln>
                  <a:noFill/>
                </a:ln>
                <a:solidFill>
                  <a:srgbClr val="000000">
                    <a:lumMod val="75000"/>
                    <a:lumOff val="25000"/>
                  </a:srgbClr>
                </a:solidFill>
                <a:effectLst/>
                <a:uLnTx/>
                <a:uFillTx/>
                <a:latin typeface="Segoe UI"/>
                <a:ea typeface="+mn-ea"/>
                <a:cs typeface="+mn-cs"/>
              </a:rPr>
              <a:t> </a:t>
            </a:r>
          </a:p>
          <a:p>
            <a:pPr marL="0" marR="0" lvl="0" indent="0" algn="l" defTabSz="711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75000"/>
                    <a:lumOff val="25000"/>
                  </a:srgbClr>
                </a:solidFill>
                <a:effectLst/>
                <a:uLnTx/>
                <a:uFillTx/>
                <a:latin typeface="Segoe UI"/>
                <a:ea typeface="+mn-ea"/>
                <a:cs typeface="Segoe UI Semibold" panose="020B0702040204020203" pitchFamily="34" charset="0"/>
              </a:rPr>
              <a:t>from </a:t>
            </a:r>
            <a:r>
              <a:rPr kumimoji="0" lang="en-US" sz="1400" b="0" i="0" u="none" strike="noStrike" kern="1200" cap="none" spc="0" normalizeH="0" baseline="0" noProof="0">
                <a:ln>
                  <a:noFill/>
                </a:ln>
                <a:solidFill>
                  <a:srgbClr val="000000">
                    <a:lumMod val="75000"/>
                    <a:lumOff val="25000"/>
                  </a:srgbClr>
                </a:solidFill>
                <a:effectLst/>
                <a:uLnTx/>
                <a:uFillTx/>
                <a:latin typeface="Segoe UI Semibold" panose="020B0702040204020203" pitchFamily="34" charset="0"/>
                <a:ea typeface="+mn-ea"/>
                <a:cs typeface="Segoe UI Semibold" panose="020B0702040204020203" pitchFamily="34" charset="0"/>
              </a:rPr>
              <a:t>standard operations</a:t>
            </a:r>
            <a:r>
              <a:rPr kumimoji="0" lang="en-US" sz="1400" b="0" i="0" u="none" strike="noStrike" kern="1200" cap="none" spc="0" normalizeH="0" baseline="30000" noProof="0">
                <a:ln>
                  <a:noFill/>
                </a:ln>
                <a:solidFill>
                  <a:srgbClr val="000000">
                    <a:lumMod val="75000"/>
                    <a:lumOff val="25000"/>
                  </a:srgbClr>
                </a:solidFill>
                <a:effectLst/>
                <a:uLnTx/>
                <a:uFillTx/>
                <a:latin typeface="Segoe UI Semibold" panose="020B0702040204020203" pitchFamily="34" charset="0"/>
                <a:ea typeface="+mn-ea"/>
                <a:cs typeface="Segoe UI Semibold" panose="020B0702040204020203" pitchFamily="34" charset="0"/>
              </a:rPr>
              <a:t>4</a:t>
            </a:r>
          </a:p>
        </p:txBody>
      </p:sp>
      <p:sp>
        <p:nvSpPr>
          <p:cNvPr id="52" name="TextBox 15 !RnmC-00639">
            <a:extLst>
              <a:ext uri="{FF2B5EF4-FFF2-40B4-BE49-F238E27FC236}">
                <a16:creationId xmlns:a16="http://schemas.microsoft.com/office/drawing/2014/main" id="{B0367F46-3DD9-D5F7-38D3-189951BEAB55}"/>
              </a:ext>
            </a:extLst>
          </p:cNvPr>
          <p:cNvSpPr txBox="1"/>
          <p:nvPr/>
        </p:nvSpPr>
        <p:spPr bwMode="gray">
          <a:xfrm>
            <a:off x="8243600" y="4446455"/>
            <a:ext cx="1533668" cy="396391"/>
          </a:xfrm>
          <a:prstGeom prst="rect">
            <a:avLst/>
          </a:prstGeom>
          <a:noFill/>
        </p:spPr>
        <p:txBody>
          <a:bodyPr wrap="square" lIns="0" tIns="0" rIns="0" bIns="0" rtlCol="0">
            <a:spAutoFit/>
          </a:bodyPr>
          <a:lstStyle/>
          <a:p>
            <a:pPr marL="0" marR="0" lvl="0" indent="0" algn="l" defTabSz="711200" rtl="0" eaLnBrk="1" fontAlgn="auto" latinLnBrk="0" hangingPunct="1">
              <a:lnSpc>
                <a:spcPct val="92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21%</a:t>
            </a:r>
          </a:p>
          <a:p>
            <a:pPr marL="0" marR="0" lvl="0" indent="0" algn="l" defTabSz="711200" rtl="0" eaLnBrk="1" fontAlgn="auto" latinLnBrk="0" hangingPunct="1">
              <a:lnSpc>
                <a:spcPct val="92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Wildfire</a:t>
            </a:r>
          </a:p>
        </p:txBody>
      </p:sp>
      <p:sp>
        <p:nvSpPr>
          <p:cNvPr id="54" name="TextBox 17 !RnmC-00640">
            <a:extLst>
              <a:ext uri="{FF2B5EF4-FFF2-40B4-BE49-F238E27FC236}">
                <a16:creationId xmlns:a16="http://schemas.microsoft.com/office/drawing/2014/main" id="{0D42062C-9607-6D8C-6790-9D292AD93CE4}"/>
              </a:ext>
            </a:extLst>
          </p:cNvPr>
          <p:cNvSpPr txBox="1"/>
          <p:nvPr/>
        </p:nvSpPr>
        <p:spPr bwMode="gray">
          <a:xfrm>
            <a:off x="8243600" y="3553460"/>
            <a:ext cx="1932767" cy="594586"/>
          </a:xfrm>
          <a:prstGeom prst="rect">
            <a:avLst/>
          </a:prstGeom>
          <a:noFill/>
        </p:spPr>
        <p:txBody>
          <a:bodyPr wrap="square" lIns="0" tIns="0" rIns="0" bIns="0" rtlCol="0">
            <a:spAutoFit/>
          </a:bodyPr>
          <a:lstStyle/>
          <a:p>
            <a:pPr marL="0" marR="0" lvl="0" indent="0" algn="l" defTabSz="711200" rtl="0" eaLnBrk="1" fontAlgn="auto" latinLnBrk="0" hangingPunct="1">
              <a:lnSpc>
                <a:spcPct val="92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45%</a:t>
            </a:r>
          </a:p>
          <a:p>
            <a:pPr marL="0" marR="0" lvl="0" indent="0" algn="l" defTabSz="711200" rtl="0" eaLnBrk="1" fontAlgn="auto" latinLnBrk="0" hangingPunct="1">
              <a:lnSpc>
                <a:spcPct val="92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Power Supply and Weather</a:t>
            </a:r>
            <a:r>
              <a:rPr kumimoji="0" lang="en-US" sz="1400" b="0" i="0" u="none" strike="noStrike" kern="1200" cap="none" spc="0" normalizeH="0" baseline="30000" noProof="0">
                <a:ln>
                  <a:noFill/>
                </a:ln>
                <a:solidFill>
                  <a:srgbClr val="FFFFFF"/>
                </a:solidFill>
                <a:effectLst/>
                <a:uLnTx/>
                <a:uFillTx/>
                <a:latin typeface="Segoe UI"/>
                <a:ea typeface="+mn-ea"/>
                <a:cs typeface="Segoe UI Semibold" panose="020B0702040204020203" pitchFamily="34" charset="0"/>
              </a:rPr>
              <a:t>3</a:t>
            </a:r>
          </a:p>
        </p:txBody>
      </p:sp>
      <p:sp>
        <p:nvSpPr>
          <p:cNvPr id="57" name="TextBox 20 !RnmC-00641">
            <a:extLst>
              <a:ext uri="{FF2B5EF4-FFF2-40B4-BE49-F238E27FC236}">
                <a16:creationId xmlns:a16="http://schemas.microsoft.com/office/drawing/2014/main" id="{2E339742-12C6-B535-2430-D2F5C980496C}"/>
              </a:ext>
            </a:extLst>
          </p:cNvPr>
          <p:cNvSpPr txBox="1"/>
          <p:nvPr/>
        </p:nvSpPr>
        <p:spPr bwMode="gray">
          <a:xfrm>
            <a:off x="8243600" y="4998683"/>
            <a:ext cx="2122563" cy="594586"/>
          </a:xfrm>
          <a:prstGeom prst="rect">
            <a:avLst/>
          </a:prstGeom>
          <a:noFill/>
        </p:spPr>
        <p:txBody>
          <a:bodyPr wrap="square" lIns="0" tIns="0" rIns="0" bIns="0" rtlCol="0">
            <a:spAutoFit/>
          </a:bodyPr>
          <a:lstStyle/>
          <a:p>
            <a:pPr marL="0" marR="0" lvl="0" indent="0" algn="l" defTabSz="711200" rtl="0" eaLnBrk="1" fontAlgn="auto" latinLnBrk="0" hangingPunct="1">
              <a:lnSpc>
                <a:spcPct val="92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28%</a:t>
            </a:r>
          </a:p>
          <a:p>
            <a:pPr marL="0" marR="0" lvl="0" indent="0" algn="l" defTabSz="711200" rtl="0" eaLnBrk="1" fontAlgn="auto" latinLnBrk="0" hangingPunct="1">
              <a:lnSpc>
                <a:spcPct val="92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Load Growth / Infrastructure Replacement</a:t>
            </a:r>
          </a:p>
        </p:txBody>
      </p:sp>
      <p:sp>
        <p:nvSpPr>
          <p:cNvPr id="36" name="Freeform 35 !RnmC-00642">
            <a:extLst>
              <a:ext uri="{FF2B5EF4-FFF2-40B4-BE49-F238E27FC236}">
                <a16:creationId xmlns:a16="http://schemas.microsoft.com/office/drawing/2014/main" id="{EF0B4834-D009-95BB-7B6E-D8CF18EA6185}"/>
              </a:ext>
            </a:extLst>
          </p:cNvPr>
          <p:cNvSpPr/>
          <p:nvPr/>
        </p:nvSpPr>
        <p:spPr>
          <a:xfrm>
            <a:off x="10496209" y="3291479"/>
            <a:ext cx="172375" cy="1652513"/>
          </a:xfrm>
          <a:custGeom>
            <a:avLst/>
            <a:gdLst/>
            <a:ahLst/>
            <a:cxnLst/>
            <a:rect l="0" t="0" r="0" b="0"/>
            <a:pathLst>
              <a:path w="246889" h="1188721">
                <a:moveTo>
                  <a:pt x="0" y="0"/>
                </a:moveTo>
                <a:lnTo>
                  <a:pt x="137160" y="0"/>
                </a:lnTo>
                <a:lnTo>
                  <a:pt x="137160" y="521208"/>
                </a:lnTo>
                <a:lnTo>
                  <a:pt x="246888" y="594360"/>
                </a:lnTo>
                <a:lnTo>
                  <a:pt x="137160" y="667512"/>
                </a:lnTo>
                <a:lnTo>
                  <a:pt x="137160" y="1188720"/>
                </a:lnTo>
                <a:lnTo>
                  <a:pt x="0" y="1188720"/>
                </a:lnTo>
              </a:path>
            </a:pathLst>
          </a:custGeom>
          <a:ln w="9525">
            <a:solidFill>
              <a:srgbClr val="70737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36 !RnmC-00643">
            <a:extLst>
              <a:ext uri="{FF2B5EF4-FFF2-40B4-BE49-F238E27FC236}">
                <a16:creationId xmlns:a16="http://schemas.microsoft.com/office/drawing/2014/main" id="{75BA17DD-2839-FA47-084D-B45066DD08F2}"/>
              </a:ext>
            </a:extLst>
          </p:cNvPr>
          <p:cNvSpPr/>
          <p:nvPr/>
        </p:nvSpPr>
        <p:spPr>
          <a:xfrm>
            <a:off x="10495002" y="4948755"/>
            <a:ext cx="172375" cy="774976"/>
          </a:xfrm>
          <a:custGeom>
            <a:avLst/>
            <a:gdLst/>
            <a:ahLst/>
            <a:cxnLst/>
            <a:rect l="0" t="0" r="0" b="0"/>
            <a:pathLst>
              <a:path w="246889" h="1188721">
                <a:moveTo>
                  <a:pt x="0" y="0"/>
                </a:moveTo>
                <a:lnTo>
                  <a:pt x="137160" y="0"/>
                </a:lnTo>
                <a:lnTo>
                  <a:pt x="137160" y="521208"/>
                </a:lnTo>
                <a:lnTo>
                  <a:pt x="246888" y="594360"/>
                </a:lnTo>
                <a:lnTo>
                  <a:pt x="137160" y="667512"/>
                </a:lnTo>
                <a:lnTo>
                  <a:pt x="137160" y="1188720"/>
                </a:lnTo>
                <a:lnTo>
                  <a:pt x="0" y="1188720"/>
                </a:lnTo>
              </a:path>
            </a:pathLst>
          </a:custGeom>
          <a:ln w="9525">
            <a:solidFill>
              <a:srgbClr val="70737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cxnSp>
        <p:nvCxnSpPr>
          <p:cNvPr id="8" name="Straight Arrow Connector 15 !RnmC-00644">
            <a:extLst>
              <a:ext uri="{FF2B5EF4-FFF2-40B4-BE49-F238E27FC236}">
                <a16:creationId xmlns:a16="http://schemas.microsoft.com/office/drawing/2014/main" id="{45820080-61BF-8FBA-BE44-E4C3EE952EB4}"/>
              </a:ext>
            </a:extLst>
          </p:cNvPr>
          <p:cNvCxnSpPr>
            <a:cxnSpLocks/>
          </p:cNvCxnSpPr>
          <p:nvPr/>
        </p:nvCxnSpPr>
        <p:spPr>
          <a:xfrm>
            <a:off x="6070599" y="2271790"/>
            <a:ext cx="1579566" cy="0"/>
          </a:xfrm>
          <a:prstGeom prst="straightConnector1">
            <a:avLst/>
          </a:prstGeom>
          <a:ln w="38100"/>
        </p:spPr>
        <p:style>
          <a:lnRef idx="2">
            <a:schemeClr val="accent2"/>
          </a:lnRef>
          <a:fillRef idx="0">
            <a:schemeClr val="accent2"/>
          </a:fillRef>
          <a:effectRef idx="1">
            <a:schemeClr val="accent2"/>
          </a:effectRef>
          <a:fontRef idx="minor">
            <a:schemeClr val="tx1"/>
          </a:fontRef>
        </p:style>
      </p:cxnSp>
      <p:sp>
        <p:nvSpPr>
          <p:cNvPr id="19" name="TextBox 45 !RnmC-00645">
            <a:extLst>
              <a:ext uri="{FF2B5EF4-FFF2-40B4-BE49-F238E27FC236}">
                <a16:creationId xmlns:a16="http://schemas.microsoft.com/office/drawing/2014/main" id="{3253CFC6-4300-D5D1-1A8A-5138AFB7653D}"/>
              </a:ext>
            </a:extLst>
          </p:cNvPr>
          <p:cNvSpPr txBox="1"/>
          <p:nvPr/>
        </p:nvSpPr>
        <p:spPr>
          <a:xfrm flipH="1">
            <a:off x="7123690" y="1528586"/>
            <a:ext cx="3254435" cy="534352"/>
          </a:xfrm>
          <a:prstGeom prst="rect">
            <a:avLst/>
          </a:prstGeom>
          <a:solidFill>
            <a:schemeClr val="bg1"/>
          </a:solidFill>
          <a:ln w="22225">
            <a:solidFill>
              <a:schemeClr val="accent2"/>
            </a:solidFill>
          </a:ln>
        </p:spPr>
        <p:txBody>
          <a:bodyPr wrap="square" lIns="27432" tIns="18288" rIns="27432" bIns="18288" rtlCol="0">
            <a:noAutofit/>
          </a:bodyPr>
          <a:lstStyle>
            <a:defPPr>
              <a:defRPr lang="en-US"/>
            </a:defPPr>
            <a:lvl1pPr>
              <a:defRPr sz="1050">
                <a:solidFill>
                  <a:schemeClr val="tx1">
                    <a:lumMod val="65000"/>
                    <a:lumOff val="35000"/>
                  </a:schemeClr>
                </a:solidFill>
              </a:defRPr>
            </a:lvl1p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2024–2028  </a:t>
            </a:r>
            <a:r>
              <a:rPr kumimoji="0" lang="en-US" sz="1400" b="0" i="0" u="none" strike="noStrike" kern="1200" cap="none" spc="0" normalizeH="0" baseline="0" noProof="0">
                <a:ln>
                  <a:noFill/>
                </a:ln>
                <a:solidFill>
                  <a:srgbClr val="000000"/>
                </a:solidFill>
                <a:effectLst/>
                <a:uLnTx/>
                <a:uFillTx/>
                <a:latin typeface="Segoe UI"/>
                <a:ea typeface="+mn-ea"/>
                <a:cs typeface="+mn-cs"/>
              </a:rPr>
              <a:t>Expect</a:t>
            </a:r>
            <a:r>
              <a:rPr kumimoji="0" lang="en-US" sz="1400" b="1" i="0" u="none" strike="noStrike" kern="1200" cap="none" spc="0" normalizeH="0" baseline="0" noProof="0">
                <a:ln>
                  <a:noFill/>
                </a:ln>
                <a:solidFill>
                  <a:srgbClr val="000000"/>
                </a:solidFill>
                <a:effectLst/>
                <a:uLnTx/>
                <a:uFillTx/>
                <a:latin typeface="Segoe UI"/>
                <a:ea typeface="+mn-ea"/>
                <a:cs typeface="+mn-cs"/>
              </a:rPr>
              <a:t> system average rate growth at or below inflation</a:t>
            </a:r>
            <a:r>
              <a:rPr kumimoji="0" lang="en-US" sz="1400" b="1" i="0" u="none" strike="noStrike" kern="1200" cap="none" spc="0" normalizeH="0" baseline="30000" noProof="0">
                <a:ln>
                  <a:noFill/>
                </a:ln>
                <a:solidFill>
                  <a:srgbClr val="000000"/>
                </a:solidFill>
                <a:effectLst/>
                <a:uLnTx/>
                <a:uFillTx/>
                <a:latin typeface="Segoe UI"/>
                <a:ea typeface="+mn-ea"/>
                <a:cs typeface="+mn-cs"/>
              </a:rPr>
              <a:t>1</a:t>
            </a:r>
            <a:endParaRPr kumimoji="0" lang="en-US" sz="1400" b="0" i="0" u="none" strike="noStrike" kern="1200" cap="none" spc="0" normalizeH="0" baseline="30000" noProof="0">
              <a:ln>
                <a:noFill/>
              </a:ln>
              <a:solidFill>
                <a:srgbClr val="000000"/>
              </a:solidFill>
              <a:effectLst/>
              <a:highlight>
                <a:srgbClr val="FFFF00"/>
              </a:highlight>
              <a:uLnTx/>
              <a:uFillTx/>
              <a:latin typeface="Segoe UI"/>
              <a:ea typeface="+mn-ea"/>
              <a:cs typeface="+mn-cs"/>
            </a:endParaRPr>
          </a:p>
        </p:txBody>
      </p:sp>
      <p:sp>
        <p:nvSpPr>
          <p:cNvPr id="20" name="Rectangle 10 !RnmC-00646">
            <a:extLst>
              <a:ext uri="{FF2B5EF4-FFF2-40B4-BE49-F238E27FC236}">
                <a16:creationId xmlns:a16="http://schemas.microsoft.com/office/drawing/2014/main" id="{C10335A3-B479-5706-B633-B555E31C05E0}"/>
              </a:ext>
            </a:extLst>
          </p:cNvPr>
          <p:cNvSpPr/>
          <p:nvPr/>
        </p:nvSpPr>
        <p:spPr>
          <a:xfrm>
            <a:off x="7131215" y="1528586"/>
            <a:ext cx="987552" cy="237744"/>
          </a:xfrm>
          <a:prstGeom prst="rect">
            <a:avLst/>
          </a:prstGeom>
          <a:solidFill>
            <a:srgbClr val="FED1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27432"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2024–2030</a:t>
            </a:r>
          </a:p>
        </p:txBody>
      </p:sp>
      <p:cxnSp>
        <p:nvCxnSpPr>
          <p:cNvPr id="23" name="Elbow Connector 75 !RnmC-00647">
            <a:extLst>
              <a:ext uri="{FF2B5EF4-FFF2-40B4-BE49-F238E27FC236}">
                <a16:creationId xmlns:a16="http://schemas.microsoft.com/office/drawing/2014/main" id="{1C9C9D65-5AD6-335E-17B0-9781C53A228E}"/>
              </a:ext>
            </a:extLst>
          </p:cNvPr>
          <p:cNvCxnSpPr>
            <a:cxnSpLocks/>
          </p:cNvCxnSpPr>
          <p:nvPr/>
        </p:nvCxnSpPr>
        <p:spPr>
          <a:xfrm rot="5400000">
            <a:off x="7694633" y="1152011"/>
            <a:ext cx="187693" cy="2011680"/>
          </a:xfrm>
          <a:prstGeom prst="bentConnector3">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Elbow Connector 75 !RnmC-00648">
            <a:extLst>
              <a:ext uri="{FF2B5EF4-FFF2-40B4-BE49-F238E27FC236}">
                <a16:creationId xmlns:a16="http://schemas.microsoft.com/office/drawing/2014/main" id="{25DA291D-F4F8-1423-17CF-967055E188CE}"/>
              </a:ext>
            </a:extLst>
          </p:cNvPr>
          <p:cNvCxnSpPr>
            <a:cxnSpLocks/>
          </p:cNvCxnSpPr>
          <p:nvPr/>
        </p:nvCxnSpPr>
        <p:spPr>
          <a:xfrm rot="16200000" flipH="1">
            <a:off x="7821246" y="276187"/>
            <a:ext cx="91440" cy="4114800"/>
          </a:xfrm>
          <a:prstGeom prst="bentConnector3">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95297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RnmC-00682">
            <a:extLst>
              <a:ext uri="{FF2B5EF4-FFF2-40B4-BE49-F238E27FC236}">
                <a16:creationId xmlns:a16="http://schemas.microsoft.com/office/drawing/2014/main" id="{ED93612C-DD02-B360-075C-5491D1EA5824}"/>
              </a:ext>
            </a:extLst>
          </p:cNvPr>
          <p:cNvSpPr>
            <a:spLocks noGrp="1"/>
          </p:cNvSpPr>
          <p:nvPr>
            <p:ph type="title"/>
          </p:nvPr>
        </p:nvSpPr>
        <p:spPr/>
        <p:txBody>
          <a:bodyPr/>
          <a:lstStyle/>
          <a:p>
            <a:r>
              <a:rPr lang="en-US"/>
              <a:t>SCE delivers on California’s energy goals while managing affordability—despite higher policy-driven cost burdens</a:t>
            </a:r>
          </a:p>
        </p:txBody>
      </p:sp>
      <p:sp>
        <p:nvSpPr>
          <p:cNvPr id="4" name="OvalLabel140 !RnmC-00683">
            <a:extLst>
              <a:ext uri="{FF2B5EF4-FFF2-40B4-BE49-F238E27FC236}">
                <a16:creationId xmlns:a16="http://schemas.microsoft.com/office/drawing/2014/main" id="{933CA7E2-5EFF-EBAE-CCB3-FC6E46370F5C}"/>
              </a:ext>
            </a:extLst>
          </p:cNvPr>
          <p:cNvSpPr/>
          <p:nvPr/>
        </p:nvSpPr>
        <p:spPr>
          <a:xfrm>
            <a:off x="819029" y="2438530"/>
            <a:ext cx="1181221" cy="40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mn-cs"/>
              </a:rPr>
              <a:t>+38%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mn-cs"/>
              </a:rPr>
              <a:t>vs. SCE</a:t>
            </a:r>
          </a:p>
        </p:txBody>
      </p:sp>
      <p:sp>
        <p:nvSpPr>
          <p:cNvPr id="5" name="OvalLabel140 !RnmC-00684">
            <a:extLst>
              <a:ext uri="{FF2B5EF4-FFF2-40B4-BE49-F238E27FC236}">
                <a16:creationId xmlns:a16="http://schemas.microsoft.com/office/drawing/2014/main" id="{5D7D89A4-6537-7A70-1B3F-35C871F4F647}"/>
              </a:ext>
            </a:extLst>
          </p:cNvPr>
          <p:cNvSpPr/>
          <p:nvPr/>
        </p:nvSpPr>
        <p:spPr>
          <a:xfrm>
            <a:off x="2629937" y="2438530"/>
            <a:ext cx="1181221" cy="454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mn-cs"/>
              </a:rPr>
              <a:t>+37%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mn-cs"/>
              </a:rPr>
              <a:t>vs. SCE</a:t>
            </a:r>
          </a:p>
        </p:txBody>
      </p:sp>
      <p:pic>
        <p:nvPicPr>
          <p:cNvPr id="6" name="Picture 7 !RnmC-00685" descr="A picture containing drawing&#10;&#10;Description automatically generated">
            <a:extLst>
              <a:ext uri="{FF2B5EF4-FFF2-40B4-BE49-F238E27FC236}">
                <a16:creationId xmlns:a16="http://schemas.microsoft.com/office/drawing/2014/main" id="{BC4B7908-3B27-1D65-346F-D1A835721A66}"/>
              </a:ext>
            </a:extLst>
          </p:cNvPr>
          <p:cNvPicPr>
            <a:picLocks noChangeAspect="1"/>
          </p:cNvPicPr>
          <p:nvPr/>
        </p:nvPicPr>
        <p:blipFill>
          <a:blip r:embed="rId4"/>
          <a:stretch>
            <a:fillRect/>
          </a:stretch>
        </p:blipFill>
        <p:spPr>
          <a:xfrm>
            <a:off x="1611733" y="4939031"/>
            <a:ext cx="1336390" cy="361135"/>
          </a:xfrm>
          <a:prstGeom prst="rect">
            <a:avLst/>
          </a:prstGeom>
          <a:solidFill>
            <a:srgbClr val="FFFFFF"/>
          </a:solidFill>
          <a:ln>
            <a:solidFill>
              <a:schemeClr val="bg1"/>
            </a:solidFill>
          </a:ln>
        </p:spPr>
      </p:pic>
      <p:sp>
        <p:nvSpPr>
          <p:cNvPr id="7" name="Subtitle453 !RnmC-00686">
            <a:extLst>
              <a:ext uri="{FF2B5EF4-FFF2-40B4-BE49-F238E27FC236}">
                <a16:creationId xmlns:a16="http://schemas.microsoft.com/office/drawing/2014/main" id="{B28111D6-A28A-82E3-81DF-34493B591C30}"/>
              </a:ext>
            </a:extLst>
          </p:cNvPr>
          <p:cNvSpPr txBox="1"/>
          <p:nvPr/>
        </p:nvSpPr>
        <p:spPr>
          <a:xfrm>
            <a:off x="504444" y="1404282"/>
            <a:ext cx="5591556" cy="297313"/>
          </a:xfrm>
          <a:prstGeom prst="rect">
            <a:avLst/>
          </a:prstGeom>
          <a:noFill/>
        </p:spPr>
        <p:txBody>
          <a:bodyPr vert="horz"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269"/>
                </a:solidFill>
                <a:effectLst/>
                <a:uLnTx/>
                <a:uFillTx/>
                <a:latin typeface="Segoe UI" panose="020B0502040204020203" pitchFamily="34" charset="0"/>
                <a:ea typeface="+mn-ea"/>
                <a:cs typeface="+mn-cs"/>
              </a:rPr>
              <a:t>SCE vs. LADWP: Average Non-CARE Residential Bill</a:t>
            </a:r>
            <a:r>
              <a:rPr kumimoji="0" lang="en-US" sz="1800" b="1" i="0" u="none" strike="noStrike" kern="1200" cap="none" spc="0" normalizeH="0" baseline="30000" noProof="0">
                <a:ln>
                  <a:noFill/>
                </a:ln>
                <a:solidFill>
                  <a:srgbClr val="006269"/>
                </a:solidFill>
                <a:effectLst/>
                <a:uLnTx/>
                <a:uFillTx/>
                <a:latin typeface="Segoe UI" panose="020B0502040204020203" pitchFamily="34" charset="0"/>
                <a:ea typeface="+mn-ea"/>
                <a:cs typeface="+mn-cs"/>
              </a:rPr>
              <a:t>1</a:t>
            </a:r>
            <a:endParaRPr kumimoji="0" lang="en-US" sz="1800" b="1" i="0" u="none" strike="noStrike" kern="1200" cap="none" spc="0" normalizeH="0" baseline="30000" noProof="0">
              <a:ln>
                <a:noFill/>
              </a:ln>
              <a:solidFill>
                <a:srgbClr val="FF0000"/>
              </a:solidFill>
              <a:effectLst/>
              <a:uLnTx/>
              <a:uFillTx/>
              <a:latin typeface="Segoe UI" panose="020B0502040204020203" pitchFamily="34" charset="0"/>
              <a:ea typeface="+mn-ea"/>
              <a:cs typeface="+mn-cs"/>
            </a:endParaRPr>
          </a:p>
        </p:txBody>
      </p:sp>
      <p:sp>
        <p:nvSpPr>
          <p:cNvPr id="8" name="TextBox 124140 !RnmC-00687">
            <a:extLst>
              <a:ext uri="{FF2B5EF4-FFF2-40B4-BE49-F238E27FC236}">
                <a16:creationId xmlns:a16="http://schemas.microsoft.com/office/drawing/2014/main" id="{28DB044C-0ABB-6E84-1546-C7CBD6A9C753}"/>
              </a:ext>
            </a:extLst>
          </p:cNvPr>
          <p:cNvSpPr txBox="1"/>
          <p:nvPr/>
        </p:nvSpPr>
        <p:spPr>
          <a:xfrm>
            <a:off x="504444" y="1693573"/>
            <a:ext cx="5591556" cy="184666"/>
          </a:xfrm>
          <a:prstGeom prst="rect">
            <a:avLst/>
          </a:prstGeom>
          <a:noFill/>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Segoe UI" panose="020B0502040204020203" pitchFamily="34" charset="0"/>
                <a:ea typeface="+mn-ea"/>
                <a:cs typeface="+mn-cs"/>
              </a:rPr>
              <a:t>$ per Month; Based on 500 kWh consumption</a:t>
            </a:r>
            <a:endParaRPr kumimoji="0" lang="en-US" sz="1400" b="0" i="0" u="none" strike="noStrike" kern="1200" cap="none" spc="0" normalizeH="0" baseline="30000" noProof="0">
              <a:ln>
                <a:noFill/>
              </a:ln>
              <a:solidFill>
                <a:srgbClr val="000000">
                  <a:lumMod val="65000"/>
                  <a:lumOff val="35000"/>
                </a:srgbClr>
              </a:solidFill>
              <a:effectLst/>
              <a:uLnTx/>
              <a:uFillTx/>
              <a:latin typeface="Segoe UI" panose="020B0502040204020203" pitchFamily="34" charset="0"/>
              <a:ea typeface="+mn-ea"/>
              <a:cs typeface="+mn-cs"/>
            </a:endParaRPr>
          </a:p>
        </p:txBody>
      </p:sp>
      <p:cxnSp>
        <p:nvCxnSpPr>
          <p:cNvPr id="9" name="Line8627 !RnmC-00688">
            <a:extLst>
              <a:ext uri="{FF2B5EF4-FFF2-40B4-BE49-F238E27FC236}">
                <a16:creationId xmlns:a16="http://schemas.microsoft.com/office/drawing/2014/main" id="{74C8C833-C669-3800-8CCC-F156DD9AD39F}"/>
              </a:ext>
            </a:extLst>
          </p:cNvPr>
          <p:cNvCxnSpPr>
            <a:cxnSpLocks/>
          </p:cNvCxnSpPr>
          <p:nvPr/>
        </p:nvCxnSpPr>
        <p:spPr>
          <a:xfrm>
            <a:off x="504444" y="1929525"/>
            <a:ext cx="5604870" cy="0"/>
          </a:xfrm>
          <a:prstGeom prst="line">
            <a:avLst/>
          </a:prstGeom>
          <a:ln w="12700">
            <a:solidFill>
              <a:srgbClr val="006269"/>
            </a:solidFill>
          </a:ln>
        </p:spPr>
        <p:style>
          <a:lnRef idx="1">
            <a:schemeClr val="accent1"/>
          </a:lnRef>
          <a:fillRef idx="0">
            <a:schemeClr val="accent1"/>
          </a:fillRef>
          <a:effectRef idx="0">
            <a:schemeClr val="accent1"/>
          </a:effectRef>
          <a:fontRef idx="minor">
            <a:schemeClr val="tx1"/>
          </a:fontRef>
        </p:style>
      </p:cxnSp>
      <p:sp>
        <p:nvSpPr>
          <p:cNvPr id="10" name="TextBox 4 !RnmC-00689">
            <a:extLst>
              <a:ext uri="{FF2B5EF4-FFF2-40B4-BE49-F238E27FC236}">
                <a16:creationId xmlns:a16="http://schemas.microsoft.com/office/drawing/2014/main" id="{9BF56486-314E-D35B-F045-32A8C7A6608B}"/>
              </a:ext>
            </a:extLst>
          </p:cNvPr>
          <p:cNvSpPr txBox="1"/>
          <p:nvPr/>
        </p:nvSpPr>
        <p:spPr>
          <a:xfrm>
            <a:off x="504444" y="5823119"/>
            <a:ext cx="11183112" cy="507831"/>
          </a:xfrm>
          <a:prstGeom prst="rect">
            <a:avLst/>
          </a:prstGeom>
        </p:spPr>
        <p:txBody>
          <a:bodyPr wrap="square" lIns="0" tIns="45720" rIns="91440" bIns="0" rtlCol="0" anchor="b">
            <a:spAutoFit/>
          </a:bodyPr>
          <a:lstStyle>
            <a:defPPr>
              <a:defRPr lang="en-US"/>
            </a:defPPr>
            <a:lvl1pPr marL="111125" indent="-111125">
              <a:buFont typeface="+mj-lt"/>
              <a:buAutoNum type="arabicPeriod"/>
              <a:defRPr sz="60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defRPr>
            </a:lvl1pPr>
          </a:lstStyle>
          <a:p>
            <a:pPr marL="111125" marR="0" lvl="0" indent="-11112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a:cs typeface="Segoe UI"/>
              </a:rPr>
              <a:t>Including Utility Users Tax (UUT). UUT is a local tax levied by cities on utility services, which is not part of SCE’s revenue requirement. Utilities collect the UUT through customers’ electric bills and remit the funds to the appropriate local government</a:t>
            </a:r>
          </a:p>
          <a:p>
            <a:pPr marL="111125" marR="0" lvl="0" indent="-11112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a:cs typeface="Segoe UI"/>
              </a:rPr>
              <a:t>Other includes Wildfire Fund Charge, Nuclear Decommissioning Charge, Public Utilities Commission Reimbursement Fee</a:t>
            </a:r>
          </a:p>
          <a:p>
            <a:pPr marL="111125" marR="0" lvl="0" indent="-11112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a:cs typeface="Segoe UI"/>
              </a:rPr>
              <a:t>Public Purpose Programs also includes CARE surcharge / discount, extension of Diablo Canyon operations costs</a:t>
            </a:r>
          </a:p>
          <a:p>
            <a:pPr marL="111125" marR="0" lvl="0" indent="-11112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a:cs typeface="Segoe UI"/>
              </a:rPr>
              <a:t>Taxes includes Federal &amp; State Income Tax, Property Tax, Franchise Fees &amp; </a:t>
            </a:r>
            <a:r>
              <a:rPr kumimoji="0" lang="en-US" sz="600" b="0" i="0" u="none" strike="noStrike" kern="1200" cap="none" spc="0" normalizeH="0" baseline="0" noProof="0" err="1">
                <a:ln>
                  <a:noFill/>
                </a:ln>
                <a:solidFill>
                  <a:srgbClr val="000000">
                    <a:lumMod val="50000"/>
                    <a:lumOff val="50000"/>
                  </a:srgbClr>
                </a:solidFill>
                <a:effectLst/>
                <a:uLnTx/>
                <a:uFillTx/>
                <a:latin typeface="Segoe UI"/>
                <a:cs typeface="Segoe UI"/>
              </a:rPr>
              <a:t>Uncollectibles</a:t>
            </a:r>
            <a:r>
              <a:rPr kumimoji="0" lang="en-US" sz="600" b="0" i="0" u="none" strike="noStrike" kern="1200" cap="none" spc="0" normalizeH="0" baseline="0" noProof="0">
                <a:ln>
                  <a:noFill/>
                </a:ln>
                <a:solidFill>
                  <a:srgbClr val="000000">
                    <a:lumMod val="50000"/>
                    <a:lumOff val="50000"/>
                  </a:srgbClr>
                </a:solidFill>
                <a:effectLst/>
                <a:uLnTx/>
                <a:uFillTx/>
                <a:latin typeface="Segoe UI"/>
                <a:cs typeface="Segoe UI"/>
              </a:rPr>
              <a:t>, and UUT</a:t>
            </a:r>
          </a:p>
          <a:p>
            <a:pPr marL="111125" marR="0" lvl="0" indent="-11112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600" b="0" i="0" u="none" strike="noStrike" kern="1200" cap="none" spc="0" normalizeH="0" baseline="0" noProof="0">
                <a:ln>
                  <a:noFill/>
                </a:ln>
                <a:solidFill>
                  <a:srgbClr val="000000">
                    <a:lumMod val="50000"/>
                    <a:lumOff val="50000"/>
                  </a:srgbClr>
                </a:solidFill>
                <a:effectLst/>
                <a:uLnTx/>
                <a:uFillTx/>
                <a:latin typeface="Segoe UI"/>
                <a:cs typeface="Segoe UI"/>
              </a:rPr>
              <a:t>Southern California Edison (SCE) serves a 50,000 square mile area in Central, Coastal, and Southern California. The Los Angeles Department of Water and Power (LADWP) serves a ~473 square mile area</a:t>
            </a:r>
          </a:p>
        </p:txBody>
      </p:sp>
      <p:sp>
        <p:nvSpPr>
          <p:cNvPr id="14" name="TextBox 26 !RnmC-00690">
            <a:extLst>
              <a:ext uri="{FF2B5EF4-FFF2-40B4-BE49-F238E27FC236}">
                <a16:creationId xmlns:a16="http://schemas.microsoft.com/office/drawing/2014/main" id="{D04F2DDD-B7C1-2567-9F8F-580E73B17D65}"/>
              </a:ext>
            </a:extLst>
          </p:cNvPr>
          <p:cNvSpPr txBox="1"/>
          <p:nvPr/>
        </p:nvSpPr>
        <p:spPr>
          <a:xfrm>
            <a:off x="6632955" y="1708650"/>
            <a:ext cx="5054601" cy="1107996"/>
          </a:xfrm>
          <a:prstGeom prst="rect">
            <a:avLst/>
          </a:prstGeom>
          <a:noFill/>
        </p:spPr>
        <p:txBody>
          <a:bodyPr wrap="square"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IOU customers fund broader set of public mandates</a:t>
            </a:r>
            <a:r>
              <a:rPr kumimoji="0" lang="en-US" sz="1800" b="0" i="0" u="none" strike="noStrike" kern="1200" cap="none" spc="0" normalizeH="0" baseline="0" noProof="0">
                <a:ln>
                  <a:noFill/>
                </a:ln>
                <a:solidFill>
                  <a:srgbClr val="000000"/>
                </a:solidFill>
                <a:effectLst/>
                <a:uLnTx/>
                <a:uFillTx/>
                <a:latin typeface="Segoe UI"/>
                <a:ea typeface="+mn-ea"/>
                <a:cs typeface="+mn-cs"/>
              </a:rPr>
              <a:t>—including wildfire mitigation, decarbonization, and equity programs—not reflected in municipal utility bills</a:t>
            </a:r>
            <a:endParaRPr kumimoji="0" lang="en-US" sz="1800" b="0" i="0" u="none" strike="noStrike" kern="1200" cap="none" spc="0" normalizeH="0" baseline="30000" noProof="0">
              <a:ln>
                <a:noFill/>
              </a:ln>
              <a:solidFill>
                <a:srgbClr val="000000"/>
              </a:solidFill>
              <a:effectLst/>
              <a:uLnTx/>
              <a:uFillTx/>
              <a:latin typeface="Segoe UI"/>
              <a:ea typeface="+mn-ea"/>
              <a:cs typeface="+mn-cs"/>
            </a:endParaRPr>
          </a:p>
        </p:txBody>
      </p:sp>
      <p:sp>
        <p:nvSpPr>
          <p:cNvPr id="24" name="TextBox 41 !RnmC-00691">
            <a:extLst>
              <a:ext uri="{FF2B5EF4-FFF2-40B4-BE49-F238E27FC236}">
                <a16:creationId xmlns:a16="http://schemas.microsoft.com/office/drawing/2014/main" id="{0A0149A9-0549-AA61-4B10-656C3B75D46B}"/>
              </a:ext>
            </a:extLst>
          </p:cNvPr>
          <p:cNvSpPr txBox="1"/>
          <p:nvPr/>
        </p:nvSpPr>
        <p:spPr>
          <a:xfrm>
            <a:off x="6632955" y="3358049"/>
            <a:ext cx="5054601" cy="1384995"/>
          </a:xfrm>
          <a:prstGeom prst="rect">
            <a:avLst/>
          </a:prstGeom>
          <a:noFill/>
        </p:spPr>
        <p:txBody>
          <a:bodyPr wrap="square"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Despite these added responsibilities, IOUs operate efficiently</a:t>
            </a:r>
            <a:r>
              <a:rPr kumimoji="0" lang="en-US" sz="1800" b="0" i="0" u="none" strike="noStrike" kern="1200" cap="none" spc="0" normalizeH="0" baseline="0" noProof="0">
                <a:ln>
                  <a:noFill/>
                </a:ln>
                <a:solidFill>
                  <a:srgbClr val="000000"/>
                </a:solidFill>
                <a:effectLst/>
                <a:uLnTx/>
                <a:uFillTx/>
                <a:latin typeface="Segoe UI"/>
                <a:ea typeface="+mn-ea"/>
                <a:cs typeface="+mn-cs"/>
              </a:rPr>
              <a:t>—maintaining grid reliability, advancing clean energy, accessing deep capital markets, and delivering shareholder returns (i.e., reflecting regulated cost of capital)</a:t>
            </a:r>
            <a:endParaRPr kumimoji="0" lang="en-US" sz="1800" b="0" i="1" u="none" strike="noStrike" kern="1200" cap="none" spc="0" normalizeH="0" baseline="0" noProof="0">
              <a:ln>
                <a:noFill/>
              </a:ln>
              <a:solidFill>
                <a:srgbClr val="000000"/>
              </a:solidFill>
              <a:effectLst/>
              <a:uLnTx/>
              <a:uFillTx/>
              <a:latin typeface="Segoe UI"/>
              <a:ea typeface="+mn-ea"/>
              <a:cs typeface="+mn-cs"/>
            </a:endParaRPr>
          </a:p>
        </p:txBody>
      </p:sp>
      <p:graphicFrame>
        <p:nvGraphicFramePr>
          <p:cNvPr id="28" name="Chart 27 !RnmC-00692">
            <a:extLst>
              <a:ext uri="{FF2B5EF4-FFF2-40B4-BE49-F238E27FC236}">
                <a16:creationId xmlns:a16="http://schemas.microsoft.com/office/drawing/2014/main" id="{C1718BEB-1ED0-3CB0-29D0-3637544E3F4F}"/>
              </a:ext>
            </a:extLst>
          </p:cNvPr>
          <p:cNvGraphicFramePr/>
          <p:nvPr/>
        </p:nvGraphicFramePr>
        <p:xfrm>
          <a:off x="504444" y="1978696"/>
          <a:ext cx="5591556" cy="3355491"/>
        </p:xfrm>
        <a:graphic>
          <a:graphicData uri="http://schemas.openxmlformats.org/drawingml/2006/chart">
            <c:chart xmlns:c="http://schemas.openxmlformats.org/drawingml/2006/chart" xmlns:r="http://schemas.openxmlformats.org/officeDocument/2006/relationships" r:id="rId5"/>
          </a:graphicData>
        </a:graphic>
      </p:graphicFrame>
      <p:sp>
        <p:nvSpPr>
          <p:cNvPr id="102" name="TextBox 101 !RnmC-00693">
            <a:extLst>
              <a:ext uri="{FF2B5EF4-FFF2-40B4-BE49-F238E27FC236}">
                <a16:creationId xmlns:a16="http://schemas.microsoft.com/office/drawing/2014/main" id="{04A89C20-71C1-05C4-A3F6-457A41FB334A}"/>
              </a:ext>
            </a:extLst>
          </p:cNvPr>
          <p:cNvSpPr txBox="1"/>
          <p:nvPr/>
        </p:nvSpPr>
        <p:spPr>
          <a:xfrm>
            <a:off x="1379767" y="3927210"/>
            <a:ext cx="1805086" cy="977397"/>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Transmission &amp; Distribution</a:t>
            </a:r>
          </a:p>
        </p:txBody>
      </p:sp>
      <p:sp>
        <p:nvSpPr>
          <p:cNvPr id="103" name="TextBox 102 !RnmC-00694">
            <a:extLst>
              <a:ext uri="{FF2B5EF4-FFF2-40B4-BE49-F238E27FC236}">
                <a16:creationId xmlns:a16="http://schemas.microsoft.com/office/drawing/2014/main" id="{49A105D6-617A-660C-5D27-16B01B09B427}"/>
              </a:ext>
            </a:extLst>
          </p:cNvPr>
          <p:cNvSpPr txBox="1"/>
          <p:nvPr/>
        </p:nvSpPr>
        <p:spPr>
          <a:xfrm>
            <a:off x="1379767" y="3251406"/>
            <a:ext cx="1805086" cy="67580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Power Supply</a:t>
            </a:r>
          </a:p>
        </p:txBody>
      </p:sp>
      <p:sp>
        <p:nvSpPr>
          <p:cNvPr id="104" name="TextBox 103 !RnmC-00695">
            <a:extLst>
              <a:ext uri="{FF2B5EF4-FFF2-40B4-BE49-F238E27FC236}">
                <a16:creationId xmlns:a16="http://schemas.microsoft.com/office/drawing/2014/main" id="{3C4149FF-B6E3-9DF2-C275-083AB05F22E0}"/>
              </a:ext>
            </a:extLst>
          </p:cNvPr>
          <p:cNvSpPr txBox="1"/>
          <p:nvPr/>
        </p:nvSpPr>
        <p:spPr>
          <a:xfrm>
            <a:off x="1379767" y="2937475"/>
            <a:ext cx="1805086" cy="307777"/>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Taxes</a:t>
            </a:r>
            <a:r>
              <a:rPr kumimoji="0" lang="en-US" sz="1400" b="0" i="0" u="none" strike="noStrike" kern="1200" cap="none" spc="0" normalizeH="0" baseline="30000" noProof="0">
                <a:ln>
                  <a:noFill/>
                </a:ln>
                <a:solidFill>
                  <a:srgbClr val="000000"/>
                </a:solidFill>
                <a:effectLst/>
                <a:uLnTx/>
                <a:uFillTx/>
                <a:latin typeface="Segoe UI"/>
                <a:ea typeface="+mn-ea"/>
                <a:cs typeface="+mn-cs"/>
              </a:rPr>
              <a:t>4</a:t>
            </a:r>
          </a:p>
        </p:txBody>
      </p:sp>
      <p:sp>
        <p:nvSpPr>
          <p:cNvPr id="105" name="TextBox 104 !RnmC-00696">
            <a:extLst>
              <a:ext uri="{FF2B5EF4-FFF2-40B4-BE49-F238E27FC236}">
                <a16:creationId xmlns:a16="http://schemas.microsoft.com/office/drawing/2014/main" id="{554BE248-FAA6-0457-DB78-6B3D815D8835}"/>
              </a:ext>
            </a:extLst>
          </p:cNvPr>
          <p:cNvSpPr txBox="1"/>
          <p:nvPr/>
        </p:nvSpPr>
        <p:spPr>
          <a:xfrm>
            <a:off x="1379767" y="2752165"/>
            <a:ext cx="1805086" cy="18546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Wildfire</a:t>
            </a:r>
          </a:p>
        </p:txBody>
      </p:sp>
      <p:sp>
        <p:nvSpPr>
          <p:cNvPr id="106" name="TextBox 105 !RnmC-00697">
            <a:extLst>
              <a:ext uri="{FF2B5EF4-FFF2-40B4-BE49-F238E27FC236}">
                <a16:creationId xmlns:a16="http://schemas.microsoft.com/office/drawing/2014/main" id="{14D6312B-2A3E-71A8-1C59-DE9B0D266E6B}"/>
              </a:ext>
            </a:extLst>
          </p:cNvPr>
          <p:cNvSpPr txBox="1"/>
          <p:nvPr/>
        </p:nvSpPr>
        <p:spPr>
          <a:xfrm>
            <a:off x="1379767" y="2542165"/>
            <a:ext cx="1805086" cy="210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Public Purpose</a:t>
            </a:r>
            <a:r>
              <a:rPr kumimoji="0" lang="en-US" sz="1400" b="0" i="0" u="none" strike="noStrike" kern="1200" cap="none" spc="0" normalizeH="0" baseline="30000" noProof="0">
                <a:ln>
                  <a:noFill/>
                </a:ln>
                <a:solidFill>
                  <a:srgbClr val="000000"/>
                </a:solidFill>
                <a:effectLst/>
                <a:uLnTx/>
                <a:uFillTx/>
                <a:latin typeface="Segoe UI"/>
                <a:ea typeface="+mn-ea"/>
                <a:cs typeface="+mn-cs"/>
              </a:rPr>
              <a:t>3</a:t>
            </a:r>
          </a:p>
        </p:txBody>
      </p:sp>
      <p:sp>
        <p:nvSpPr>
          <p:cNvPr id="132" name="Rectangle 131 !RnmC-00698">
            <a:extLst>
              <a:ext uri="{FF2B5EF4-FFF2-40B4-BE49-F238E27FC236}">
                <a16:creationId xmlns:a16="http://schemas.microsoft.com/office/drawing/2014/main" id="{DC7308E2-F75E-459E-5932-9C6103C5F839}"/>
              </a:ext>
            </a:extLst>
          </p:cNvPr>
          <p:cNvSpPr/>
          <p:nvPr/>
        </p:nvSpPr>
        <p:spPr>
          <a:xfrm>
            <a:off x="1041399" y="3250076"/>
            <a:ext cx="4899025" cy="1641375"/>
          </a:xfrm>
          <a:prstGeom prst="rect">
            <a:avLst/>
          </a:prstGeom>
          <a:noFill/>
          <a:ln w="285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34" name="Straight Connector 133 !RnmC-00699">
            <a:extLst>
              <a:ext uri="{FF2B5EF4-FFF2-40B4-BE49-F238E27FC236}">
                <a16:creationId xmlns:a16="http://schemas.microsoft.com/office/drawing/2014/main" id="{F22BE2CA-4055-4BEA-5213-1B13E0383341}"/>
              </a:ext>
            </a:extLst>
          </p:cNvPr>
          <p:cNvCxnSpPr>
            <a:cxnSpLocks/>
          </p:cNvCxnSpPr>
          <p:nvPr/>
        </p:nvCxnSpPr>
        <p:spPr>
          <a:xfrm>
            <a:off x="5940424" y="4094877"/>
            <a:ext cx="640080" cy="0"/>
          </a:xfrm>
          <a:prstGeom prst="line">
            <a:avLst/>
          </a:prstGeom>
          <a:ln w="38100">
            <a:solidFill>
              <a:schemeClr val="accent2"/>
            </a:solidFill>
            <a:tailEnd type="none" w="med" len="med"/>
          </a:ln>
        </p:spPr>
        <p:style>
          <a:lnRef idx="1">
            <a:schemeClr val="accent1"/>
          </a:lnRef>
          <a:fillRef idx="0">
            <a:schemeClr val="accent1"/>
          </a:fillRef>
          <a:effectRef idx="0">
            <a:schemeClr val="accent1"/>
          </a:effectRef>
          <a:fontRef idx="minor">
            <a:schemeClr val="tx1"/>
          </a:fontRef>
        </p:style>
      </p:cxnSp>
      <p:sp>
        <p:nvSpPr>
          <p:cNvPr id="135" name="Rectangle 134 !RnmC-00700">
            <a:extLst>
              <a:ext uri="{FF2B5EF4-FFF2-40B4-BE49-F238E27FC236}">
                <a16:creationId xmlns:a16="http://schemas.microsoft.com/office/drawing/2014/main" id="{5E791F48-BE6B-0C49-9661-478518A8E1ED}"/>
              </a:ext>
            </a:extLst>
          </p:cNvPr>
          <p:cNvSpPr/>
          <p:nvPr/>
        </p:nvSpPr>
        <p:spPr>
          <a:xfrm>
            <a:off x="1041399" y="2504699"/>
            <a:ext cx="4899025" cy="724223"/>
          </a:xfrm>
          <a:prstGeom prst="rect">
            <a:avLst/>
          </a:prstGeom>
          <a:noFill/>
          <a:ln w="28575">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36" name="Straight Connector 135 !RnmC-00701">
            <a:extLst>
              <a:ext uri="{FF2B5EF4-FFF2-40B4-BE49-F238E27FC236}">
                <a16:creationId xmlns:a16="http://schemas.microsoft.com/office/drawing/2014/main" id="{12E2698C-C3AB-FB0E-BA64-30DEA89D2F6F}"/>
              </a:ext>
            </a:extLst>
          </p:cNvPr>
          <p:cNvCxnSpPr>
            <a:cxnSpLocks/>
          </p:cNvCxnSpPr>
          <p:nvPr/>
        </p:nvCxnSpPr>
        <p:spPr>
          <a:xfrm>
            <a:off x="5940424" y="2837332"/>
            <a:ext cx="320040" cy="0"/>
          </a:xfrm>
          <a:prstGeom prst="line">
            <a:avLst/>
          </a:prstGeom>
          <a:ln w="38100">
            <a:solidFill>
              <a:schemeClr val="accent6"/>
            </a:solidFill>
            <a:tailEnd type="none" w="med" len="med"/>
          </a:ln>
        </p:spPr>
        <p:style>
          <a:lnRef idx="1">
            <a:schemeClr val="accent1"/>
          </a:lnRef>
          <a:fillRef idx="0">
            <a:schemeClr val="accent1"/>
          </a:fillRef>
          <a:effectRef idx="0">
            <a:schemeClr val="accent1"/>
          </a:effectRef>
          <a:fontRef idx="minor">
            <a:schemeClr val="tx1"/>
          </a:fontRef>
        </p:style>
      </p:cxnSp>
      <p:sp>
        <p:nvSpPr>
          <p:cNvPr id="137" name="Rectangle 136 !RnmC-00702">
            <a:extLst>
              <a:ext uri="{FF2B5EF4-FFF2-40B4-BE49-F238E27FC236}">
                <a16:creationId xmlns:a16="http://schemas.microsoft.com/office/drawing/2014/main" id="{6DF5A514-C32B-8568-F677-CECDE19414BC}"/>
              </a:ext>
            </a:extLst>
          </p:cNvPr>
          <p:cNvSpPr/>
          <p:nvPr/>
        </p:nvSpPr>
        <p:spPr>
          <a:xfrm>
            <a:off x="6557162" y="1708651"/>
            <a:ext cx="78710" cy="110799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138" name="Rectangle 137 !RnmC-00703">
            <a:extLst>
              <a:ext uri="{FF2B5EF4-FFF2-40B4-BE49-F238E27FC236}">
                <a16:creationId xmlns:a16="http://schemas.microsoft.com/office/drawing/2014/main" id="{0F78ECF7-B368-15C7-10C4-8E26F426DAF3}"/>
              </a:ext>
            </a:extLst>
          </p:cNvPr>
          <p:cNvSpPr/>
          <p:nvPr/>
        </p:nvSpPr>
        <p:spPr>
          <a:xfrm>
            <a:off x="6557162" y="3353570"/>
            <a:ext cx="78710" cy="1389888"/>
          </a:xfrm>
          <a:prstGeom prst="rect">
            <a:avLst/>
          </a:prstGeom>
          <a:solidFill>
            <a:srgbClr val="FED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48" name="TextBox 147 !RnmC-00704">
            <a:extLst>
              <a:ext uri="{FF2B5EF4-FFF2-40B4-BE49-F238E27FC236}">
                <a16:creationId xmlns:a16="http://schemas.microsoft.com/office/drawing/2014/main" id="{3FD7FCDE-F446-827A-2073-294DD138742A}"/>
              </a:ext>
            </a:extLst>
          </p:cNvPr>
          <p:cNvSpPr txBox="1"/>
          <p:nvPr/>
        </p:nvSpPr>
        <p:spPr>
          <a:xfrm>
            <a:off x="1379767" y="2448851"/>
            <a:ext cx="1805086" cy="1638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mn-ea"/>
                <a:cs typeface="+mn-cs"/>
              </a:rPr>
              <a:t>Other</a:t>
            </a:r>
            <a:r>
              <a:rPr kumimoji="0" lang="en-US" sz="1100" b="0" i="0" u="none" strike="noStrike" kern="1200" cap="none" spc="0" normalizeH="0" baseline="30000" noProof="0">
                <a:ln>
                  <a:noFill/>
                </a:ln>
                <a:solidFill>
                  <a:srgbClr val="FFFFFF"/>
                </a:solidFill>
                <a:effectLst/>
                <a:uLnTx/>
                <a:uFillTx/>
                <a:latin typeface="Segoe UI"/>
                <a:ea typeface="+mn-ea"/>
                <a:cs typeface="+mn-cs"/>
              </a:rPr>
              <a:t>2</a:t>
            </a:r>
          </a:p>
        </p:txBody>
      </p:sp>
      <p:sp>
        <p:nvSpPr>
          <p:cNvPr id="22" name="TextBox 21 !RnmC-00705">
            <a:extLst>
              <a:ext uri="{FF2B5EF4-FFF2-40B4-BE49-F238E27FC236}">
                <a16:creationId xmlns:a16="http://schemas.microsoft.com/office/drawing/2014/main" id="{FB1AE586-8908-625D-0AD2-E7356015D998}"/>
              </a:ext>
            </a:extLst>
          </p:cNvPr>
          <p:cNvSpPr txBox="1"/>
          <p:nvPr/>
        </p:nvSpPr>
        <p:spPr>
          <a:xfrm>
            <a:off x="1360121" y="5459889"/>
            <a:ext cx="18223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707372"/>
                </a:solidFill>
                <a:effectLst/>
                <a:uLnTx/>
                <a:uFillTx/>
                <a:latin typeface="Segoe UI"/>
                <a:ea typeface="+mn-ea"/>
                <a:cs typeface="+mn-cs"/>
              </a:rPr>
              <a:t>~105</a:t>
            </a:r>
          </a:p>
        </p:txBody>
      </p:sp>
      <p:sp>
        <p:nvSpPr>
          <p:cNvPr id="23" name="TextBox 22 !RnmC-00706">
            <a:extLst>
              <a:ext uri="{FF2B5EF4-FFF2-40B4-BE49-F238E27FC236}">
                <a16:creationId xmlns:a16="http://schemas.microsoft.com/office/drawing/2014/main" id="{0DD8541A-1CB7-73A9-65B1-5EB0DFE7DCC8}"/>
              </a:ext>
            </a:extLst>
          </p:cNvPr>
          <p:cNvSpPr txBox="1"/>
          <p:nvPr/>
        </p:nvSpPr>
        <p:spPr>
          <a:xfrm>
            <a:off x="3817246" y="5459889"/>
            <a:ext cx="18223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707372"/>
                </a:solidFill>
                <a:effectLst/>
                <a:uLnTx/>
                <a:uFillTx/>
                <a:latin typeface="Segoe UI"/>
                <a:ea typeface="+mn-ea"/>
                <a:cs typeface="+mn-cs"/>
              </a:rPr>
              <a:t>~3,200</a:t>
            </a:r>
          </a:p>
        </p:txBody>
      </p:sp>
      <p:sp>
        <p:nvSpPr>
          <p:cNvPr id="25" name="TextBox 24 !RnmC-00707">
            <a:extLst>
              <a:ext uri="{FF2B5EF4-FFF2-40B4-BE49-F238E27FC236}">
                <a16:creationId xmlns:a16="http://schemas.microsoft.com/office/drawing/2014/main" id="{028EB938-68F2-7D0D-9048-A7F4E761474A}"/>
              </a:ext>
            </a:extLst>
          </p:cNvPr>
          <p:cNvSpPr txBox="1"/>
          <p:nvPr/>
        </p:nvSpPr>
        <p:spPr>
          <a:xfrm>
            <a:off x="540683" y="5352168"/>
            <a:ext cx="124405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707372"/>
                </a:solidFill>
                <a:effectLst/>
                <a:uLnTx/>
                <a:uFillTx/>
                <a:latin typeface="Segoe UI"/>
                <a:ea typeface="+mn-ea"/>
                <a:cs typeface="+mn-cs"/>
              </a:rPr>
              <a:t>Customers per Sq. Mile</a:t>
            </a:r>
            <a:r>
              <a:rPr kumimoji="0" lang="en-US" sz="1400" b="0" i="1" u="none" strike="noStrike" kern="1200" cap="none" spc="0" normalizeH="0" baseline="30000" noProof="0">
                <a:ln>
                  <a:noFill/>
                </a:ln>
                <a:solidFill>
                  <a:srgbClr val="707372"/>
                </a:solidFill>
                <a:effectLst/>
                <a:uLnTx/>
                <a:uFillTx/>
                <a:latin typeface="Segoe UI"/>
                <a:ea typeface="+mn-ea"/>
                <a:cs typeface="+mn-cs"/>
              </a:rPr>
              <a:t>5</a:t>
            </a:r>
            <a:r>
              <a:rPr kumimoji="0" lang="en-US" sz="1400" b="0" i="1" u="none" strike="noStrike" kern="1200" cap="none" spc="0" normalizeH="0" baseline="0" noProof="0">
                <a:ln>
                  <a:noFill/>
                </a:ln>
                <a:solidFill>
                  <a:srgbClr val="707372"/>
                </a:solidFill>
                <a:effectLst/>
                <a:uLnTx/>
                <a:uFillTx/>
                <a:latin typeface="Segoe UI"/>
                <a:ea typeface="+mn-ea"/>
                <a:cs typeface="+mn-cs"/>
              </a:rPr>
              <a:t>:</a:t>
            </a:r>
          </a:p>
        </p:txBody>
      </p:sp>
      <p:sp>
        <p:nvSpPr>
          <p:cNvPr id="27" name="TextBox 41 !RnmC-00708">
            <a:extLst>
              <a:ext uri="{FF2B5EF4-FFF2-40B4-BE49-F238E27FC236}">
                <a16:creationId xmlns:a16="http://schemas.microsoft.com/office/drawing/2014/main" id="{2CD8A3FE-F04C-437E-F73B-BB2EE7F4D1CE}"/>
              </a:ext>
            </a:extLst>
          </p:cNvPr>
          <p:cNvSpPr txBox="1"/>
          <p:nvPr/>
        </p:nvSpPr>
        <p:spPr>
          <a:xfrm>
            <a:off x="6632955" y="5290612"/>
            <a:ext cx="5054601" cy="553998"/>
          </a:xfrm>
          <a:prstGeom prst="rect">
            <a:avLst/>
          </a:prstGeom>
          <a:noFill/>
        </p:spPr>
        <p:txBody>
          <a:bodyPr wrap="square"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…while serving significantly larger area with lower customer density</a:t>
            </a:r>
          </a:p>
        </p:txBody>
      </p:sp>
      <p:cxnSp>
        <p:nvCxnSpPr>
          <p:cNvPr id="29" name="Straight Connector 133 !RnmC-00709">
            <a:extLst>
              <a:ext uri="{FF2B5EF4-FFF2-40B4-BE49-F238E27FC236}">
                <a16:creationId xmlns:a16="http://schemas.microsoft.com/office/drawing/2014/main" id="{D456C7CC-DD71-CC71-E1D2-77261B89BF2E}"/>
              </a:ext>
            </a:extLst>
          </p:cNvPr>
          <p:cNvCxnSpPr>
            <a:cxnSpLocks/>
            <a:stCxn id="33" idx="3"/>
            <a:endCxn id="30" idx="1"/>
          </p:cNvCxnSpPr>
          <p:nvPr/>
        </p:nvCxnSpPr>
        <p:spPr>
          <a:xfrm>
            <a:off x="5940424" y="5567611"/>
            <a:ext cx="616738" cy="0"/>
          </a:xfrm>
          <a:prstGeom prst="line">
            <a:avLst/>
          </a:prstGeom>
          <a:ln w="38100">
            <a:solidFill>
              <a:schemeClr val="bg2"/>
            </a:solidFill>
            <a:tailEnd type="none" w="med" len="med"/>
          </a:ln>
        </p:spPr>
        <p:style>
          <a:lnRef idx="1">
            <a:schemeClr val="accent1"/>
          </a:lnRef>
          <a:fillRef idx="0">
            <a:schemeClr val="accent1"/>
          </a:fillRef>
          <a:effectRef idx="0">
            <a:schemeClr val="accent1"/>
          </a:effectRef>
          <a:fontRef idx="minor">
            <a:schemeClr val="tx1"/>
          </a:fontRef>
        </p:style>
      </p:cxnSp>
      <p:sp>
        <p:nvSpPr>
          <p:cNvPr id="30" name="Rectangle 137 !RnmC-00710">
            <a:extLst>
              <a:ext uri="{FF2B5EF4-FFF2-40B4-BE49-F238E27FC236}">
                <a16:creationId xmlns:a16="http://schemas.microsoft.com/office/drawing/2014/main" id="{026B9B71-7322-ED83-A1E9-8231FA320032}"/>
              </a:ext>
            </a:extLst>
          </p:cNvPr>
          <p:cNvSpPr/>
          <p:nvPr/>
        </p:nvSpPr>
        <p:spPr>
          <a:xfrm>
            <a:off x="6557162" y="5293291"/>
            <a:ext cx="78710" cy="54864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Rectangle 131 !RnmC-00711">
            <a:extLst>
              <a:ext uri="{FF2B5EF4-FFF2-40B4-BE49-F238E27FC236}">
                <a16:creationId xmlns:a16="http://schemas.microsoft.com/office/drawing/2014/main" id="{FDA68130-8D47-9F78-705A-493DB7ADC9E9}"/>
              </a:ext>
            </a:extLst>
          </p:cNvPr>
          <p:cNvSpPr/>
          <p:nvPr/>
        </p:nvSpPr>
        <p:spPr>
          <a:xfrm>
            <a:off x="504443" y="5339011"/>
            <a:ext cx="5435981" cy="457200"/>
          </a:xfrm>
          <a:prstGeom prst="rect">
            <a:avLst/>
          </a:prstGeom>
          <a:noFill/>
          <a:ln w="28575">
            <a:solidFill>
              <a:schemeClr val="bg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9" name="Straight Connector 135 !RnmC-00712">
            <a:extLst>
              <a:ext uri="{FF2B5EF4-FFF2-40B4-BE49-F238E27FC236}">
                <a16:creationId xmlns:a16="http://schemas.microsoft.com/office/drawing/2014/main" id="{4E944048-7179-CC9F-62B6-251750E16349}"/>
              </a:ext>
            </a:extLst>
          </p:cNvPr>
          <p:cNvCxnSpPr>
            <a:cxnSpLocks/>
          </p:cNvCxnSpPr>
          <p:nvPr/>
        </p:nvCxnSpPr>
        <p:spPr>
          <a:xfrm>
            <a:off x="6223000" y="2256219"/>
            <a:ext cx="355916" cy="0"/>
          </a:xfrm>
          <a:prstGeom prst="line">
            <a:avLst/>
          </a:prstGeom>
          <a:ln w="38100">
            <a:solidFill>
              <a:schemeClr val="accent6"/>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35 !RnmC-00713">
            <a:extLst>
              <a:ext uri="{FF2B5EF4-FFF2-40B4-BE49-F238E27FC236}">
                <a16:creationId xmlns:a16="http://schemas.microsoft.com/office/drawing/2014/main" id="{BEFD6287-D967-F3AA-D81E-0B1536E39345}"/>
              </a:ext>
            </a:extLst>
          </p:cNvPr>
          <p:cNvCxnSpPr>
            <a:cxnSpLocks/>
          </p:cNvCxnSpPr>
          <p:nvPr/>
        </p:nvCxnSpPr>
        <p:spPr>
          <a:xfrm>
            <a:off x="6242050" y="2256219"/>
            <a:ext cx="0" cy="581113"/>
          </a:xfrm>
          <a:prstGeom prst="line">
            <a:avLst/>
          </a:prstGeom>
          <a:ln w="38100">
            <a:solidFill>
              <a:schemeClr val="accent6"/>
            </a:solidFill>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12666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RnmC-00229" descr="A picture containing drawing, plate&#10;&#10;Description automatically generated">
            <a:extLst>
              <a:ext uri="{FF2B5EF4-FFF2-40B4-BE49-F238E27FC236}">
                <a16:creationId xmlns:a16="http://schemas.microsoft.com/office/drawing/2014/main" id="{470B6FB4-D59C-441A-803E-187FD5D19BFC}"/>
              </a:ext>
            </a:extLst>
          </p:cNvPr>
          <p:cNvPicPr>
            <a:picLocks noChangeAspect="1"/>
          </p:cNvPicPr>
          <p:nvPr/>
        </p:nvPicPr>
        <p:blipFill>
          <a:blip r:embed="rId4"/>
          <a:stretch>
            <a:fillRect/>
          </a:stretch>
        </p:blipFill>
        <p:spPr>
          <a:xfrm>
            <a:off x="495300" y="1524000"/>
            <a:ext cx="2121412" cy="569977"/>
          </a:xfrm>
          <a:prstGeom prst="rect">
            <a:avLst/>
          </a:prstGeom>
        </p:spPr>
      </p:pic>
      <p:pic>
        <p:nvPicPr>
          <p:cNvPr id="8" name="Picture 7 !RnmC-00230" descr="A picture containing drawing&#10;&#10;Description automatically generated">
            <a:extLst>
              <a:ext uri="{FF2B5EF4-FFF2-40B4-BE49-F238E27FC236}">
                <a16:creationId xmlns:a16="http://schemas.microsoft.com/office/drawing/2014/main" id="{219D8523-75F3-454A-8221-13B8E448F632}"/>
              </a:ext>
            </a:extLst>
          </p:cNvPr>
          <p:cNvPicPr>
            <a:picLocks noChangeAspect="1"/>
          </p:cNvPicPr>
          <p:nvPr/>
        </p:nvPicPr>
        <p:blipFill>
          <a:blip r:embed="rId5"/>
          <a:stretch>
            <a:fillRect/>
          </a:stretch>
        </p:blipFill>
        <p:spPr>
          <a:xfrm>
            <a:off x="495300" y="2432779"/>
            <a:ext cx="2109220" cy="569977"/>
          </a:xfrm>
          <a:prstGeom prst="rect">
            <a:avLst/>
          </a:prstGeom>
        </p:spPr>
      </p:pic>
      <p:pic>
        <p:nvPicPr>
          <p:cNvPr id="7" name="Picture 6 !RnmC-00231">
            <a:extLst>
              <a:ext uri="{FF2B5EF4-FFF2-40B4-BE49-F238E27FC236}">
                <a16:creationId xmlns:a16="http://schemas.microsoft.com/office/drawing/2014/main" id="{BF0BB9EF-6BEA-4ED6-B7B3-18DFF507EC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681" y="3046391"/>
            <a:ext cx="1749303" cy="2002536"/>
          </a:xfrm>
          <a:prstGeom prst="rect">
            <a:avLst/>
          </a:prstGeom>
        </p:spPr>
      </p:pic>
      <p:sp>
        <p:nvSpPr>
          <p:cNvPr id="23" name="Title 22 !RnmC-00232">
            <a:extLst>
              <a:ext uri="{FF2B5EF4-FFF2-40B4-BE49-F238E27FC236}">
                <a16:creationId xmlns:a16="http://schemas.microsoft.com/office/drawing/2014/main" id="{E6894F5B-4BB8-4BE3-BF8C-04965C7C76BE}"/>
              </a:ext>
            </a:extLst>
          </p:cNvPr>
          <p:cNvSpPr>
            <a:spLocks noGrp="1"/>
          </p:cNvSpPr>
          <p:nvPr>
            <p:ph type="title"/>
          </p:nvPr>
        </p:nvSpPr>
        <p:spPr/>
        <p:txBody>
          <a:bodyPr/>
          <a:lstStyle/>
          <a:p>
            <a:r>
              <a:rPr lang="en-US"/>
              <a:t>Edison International leads the transformation of the electric power industry</a:t>
            </a:r>
          </a:p>
        </p:txBody>
      </p:sp>
      <p:cxnSp>
        <p:nvCxnSpPr>
          <p:cNvPr id="30" name="Straight Arrow Connector 29 !RnmC-00233">
            <a:extLst>
              <a:ext uri="{FF2B5EF4-FFF2-40B4-BE49-F238E27FC236}">
                <a16:creationId xmlns:a16="http://schemas.microsoft.com/office/drawing/2014/main" id="{4EE5F576-B795-4851-A7AD-AC4E4783ACE5}"/>
              </a:ext>
            </a:extLst>
          </p:cNvPr>
          <p:cNvCxnSpPr>
            <a:cxnSpLocks/>
          </p:cNvCxnSpPr>
          <p:nvPr/>
        </p:nvCxnSpPr>
        <p:spPr>
          <a:xfrm>
            <a:off x="495300" y="2325047"/>
            <a:ext cx="11192256" cy="0"/>
          </a:xfrm>
          <a:prstGeom prst="straightConnector1">
            <a:avLst/>
          </a:prstGeom>
          <a:ln>
            <a:solidFill>
              <a:srgbClr val="B1B3B3"/>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RnmC-00234">
            <a:extLst>
              <a:ext uri="{FF2B5EF4-FFF2-40B4-BE49-F238E27FC236}">
                <a16:creationId xmlns:a16="http://schemas.microsoft.com/office/drawing/2014/main" id="{B9D06D3D-B97D-4E00-9F56-6EB7EBD4F608}"/>
              </a:ext>
            </a:extLst>
          </p:cNvPr>
          <p:cNvCxnSpPr>
            <a:cxnSpLocks/>
          </p:cNvCxnSpPr>
          <p:nvPr/>
        </p:nvCxnSpPr>
        <p:spPr>
          <a:xfrm>
            <a:off x="495300" y="5092514"/>
            <a:ext cx="11192256" cy="0"/>
          </a:xfrm>
          <a:prstGeom prst="straightConnector1">
            <a:avLst/>
          </a:prstGeom>
          <a:ln>
            <a:solidFill>
              <a:srgbClr val="B1B3B3"/>
            </a:solidFill>
          </a:ln>
        </p:spPr>
        <p:style>
          <a:lnRef idx="1">
            <a:schemeClr val="accent1"/>
          </a:lnRef>
          <a:fillRef idx="0">
            <a:schemeClr val="accent1"/>
          </a:fillRef>
          <a:effectRef idx="0">
            <a:schemeClr val="accent1"/>
          </a:effectRef>
          <a:fontRef idx="minor">
            <a:schemeClr val="tx1"/>
          </a:fontRef>
        </p:style>
      </p:cxnSp>
      <p:sp>
        <p:nvSpPr>
          <p:cNvPr id="44" name="Rectangle 3 !RnmC-00235">
            <a:extLst>
              <a:ext uri="{FF2B5EF4-FFF2-40B4-BE49-F238E27FC236}">
                <a16:creationId xmlns:a16="http://schemas.microsoft.com/office/drawing/2014/main" id="{A3630F70-101A-4531-8ADB-B8AAF7911A48}"/>
              </a:ext>
            </a:extLst>
          </p:cNvPr>
          <p:cNvSpPr txBox="1">
            <a:spLocks noChangeArrowheads="1"/>
          </p:cNvSpPr>
          <p:nvPr/>
        </p:nvSpPr>
        <p:spPr>
          <a:xfrm>
            <a:off x="2960610" y="2418709"/>
            <a:ext cx="8726946" cy="2656720"/>
          </a:xfrm>
          <a:prstGeom prst="rect">
            <a:avLst/>
          </a:prstGeom>
        </p:spPr>
        <p:txBody>
          <a:bodyPr lIns="0" tIns="0" rIns="0" bIns="0" anchor="t"/>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Ø"/>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ts val="1400"/>
              </a:spcBef>
              <a:spcAft>
                <a:spcPct val="0"/>
              </a:spcAft>
              <a:buClr>
                <a:srgbClr val="000000"/>
              </a:buClr>
              <a:buSzPct val="100000"/>
              <a:buFontTx/>
              <a:buNone/>
              <a:tabLst/>
              <a:defRPr/>
            </a:pPr>
            <a:r>
              <a:rPr kumimoji="0" lang="en-US" sz="16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a:rPr>
              <a:t>One of the nation’s largest electric-only utilities, with over 5 million customer accounts in 50,000 square-mile service area</a:t>
            </a:r>
          </a:p>
          <a:p>
            <a:pPr marL="0" marR="0" lvl="0" indent="0" algn="l" defTabSz="914400" rtl="0" eaLnBrk="0" fontAlgn="base" latinLnBrk="0" hangingPunct="0">
              <a:lnSpc>
                <a:spcPct val="100000"/>
              </a:lnSpc>
              <a:spcBef>
                <a:spcPts val="1400"/>
              </a:spcBef>
              <a:spcAft>
                <a:spcPct val="0"/>
              </a:spcAft>
              <a:buClr>
                <a:srgbClr val="000000"/>
              </a:buClr>
              <a:buSzPct val="100000"/>
              <a:buFontTx/>
              <a:buNone/>
              <a:tabLst/>
              <a:defRPr/>
            </a:pPr>
            <a:r>
              <a:rPr kumimoji="0" lang="en-US" sz="16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a:rPr>
              <a:t>EIX’s principal subsidiary, with $38–41 billion electric infrastructure investment opportunity from 2026 through 2030</a:t>
            </a:r>
          </a:p>
          <a:p>
            <a:pPr marL="0" marR="0" lvl="0" indent="0" algn="l" defTabSz="914400" rtl="0" eaLnBrk="0" fontAlgn="base" latinLnBrk="0" hangingPunct="0">
              <a:lnSpc>
                <a:spcPct val="100000"/>
              </a:lnSpc>
              <a:spcBef>
                <a:spcPts val="1400"/>
              </a:spcBef>
              <a:spcAft>
                <a:spcPct val="0"/>
              </a:spcAft>
              <a:buClr>
                <a:srgbClr val="000000"/>
              </a:buClr>
              <a:buSzPct val="100000"/>
              <a:buFontTx/>
              <a:buNone/>
              <a:tabLst/>
              <a:defRPr/>
            </a:pPr>
            <a:r>
              <a:rPr kumimoji="0" lang="en-US" sz="16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a:rPr>
              <a:t>Growth driven by investment in strengthening and modernizing the grid and advancing California’s aggressive climate goals</a:t>
            </a:r>
          </a:p>
          <a:p>
            <a:pPr marL="0" marR="0" lvl="0" indent="0" algn="l" defTabSz="914400" rtl="0" eaLnBrk="0" fontAlgn="base" latinLnBrk="0" hangingPunct="0">
              <a:lnSpc>
                <a:spcPct val="100000"/>
              </a:lnSpc>
              <a:spcBef>
                <a:spcPts val="1400"/>
              </a:spcBef>
              <a:spcAft>
                <a:spcPct val="0"/>
              </a:spcAft>
              <a:buClr>
                <a:srgbClr val="000000"/>
              </a:buClr>
              <a:buSzPct val="100000"/>
              <a:buFontTx/>
              <a:buNone/>
              <a:tabLst/>
              <a:defRPr/>
            </a:pPr>
            <a:r>
              <a:rPr kumimoji="0" lang="en-US" sz="16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a:rPr>
              <a:t>Wires-focused rate base, with limited power generation ownership (&lt;20% of power delivered from owned generation)</a:t>
            </a:r>
          </a:p>
        </p:txBody>
      </p:sp>
      <p:sp>
        <p:nvSpPr>
          <p:cNvPr id="45" name="Rectangle 3 !RnmC-00236">
            <a:extLst>
              <a:ext uri="{FF2B5EF4-FFF2-40B4-BE49-F238E27FC236}">
                <a16:creationId xmlns:a16="http://schemas.microsoft.com/office/drawing/2014/main" id="{F9555A2A-6496-4310-A26C-1F5C2C3707AE}"/>
              </a:ext>
            </a:extLst>
          </p:cNvPr>
          <p:cNvSpPr txBox="1">
            <a:spLocks noChangeArrowheads="1"/>
          </p:cNvSpPr>
          <p:nvPr/>
        </p:nvSpPr>
        <p:spPr>
          <a:xfrm>
            <a:off x="2950584" y="5154184"/>
            <a:ext cx="8726946" cy="1069290"/>
          </a:xfrm>
          <a:prstGeom prst="rect">
            <a:avLst/>
          </a:prstGeom>
        </p:spPr>
        <p:txBody>
          <a:bodyPr lIns="0" tIns="0" rIns="0" bIns="0" anchor="t"/>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Ø"/>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ts val="1600"/>
              </a:spcBef>
              <a:spcAft>
                <a:spcPct val="0"/>
              </a:spcAft>
              <a:buClr>
                <a:srgbClr val="000000"/>
              </a:buClr>
              <a:buSzPct val="100000"/>
              <a:buFontTx/>
              <a:buNone/>
              <a:tabLst/>
              <a:defRPr/>
            </a:pPr>
            <a:r>
              <a:rPr kumimoji="0" lang="en-US" sz="16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a:rPr>
              <a:t>Partners with large commercial, industrial, and institutional organizations to navigate the energy transition by providing integrated energy management and sustainability solutions</a:t>
            </a:r>
          </a:p>
          <a:p>
            <a:pPr marL="0" marR="0" lvl="0" indent="0" algn="l" defTabSz="914400" rtl="0" eaLnBrk="1" fontAlgn="base" latinLnBrk="0" hangingPunct="1">
              <a:lnSpc>
                <a:spcPct val="95000"/>
              </a:lnSpc>
              <a:spcBef>
                <a:spcPts val="800"/>
              </a:spcBef>
              <a:spcAft>
                <a:spcPts val="0"/>
              </a:spcAft>
              <a:buClr>
                <a:srgbClr val="000000"/>
              </a:buClr>
              <a:buSzPct val="100000"/>
              <a:buFont typeface="Segoe UI" panose="020B0502040204020203" pitchFamily="34" charset="0"/>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Clients include 48 of the world’s largest companies</a:t>
            </a:r>
            <a:endParaRPr kumimoji="0" lang="en-US" sz="1600" b="0" i="0" u="none" strike="noStrike" kern="1200" cap="none" spc="0" normalizeH="0" baseline="30000" noProof="0">
              <a:ln>
                <a:noFill/>
              </a:ln>
              <a:solidFill>
                <a:srgbClr val="000000"/>
              </a:solidFill>
              <a:effectLst/>
              <a:uLnTx/>
              <a:uFillTx/>
              <a:latin typeface="Segoe UI"/>
              <a:ea typeface="+mn-ea"/>
              <a:cs typeface="+mn-cs"/>
            </a:endParaRPr>
          </a:p>
        </p:txBody>
      </p:sp>
      <p:sp>
        <p:nvSpPr>
          <p:cNvPr id="46" name="Rectangle 3 !RnmC-00237">
            <a:extLst>
              <a:ext uri="{FF2B5EF4-FFF2-40B4-BE49-F238E27FC236}">
                <a16:creationId xmlns:a16="http://schemas.microsoft.com/office/drawing/2014/main" id="{397E78DF-DA6A-4688-B56A-72A007B51996}"/>
              </a:ext>
            </a:extLst>
          </p:cNvPr>
          <p:cNvSpPr txBox="1">
            <a:spLocks noChangeArrowheads="1"/>
          </p:cNvSpPr>
          <p:nvPr/>
        </p:nvSpPr>
        <p:spPr>
          <a:xfrm>
            <a:off x="2960610" y="1492240"/>
            <a:ext cx="8726946" cy="888592"/>
          </a:xfrm>
          <a:prstGeom prst="rect">
            <a:avLst/>
          </a:prstGeom>
        </p:spPr>
        <p:txBody>
          <a:bodyPr lIns="0" tIns="0" rIns="0" bIns="0"/>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Ø"/>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ts val="800"/>
              </a:spcBef>
              <a:spcAft>
                <a:spcPct val="0"/>
              </a:spcAft>
              <a:buClr>
                <a:srgbClr val="000000"/>
              </a:buClr>
              <a:buSzPct val="100000"/>
              <a:buFontTx/>
              <a:buNone/>
              <a:tabLst/>
              <a:defRPr/>
            </a:pPr>
            <a:r>
              <a:rPr kumimoji="0" lang="en-US" sz="1600" b="0" i="0" u="none" strike="noStrike" kern="1200" cap="none" spc="0" normalizeH="0" baseline="0" noProof="0">
                <a:ln>
                  <a:noFill/>
                </a:ln>
                <a:solidFill>
                  <a:prstClr val="black"/>
                </a:solidFill>
                <a:effectLst/>
                <a:uLnTx/>
                <a:uFillTx/>
                <a:latin typeface="Segoe UI"/>
                <a:ea typeface="Segoe UI" panose="020B0502040204020203" pitchFamily="34" charset="0"/>
                <a:cs typeface="Segoe UI" panose="020B0502040204020203" pitchFamily="34" charset="0"/>
              </a:rPr>
              <a:t>Focused on opportunities in clean energy, advancing electrification, </a:t>
            </a:r>
            <a:r>
              <a:rPr kumimoji="0" lang="en-US" sz="16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panose="020B0502040204020203" pitchFamily="34" charset="0"/>
              </a:rPr>
              <a:t>building a modernized and more reliable grid, and enabling customers’ technology choices</a:t>
            </a:r>
          </a:p>
        </p:txBody>
      </p:sp>
      <p:pic>
        <p:nvPicPr>
          <p:cNvPr id="3" name="Graphic 16 !RnmC-00238">
            <a:extLst>
              <a:ext uri="{FF2B5EF4-FFF2-40B4-BE49-F238E27FC236}">
                <a16:creationId xmlns:a16="http://schemas.microsoft.com/office/drawing/2014/main" id="{E42DA7A5-E705-4A2A-DFDF-71AD89DE3E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5586" y="5206806"/>
            <a:ext cx="1825725" cy="399686"/>
          </a:xfrm>
          <a:prstGeom prst="rect">
            <a:avLst/>
          </a:prstGeom>
        </p:spPr>
      </p:pic>
    </p:spTree>
    <p:custDataLst>
      <p:tags r:id="rId1"/>
    </p:custDataLst>
    <p:extLst>
      <p:ext uri="{BB962C8B-B14F-4D97-AF65-F5344CB8AC3E}">
        <p14:creationId xmlns:p14="http://schemas.microsoft.com/office/powerpoint/2010/main" val="2662717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RnmC-00239"/>
          <p:cNvSpPr>
            <a:spLocks noGrp="1"/>
          </p:cNvSpPr>
          <p:nvPr>
            <p:ph type="title"/>
          </p:nvPr>
        </p:nvSpPr>
        <p:spPr/>
        <p:txBody>
          <a:bodyPr/>
          <a:lstStyle/>
          <a:p>
            <a:r>
              <a:rPr lang="en-US">
                <a:latin typeface="Segoe UI Semibold"/>
                <a:cs typeface="Segoe UI Semibold"/>
              </a:rPr>
              <a:t>Wires-focused utility investing in reliability, resiliency, and climate adaptation to enable clean energy transition</a:t>
            </a:r>
          </a:p>
        </p:txBody>
      </p:sp>
      <p:pic>
        <p:nvPicPr>
          <p:cNvPr id="48" name="Picture 9 !RnmC-00240">
            <a:extLst>
              <a:ext uri="{FF2B5EF4-FFF2-40B4-BE49-F238E27FC236}">
                <a16:creationId xmlns:a16="http://schemas.microsoft.com/office/drawing/2014/main" id="{61CEC4E6-95C9-4BFD-B894-80DE44D4C17B}"/>
              </a:ext>
            </a:extLst>
          </p:cNvPr>
          <p:cNvPicPr>
            <a:picLocks noChangeAspect="1"/>
          </p:cNvPicPr>
          <p:nvPr/>
        </p:nvPicPr>
        <p:blipFill>
          <a:blip r:embed="rId4"/>
          <a:stretch>
            <a:fillRect/>
          </a:stretch>
        </p:blipFill>
        <p:spPr>
          <a:xfrm>
            <a:off x="313486" y="2682478"/>
            <a:ext cx="1426909" cy="1289304"/>
          </a:xfrm>
          <a:prstGeom prst="rect">
            <a:avLst/>
          </a:prstGeom>
        </p:spPr>
      </p:pic>
      <p:pic>
        <p:nvPicPr>
          <p:cNvPr id="55" name="Picture 10 !RnmC-00241">
            <a:extLst>
              <a:ext uri="{FF2B5EF4-FFF2-40B4-BE49-F238E27FC236}">
                <a16:creationId xmlns:a16="http://schemas.microsoft.com/office/drawing/2014/main" id="{759FC1F9-F01D-4F50-A4F8-1F3C5CAA65BE}"/>
              </a:ext>
            </a:extLst>
          </p:cNvPr>
          <p:cNvPicPr>
            <a:picLocks noChangeAspect="1"/>
          </p:cNvPicPr>
          <p:nvPr/>
        </p:nvPicPr>
        <p:blipFill>
          <a:blip r:embed="rId5"/>
          <a:stretch>
            <a:fillRect/>
          </a:stretch>
        </p:blipFill>
        <p:spPr>
          <a:xfrm>
            <a:off x="289671" y="1481562"/>
            <a:ext cx="1426909" cy="1289304"/>
          </a:xfrm>
          <a:prstGeom prst="rect">
            <a:avLst/>
          </a:prstGeom>
        </p:spPr>
      </p:pic>
      <p:sp>
        <p:nvSpPr>
          <p:cNvPr id="56" name="TextBox 48 !RnmC-00242" descr="Constructive California and Federal regulatory structures">
            <a:extLst>
              <a:ext uri="{FF2B5EF4-FFF2-40B4-BE49-F238E27FC236}">
                <a16:creationId xmlns:a16="http://schemas.microsoft.com/office/drawing/2014/main" id="{2869311F-DBE5-476F-BEEC-284858B75731}"/>
              </a:ext>
            </a:extLst>
          </p:cNvPr>
          <p:cNvSpPr txBox="1"/>
          <p:nvPr/>
        </p:nvSpPr>
        <p:spPr>
          <a:xfrm>
            <a:off x="1514475" y="1849215"/>
            <a:ext cx="4822825"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269"/>
                </a:solidFill>
                <a:effectLst/>
                <a:uLnTx/>
                <a:uFillTx/>
                <a:latin typeface="Segoe UI"/>
                <a:ea typeface="+mn-ea"/>
                <a:cs typeface="+mn-cs"/>
              </a:rPr>
              <a:t>Constructive California and Federal regulatory structures</a:t>
            </a:r>
          </a:p>
        </p:txBody>
      </p:sp>
      <p:sp>
        <p:nvSpPr>
          <p:cNvPr id="59" name="TextBox 49 !RnmC-00243">
            <a:extLst>
              <a:ext uri="{FF2B5EF4-FFF2-40B4-BE49-F238E27FC236}">
                <a16:creationId xmlns:a16="http://schemas.microsoft.com/office/drawing/2014/main" id="{6D9BD5BC-E8BF-4BE8-BDBE-D575B24D2D1C}"/>
              </a:ext>
            </a:extLst>
          </p:cNvPr>
          <p:cNvSpPr txBox="1"/>
          <p:nvPr/>
        </p:nvSpPr>
        <p:spPr>
          <a:xfrm>
            <a:off x="1514475" y="2897731"/>
            <a:ext cx="4822825"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269"/>
                </a:solidFill>
                <a:effectLst/>
                <a:uLnTx/>
                <a:uFillTx/>
                <a:latin typeface="Segoe UI"/>
                <a:ea typeface="+mn-ea"/>
                <a:cs typeface="+mn-cs"/>
              </a:rPr>
              <a:t>Aggressive climate goals met with clean, efficient, economywide electrification</a:t>
            </a:r>
          </a:p>
        </p:txBody>
      </p:sp>
      <p:sp>
        <p:nvSpPr>
          <p:cNvPr id="60" name="TextBox 50 !RnmC-00244">
            <a:extLst>
              <a:ext uri="{FF2B5EF4-FFF2-40B4-BE49-F238E27FC236}">
                <a16:creationId xmlns:a16="http://schemas.microsoft.com/office/drawing/2014/main" id="{3C776F0B-19DC-4CC0-8482-62731BF31892}"/>
              </a:ext>
            </a:extLst>
          </p:cNvPr>
          <p:cNvSpPr txBox="1"/>
          <p:nvPr/>
        </p:nvSpPr>
        <p:spPr>
          <a:xfrm>
            <a:off x="1514475" y="4094123"/>
            <a:ext cx="4822825"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269"/>
                </a:solidFill>
                <a:effectLst/>
                <a:uLnTx/>
                <a:uFillTx/>
                <a:latin typeface="Segoe UI"/>
                <a:ea typeface="+mn-ea"/>
                <a:cs typeface="+mn-cs"/>
              </a:rPr>
              <a:t>Significant investment required to ensure the grid is reliable, resilient, and ready for widespread electrification</a:t>
            </a:r>
          </a:p>
        </p:txBody>
      </p:sp>
      <p:sp>
        <p:nvSpPr>
          <p:cNvPr id="68" name="TextBox 51 !RnmC-00245">
            <a:extLst>
              <a:ext uri="{FF2B5EF4-FFF2-40B4-BE49-F238E27FC236}">
                <a16:creationId xmlns:a16="http://schemas.microsoft.com/office/drawing/2014/main" id="{0E673C0D-293A-4247-B277-DCED43F433EC}"/>
              </a:ext>
            </a:extLst>
          </p:cNvPr>
          <p:cNvSpPr txBox="1"/>
          <p:nvPr/>
        </p:nvSpPr>
        <p:spPr>
          <a:xfrm>
            <a:off x="1514475" y="5307792"/>
            <a:ext cx="4822825"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269"/>
                </a:solidFill>
                <a:effectLst/>
                <a:uLnTx/>
                <a:uFillTx/>
                <a:latin typeface="Segoe UI"/>
                <a:ea typeface="+mn-ea"/>
                <a:cs typeface="+mn-cs"/>
              </a:rPr>
              <a:t>Investment in electric-led clean energy future results in strong rate base and dividend growth</a:t>
            </a:r>
          </a:p>
        </p:txBody>
      </p:sp>
      <p:sp>
        <p:nvSpPr>
          <p:cNvPr id="69" name="TextBox 52 !RnmC-00246">
            <a:extLst>
              <a:ext uri="{FF2B5EF4-FFF2-40B4-BE49-F238E27FC236}">
                <a16:creationId xmlns:a16="http://schemas.microsoft.com/office/drawing/2014/main" id="{D7142EC0-D2C7-4C69-97A5-7850CE024499}"/>
              </a:ext>
            </a:extLst>
          </p:cNvPr>
          <p:cNvSpPr txBox="1"/>
          <p:nvPr/>
        </p:nvSpPr>
        <p:spPr>
          <a:xfrm>
            <a:off x="6577273" y="1522329"/>
            <a:ext cx="5108760" cy="1188720"/>
          </a:xfrm>
          <a:prstGeom prst="rect">
            <a:avLst/>
          </a:prstGeom>
          <a:noFill/>
        </p:spPr>
        <p:txBody>
          <a:bodyPr wrap="square" lIns="0" tIns="0" rIns="0" bIns="0" numCol="2" rtlCol="0" anchor="ctr">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lumMod val="95000"/>
                    <a:lumOff val="5000"/>
                  </a:srgbClr>
                </a:solidFill>
                <a:effectLst/>
                <a:uLnTx/>
                <a:uFillTx/>
                <a:latin typeface="Segoe UI"/>
                <a:ea typeface="+mn-ea"/>
                <a:cs typeface="+mn-cs"/>
              </a:rPr>
              <a:t>Decoupling of sales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lumMod val="95000"/>
                    <a:lumOff val="5000"/>
                  </a:srgbClr>
                </a:solidFill>
                <a:effectLst/>
                <a:uLnTx/>
                <a:uFillTx/>
                <a:latin typeface="Segoe UI"/>
                <a:ea typeface="+mn-ea"/>
                <a:cs typeface="+mn-cs"/>
              </a:rPr>
              <a:t>Forward-looking ratemaking</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lumMod val="95000"/>
                    <a:lumOff val="5000"/>
                  </a:srgbClr>
                </a:solidFill>
                <a:effectLst/>
                <a:uLnTx/>
                <a:uFillTx/>
                <a:latin typeface="Segoe UI"/>
                <a:ea typeface="+mn-ea"/>
                <a:cs typeface="+mn-cs"/>
              </a:rPr>
              <a:t>Wildfire prudency standard</a:t>
            </a:r>
          </a:p>
        </p:txBody>
      </p:sp>
      <p:cxnSp>
        <p:nvCxnSpPr>
          <p:cNvPr id="70" name="Straight Arrow Connector 53 !RnmC-00247">
            <a:extLst>
              <a:ext uri="{FF2B5EF4-FFF2-40B4-BE49-F238E27FC236}">
                <a16:creationId xmlns:a16="http://schemas.microsoft.com/office/drawing/2014/main" id="{59046958-B68B-4A01-830C-028894B185DA}"/>
              </a:ext>
            </a:extLst>
          </p:cNvPr>
          <p:cNvCxnSpPr>
            <a:cxnSpLocks/>
          </p:cNvCxnSpPr>
          <p:nvPr/>
        </p:nvCxnSpPr>
        <p:spPr>
          <a:xfrm>
            <a:off x="502920" y="2727509"/>
            <a:ext cx="11183112" cy="0"/>
          </a:xfrm>
          <a:prstGeom prst="straightConnector1">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56 !RnmC-00248">
            <a:extLst>
              <a:ext uri="{FF2B5EF4-FFF2-40B4-BE49-F238E27FC236}">
                <a16:creationId xmlns:a16="http://schemas.microsoft.com/office/drawing/2014/main" id="{171B0301-8E92-4FFC-8D10-9C428497CE15}"/>
              </a:ext>
            </a:extLst>
          </p:cNvPr>
          <p:cNvCxnSpPr>
            <a:cxnSpLocks/>
          </p:cNvCxnSpPr>
          <p:nvPr/>
        </p:nvCxnSpPr>
        <p:spPr>
          <a:xfrm>
            <a:off x="502920" y="3932689"/>
            <a:ext cx="11183112" cy="0"/>
          </a:xfrm>
          <a:prstGeom prst="straightConnector1">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57 !RnmC-00249">
            <a:extLst>
              <a:ext uri="{FF2B5EF4-FFF2-40B4-BE49-F238E27FC236}">
                <a16:creationId xmlns:a16="http://schemas.microsoft.com/office/drawing/2014/main" id="{1AAA871B-DDAC-4D48-806A-76166380EB4A}"/>
              </a:ext>
            </a:extLst>
          </p:cNvPr>
          <p:cNvCxnSpPr>
            <a:cxnSpLocks/>
          </p:cNvCxnSpPr>
          <p:nvPr/>
        </p:nvCxnSpPr>
        <p:spPr>
          <a:xfrm>
            <a:off x="502920" y="5137869"/>
            <a:ext cx="11183112" cy="0"/>
          </a:xfrm>
          <a:prstGeom prst="straightConnector1">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3" name="TextBox 60 !RnmC-00250">
            <a:extLst>
              <a:ext uri="{FF2B5EF4-FFF2-40B4-BE49-F238E27FC236}">
                <a16:creationId xmlns:a16="http://schemas.microsoft.com/office/drawing/2014/main" id="{9B9DE248-E62E-4DD8-820B-D0A6462F3CB7}"/>
              </a:ext>
            </a:extLst>
          </p:cNvPr>
          <p:cNvSpPr txBox="1"/>
          <p:nvPr/>
        </p:nvSpPr>
        <p:spPr>
          <a:xfrm>
            <a:off x="6577273" y="2732996"/>
            <a:ext cx="5108760" cy="118872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lumMod val="95000"/>
                    <a:lumOff val="5000"/>
                  </a:srgbClr>
                </a:solidFill>
                <a:effectLst/>
                <a:uLnTx/>
                <a:uFillTx/>
                <a:latin typeface="Segoe UI"/>
                <a:ea typeface="+mn-ea"/>
                <a:cs typeface="+mn-cs"/>
              </a:rPr>
              <a:t>California GHG reduction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lumMod val="95000"/>
                    <a:lumOff val="5000"/>
                  </a:srgbClr>
                </a:solidFill>
                <a:effectLst/>
                <a:uLnTx/>
                <a:uFillTx/>
                <a:latin typeface="Segoe UI"/>
                <a:ea typeface="+mn-ea"/>
                <a:cs typeface="+mn-cs"/>
              </a:rPr>
              <a:t>Helping customers make clean energy choices</a:t>
            </a:r>
          </a:p>
        </p:txBody>
      </p:sp>
      <p:sp>
        <p:nvSpPr>
          <p:cNvPr id="74" name="TextBox 61 !RnmC-00251">
            <a:extLst>
              <a:ext uri="{FF2B5EF4-FFF2-40B4-BE49-F238E27FC236}">
                <a16:creationId xmlns:a16="http://schemas.microsoft.com/office/drawing/2014/main" id="{DDD47ED3-8F14-4119-9CC2-E865098D7243}"/>
              </a:ext>
            </a:extLst>
          </p:cNvPr>
          <p:cNvSpPr txBox="1"/>
          <p:nvPr/>
        </p:nvSpPr>
        <p:spPr>
          <a:xfrm>
            <a:off x="6577273" y="3943663"/>
            <a:ext cx="5108760" cy="118872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lumMod val="95000"/>
                    <a:lumOff val="5000"/>
                  </a:srgbClr>
                </a:solidFill>
                <a:effectLst/>
                <a:uLnTx/>
                <a:uFillTx/>
                <a:latin typeface="Segoe UI"/>
                <a:ea typeface="+mn-ea"/>
                <a:cs typeface="+mn-cs"/>
              </a:rPr>
              <a:t>Address wildfire risk and climate adaptation needs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lumMod val="95000"/>
                    <a:lumOff val="5000"/>
                  </a:srgbClr>
                </a:solidFill>
                <a:effectLst/>
                <a:uLnTx/>
                <a:uFillTx/>
                <a:latin typeface="Segoe UI"/>
                <a:ea typeface="+mn-ea"/>
                <a:cs typeface="+mn-cs"/>
              </a:rPr>
              <a:t>Infrastructure replacement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lumMod val="95000"/>
                    <a:lumOff val="5000"/>
                  </a:srgbClr>
                </a:solidFill>
                <a:effectLst/>
                <a:uLnTx/>
                <a:uFillTx/>
                <a:latin typeface="Segoe UI"/>
                <a:ea typeface="+mn-ea"/>
                <a:cs typeface="+mn-cs"/>
              </a:rPr>
              <a:t>Electrification infrastructure</a:t>
            </a:r>
          </a:p>
        </p:txBody>
      </p:sp>
      <p:sp>
        <p:nvSpPr>
          <p:cNvPr id="75" name="TextBox 62 !RnmC-00252">
            <a:extLst>
              <a:ext uri="{FF2B5EF4-FFF2-40B4-BE49-F238E27FC236}">
                <a16:creationId xmlns:a16="http://schemas.microsoft.com/office/drawing/2014/main" id="{1E695B00-C85E-40BB-B4E9-E0C574756B40}"/>
              </a:ext>
            </a:extLst>
          </p:cNvPr>
          <p:cNvSpPr txBox="1"/>
          <p:nvPr/>
        </p:nvSpPr>
        <p:spPr>
          <a:xfrm>
            <a:off x="6577273" y="5154330"/>
            <a:ext cx="5108760" cy="118872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lumMod val="95000"/>
                    <a:lumOff val="5000"/>
                  </a:srgbClr>
                </a:solidFill>
                <a:effectLst/>
                <a:uLnTx/>
                <a:uFillTx/>
                <a:latin typeface="Segoe UI"/>
                <a:ea typeface="+mn-ea"/>
                <a:cs typeface="+mn-cs"/>
              </a:rPr>
              <a:t>~7% 2025–2030 rate base CAGR</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lumMod val="95000"/>
                    <a:lumOff val="5000"/>
                  </a:srgbClr>
                </a:solidFill>
                <a:effectLst/>
                <a:uLnTx/>
                <a:uFillTx/>
                <a:latin typeface="Segoe UI"/>
                <a:ea typeface="+mn-ea"/>
                <a:cs typeface="+mn-cs"/>
              </a:rPr>
              <a:t>Target dividend payout of 45–55% of </a:t>
            </a:r>
            <a:br>
              <a:rPr kumimoji="0" lang="en-US" sz="1800" b="0" i="0" u="none" strike="noStrike" kern="1200" cap="none" spc="0" normalizeH="0" baseline="0" noProof="0">
                <a:ln>
                  <a:noFill/>
                </a:ln>
                <a:solidFill>
                  <a:srgbClr val="000000">
                    <a:lumMod val="95000"/>
                    <a:lumOff val="5000"/>
                  </a:srgbClr>
                </a:solidFill>
                <a:effectLst/>
                <a:uLnTx/>
                <a:uFillTx/>
                <a:latin typeface="Segoe UI"/>
                <a:ea typeface="+mn-ea"/>
                <a:cs typeface="+mn-cs"/>
              </a:rPr>
            </a:br>
            <a:r>
              <a:rPr kumimoji="0" lang="en-US" sz="1800" b="0" i="0" u="none" strike="noStrike" kern="1200" cap="none" spc="0" normalizeH="0" baseline="0" noProof="0">
                <a:ln>
                  <a:noFill/>
                </a:ln>
                <a:solidFill>
                  <a:srgbClr val="000000">
                    <a:lumMod val="95000"/>
                    <a:lumOff val="5000"/>
                  </a:srgbClr>
                </a:solidFill>
                <a:effectLst/>
                <a:uLnTx/>
                <a:uFillTx/>
                <a:latin typeface="Segoe UI"/>
                <a:ea typeface="+mn-ea"/>
                <a:cs typeface="+mn-cs"/>
              </a:rPr>
              <a:t>SCE core earnings</a:t>
            </a:r>
          </a:p>
        </p:txBody>
      </p:sp>
      <p:sp>
        <p:nvSpPr>
          <p:cNvPr id="76" name="Isosceles Triangle 63 !RnmC-00253">
            <a:extLst>
              <a:ext uri="{FF2B5EF4-FFF2-40B4-BE49-F238E27FC236}">
                <a16:creationId xmlns:a16="http://schemas.microsoft.com/office/drawing/2014/main" id="{3F8C39AC-5CE8-4600-A334-7C763EB3CAAE}"/>
              </a:ext>
            </a:extLst>
          </p:cNvPr>
          <p:cNvSpPr/>
          <p:nvPr/>
        </p:nvSpPr>
        <p:spPr>
          <a:xfrm rot="5400000">
            <a:off x="5901434" y="2036786"/>
            <a:ext cx="964849" cy="176269"/>
          </a:xfrm>
          <a:prstGeom prst="triangl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Isosceles Triangle 64 !RnmC-00254">
            <a:extLst>
              <a:ext uri="{FF2B5EF4-FFF2-40B4-BE49-F238E27FC236}">
                <a16:creationId xmlns:a16="http://schemas.microsoft.com/office/drawing/2014/main" id="{3AC04E02-EA55-4F09-8F78-C3ED9365FA6A}"/>
              </a:ext>
            </a:extLst>
          </p:cNvPr>
          <p:cNvSpPr/>
          <p:nvPr/>
        </p:nvSpPr>
        <p:spPr>
          <a:xfrm rot="5400000">
            <a:off x="5901434" y="3241966"/>
            <a:ext cx="964849" cy="176269"/>
          </a:xfrm>
          <a:prstGeom prst="triangl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Isosceles Triangle 65 !RnmC-00255">
            <a:extLst>
              <a:ext uri="{FF2B5EF4-FFF2-40B4-BE49-F238E27FC236}">
                <a16:creationId xmlns:a16="http://schemas.microsoft.com/office/drawing/2014/main" id="{B07D8802-3E7C-4502-B25C-A0829385359F}"/>
              </a:ext>
            </a:extLst>
          </p:cNvPr>
          <p:cNvSpPr/>
          <p:nvPr/>
        </p:nvSpPr>
        <p:spPr>
          <a:xfrm rot="5400000">
            <a:off x="5901434" y="4447146"/>
            <a:ext cx="964849" cy="176269"/>
          </a:xfrm>
          <a:prstGeom prst="triangl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Isosceles Triangle 66 !RnmC-00256">
            <a:extLst>
              <a:ext uri="{FF2B5EF4-FFF2-40B4-BE49-F238E27FC236}">
                <a16:creationId xmlns:a16="http://schemas.microsoft.com/office/drawing/2014/main" id="{2B0AB607-168C-4D8C-B350-21FB3BF831BA}"/>
              </a:ext>
            </a:extLst>
          </p:cNvPr>
          <p:cNvSpPr/>
          <p:nvPr/>
        </p:nvSpPr>
        <p:spPr>
          <a:xfrm rot="5400000">
            <a:off x="5901434" y="5652326"/>
            <a:ext cx="964849" cy="176269"/>
          </a:xfrm>
          <a:prstGeom prst="triangl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80" name="Picture 11 !RnmC-00257" descr="A close up of a sign&#10;&#10;Description automatically generated">
            <a:extLst>
              <a:ext uri="{FF2B5EF4-FFF2-40B4-BE49-F238E27FC236}">
                <a16:creationId xmlns:a16="http://schemas.microsoft.com/office/drawing/2014/main" id="{95EFB577-A7D4-4060-9FA1-9E4703AD25C7}"/>
              </a:ext>
            </a:extLst>
          </p:cNvPr>
          <p:cNvPicPr>
            <a:picLocks noChangeAspect="1"/>
          </p:cNvPicPr>
          <p:nvPr/>
        </p:nvPicPr>
        <p:blipFill>
          <a:blip r:embed="rId6"/>
          <a:stretch>
            <a:fillRect/>
          </a:stretch>
        </p:blipFill>
        <p:spPr>
          <a:xfrm>
            <a:off x="270616" y="3891570"/>
            <a:ext cx="1426910" cy="1289304"/>
          </a:xfrm>
          <a:prstGeom prst="rect">
            <a:avLst/>
          </a:prstGeom>
        </p:spPr>
      </p:pic>
      <p:pic>
        <p:nvPicPr>
          <p:cNvPr id="81" name="Picture 13 !RnmC-00258">
            <a:extLst>
              <a:ext uri="{FF2B5EF4-FFF2-40B4-BE49-F238E27FC236}">
                <a16:creationId xmlns:a16="http://schemas.microsoft.com/office/drawing/2014/main" id="{52AA20FD-9C97-4C81-B644-1A1D6768B4B6}"/>
              </a:ext>
            </a:extLst>
          </p:cNvPr>
          <p:cNvPicPr>
            <a:picLocks noChangeAspect="1"/>
          </p:cNvPicPr>
          <p:nvPr/>
        </p:nvPicPr>
        <p:blipFill>
          <a:blip r:embed="rId7"/>
          <a:stretch>
            <a:fillRect/>
          </a:stretch>
        </p:blipFill>
        <p:spPr>
          <a:xfrm>
            <a:off x="265856" y="5104038"/>
            <a:ext cx="1427907" cy="1289304"/>
          </a:xfrm>
          <a:prstGeom prst="rect">
            <a:avLst/>
          </a:prstGeom>
        </p:spPr>
      </p:pic>
      <p:cxnSp>
        <p:nvCxnSpPr>
          <p:cNvPr id="82" name="Straight Arrow Connector 57 !RnmC-00259">
            <a:extLst>
              <a:ext uri="{FF2B5EF4-FFF2-40B4-BE49-F238E27FC236}">
                <a16:creationId xmlns:a16="http://schemas.microsoft.com/office/drawing/2014/main" id="{E81C2DB5-41CB-4FD3-B5D0-7B5C4D72DDC2}"/>
              </a:ext>
            </a:extLst>
          </p:cNvPr>
          <p:cNvCxnSpPr>
            <a:cxnSpLocks/>
          </p:cNvCxnSpPr>
          <p:nvPr/>
        </p:nvCxnSpPr>
        <p:spPr>
          <a:xfrm>
            <a:off x="502920" y="6343050"/>
            <a:ext cx="11183112" cy="0"/>
          </a:xfrm>
          <a:prstGeom prst="straightConnector1">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53 !RnmC-00260">
            <a:extLst>
              <a:ext uri="{FF2B5EF4-FFF2-40B4-BE49-F238E27FC236}">
                <a16:creationId xmlns:a16="http://schemas.microsoft.com/office/drawing/2014/main" id="{4FEF7CBF-9B9B-425D-93C4-A5645CFE0574}"/>
              </a:ext>
            </a:extLst>
          </p:cNvPr>
          <p:cNvCxnSpPr>
            <a:cxnSpLocks/>
          </p:cNvCxnSpPr>
          <p:nvPr/>
        </p:nvCxnSpPr>
        <p:spPr>
          <a:xfrm>
            <a:off x="502920" y="1522329"/>
            <a:ext cx="11183112" cy="0"/>
          </a:xfrm>
          <a:prstGeom prst="straightConnector1">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RnmC-00261">
            <a:extLst>
              <a:ext uri="{FF2B5EF4-FFF2-40B4-BE49-F238E27FC236}">
                <a16:creationId xmlns:a16="http://schemas.microsoft.com/office/drawing/2014/main" id="{3F201E2D-8F4F-4F89-8C3A-4584C79032CD}"/>
              </a:ext>
            </a:extLst>
          </p:cNvPr>
          <p:cNvCxnSpPr/>
          <p:nvPr/>
        </p:nvCxnSpPr>
        <p:spPr>
          <a:xfrm>
            <a:off x="8839200" y="1684115"/>
            <a:ext cx="0" cy="9144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88005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RnmC-00262">
            <a:extLst>
              <a:ext uri="{FF2B5EF4-FFF2-40B4-BE49-F238E27FC236}">
                <a16:creationId xmlns:a16="http://schemas.microsoft.com/office/drawing/2014/main" id="{127F5752-FAAA-4472-B0F5-40B1F2A3B320}"/>
              </a:ext>
            </a:extLst>
          </p:cNvPr>
          <p:cNvSpPr>
            <a:spLocks noGrp="1"/>
          </p:cNvSpPr>
          <p:nvPr>
            <p:ph type="title"/>
          </p:nvPr>
        </p:nvSpPr>
        <p:spPr/>
        <p:txBody>
          <a:bodyPr/>
          <a:lstStyle/>
          <a:p>
            <a:r>
              <a:rPr lang="en-US"/>
              <a:t>California’s regulatory mechanisms provide revenue certainty</a:t>
            </a:r>
          </a:p>
        </p:txBody>
      </p:sp>
      <p:graphicFrame>
        <p:nvGraphicFramePr>
          <p:cNvPr id="15" name="Table 2 !RnmC-00263">
            <a:extLst>
              <a:ext uri="{FF2B5EF4-FFF2-40B4-BE49-F238E27FC236}">
                <a16:creationId xmlns:a16="http://schemas.microsoft.com/office/drawing/2014/main" id="{85A86E99-9811-4EE2-A418-5B1E4FAF6671}"/>
              </a:ext>
            </a:extLst>
          </p:cNvPr>
          <p:cNvGraphicFramePr>
            <a:graphicFrameLocks noGrp="1"/>
          </p:cNvGraphicFramePr>
          <p:nvPr/>
        </p:nvGraphicFramePr>
        <p:xfrm>
          <a:off x="504444" y="1430204"/>
          <a:ext cx="11183112" cy="4897120"/>
        </p:xfrm>
        <a:graphic>
          <a:graphicData uri="http://schemas.openxmlformats.org/drawingml/2006/table">
            <a:tbl>
              <a:tblPr bandRow="1">
                <a:tableStyleId>{5C22544A-7EE6-4342-B048-85BDC9FD1C3A}</a:tableStyleId>
              </a:tblPr>
              <a:tblGrid>
                <a:gridCol w="2715006">
                  <a:extLst>
                    <a:ext uri="{9D8B030D-6E8A-4147-A177-3AD203B41FA5}">
                      <a16:colId xmlns:a16="http://schemas.microsoft.com/office/drawing/2014/main" val="2461879266"/>
                    </a:ext>
                  </a:extLst>
                </a:gridCol>
                <a:gridCol w="8468106">
                  <a:extLst>
                    <a:ext uri="{9D8B030D-6E8A-4147-A177-3AD203B41FA5}">
                      <a16:colId xmlns:a16="http://schemas.microsoft.com/office/drawing/2014/main" val="2511702812"/>
                    </a:ext>
                  </a:extLst>
                </a:gridCol>
              </a:tblGrid>
              <a:tr h="1372358">
                <a:tc>
                  <a:txBody>
                    <a:bodyPr/>
                    <a:lstStyle/>
                    <a:p>
                      <a:pPr algn="r"/>
                      <a:r>
                        <a:rPr lang="en-US" sz="2000" b="1">
                          <a:solidFill>
                            <a:srgbClr val="006269"/>
                          </a:solidFill>
                          <a:latin typeface="+mn-lt"/>
                          <a:cs typeface="Segoe UI Semibold"/>
                        </a:rPr>
                        <a:t>Revenue Decoupling</a:t>
                      </a:r>
                    </a:p>
                    <a:p>
                      <a:pPr algn="r"/>
                      <a:r>
                        <a:rPr lang="en-US" sz="1800" b="0">
                          <a:solidFill>
                            <a:schemeClr val="tx1"/>
                          </a:solidFill>
                          <a:latin typeface="+mn-lt"/>
                          <a:cs typeface="Segoe UI Semibold"/>
                        </a:rPr>
                        <a:t>means earnings aren’t affected by changes in electricity sales</a:t>
                      </a:r>
                      <a:endParaRPr lang="en-US" sz="1800" b="0" baseline="30000">
                        <a:solidFill>
                          <a:srgbClr val="006269"/>
                        </a:solidFill>
                        <a:latin typeface="+mn-lt"/>
                        <a:cs typeface="Segoe UI Semibold"/>
                      </a:endParaRPr>
                    </a:p>
                  </a:txBody>
                  <a:tcPr marL="27432" marR="27432" marT="91440" marB="91440">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lvl="0" indent="0" algn="l" defTabSz="914400" rtl="0" eaLnBrk="1" latinLnBrk="0" hangingPunct="1">
                        <a:lnSpc>
                          <a:spcPct val="100000"/>
                        </a:lnSpc>
                        <a:spcBef>
                          <a:spcPts val="1000"/>
                        </a:spcBef>
                        <a:spcAft>
                          <a:spcPts val="0"/>
                        </a:spcAft>
                        <a:buClr>
                          <a:srgbClr val="000000"/>
                        </a:buClr>
                        <a:buSzPct val="100000"/>
                        <a:buFont typeface="Segoe UI" panose="020B0502040204020203" pitchFamily="34" charset="0"/>
                        <a:buNone/>
                      </a:pPr>
                      <a:r>
                        <a:rPr lang="en-US" sz="1800" baseline="0">
                          <a:solidFill>
                            <a:schemeClr val="tx1"/>
                          </a:solidFill>
                          <a:latin typeface="Segoe UI"/>
                        </a:rPr>
                        <a:t>Long-standing regulatory mechanism that breaks the link between retail electricity sales and </a:t>
                      </a:r>
                      <a:r>
                        <a:rPr lang="en-US" sz="1800" baseline="0">
                          <a:solidFill>
                            <a:srgbClr val="000000"/>
                          </a:solidFill>
                          <a:latin typeface="Segoe UI"/>
                        </a:rPr>
                        <a:t>revenue; promotes energy efficiency, helps stabilize customer bills, and supports environmental goals</a:t>
                      </a:r>
                    </a:p>
                    <a:p>
                      <a:pPr marL="0" marR="0" lvl="0" indent="0" algn="l" defTabSz="914400" rtl="0" eaLnBrk="1" fontAlgn="auto" latinLnBrk="0" hangingPunct="1">
                        <a:lnSpc>
                          <a:spcPct val="100000"/>
                        </a:lnSpc>
                        <a:spcBef>
                          <a:spcPts val="1000"/>
                        </a:spcBef>
                        <a:spcAft>
                          <a:spcPts val="0"/>
                        </a:spcAft>
                        <a:buClr>
                          <a:srgbClr val="000000"/>
                        </a:buClr>
                        <a:buSzPct val="100000"/>
                        <a:buFont typeface="Segoe UI" panose="020B0502040204020203" pitchFamily="34" charset="0"/>
                        <a:buNone/>
                        <a:tabLst/>
                        <a:defRPr/>
                      </a:pPr>
                      <a:r>
                        <a:rPr lang="en-US" sz="1800" baseline="0">
                          <a:solidFill>
                            <a:schemeClr val="tx1"/>
                          </a:solidFill>
                          <a:latin typeface="Segoe UI"/>
                        </a:rPr>
                        <a:t>Changes in sales only affect timing of cash collection</a:t>
                      </a:r>
                      <a:endParaRPr lang="en-US" sz="1800" baseline="0">
                        <a:solidFill>
                          <a:srgbClr val="FF0000"/>
                        </a:solidFill>
                        <a:latin typeface="Segoe UI"/>
                      </a:endParaRPr>
                    </a:p>
                  </a:txBody>
                  <a:tcPr marL="182880" marR="27432" marT="91440" marB="91440">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562802993"/>
                  </a:ext>
                </a:extLst>
              </a:tr>
              <a:tr h="1233688">
                <a:tc>
                  <a:txBody>
                    <a:bodyPr/>
                    <a:lstStyle/>
                    <a:p>
                      <a:pPr algn="r"/>
                      <a:r>
                        <a:rPr lang="en-US" sz="2000" b="1">
                          <a:solidFill>
                            <a:srgbClr val="006269"/>
                          </a:solidFill>
                          <a:latin typeface="+mn-lt"/>
                          <a:cs typeface="Segoe UI Semibold"/>
                        </a:rPr>
                        <a:t>Balancing Accounts</a:t>
                      </a:r>
                    </a:p>
                    <a:p>
                      <a:pPr algn="r"/>
                      <a:r>
                        <a:rPr lang="en-US" sz="1800" b="0">
                          <a:solidFill>
                            <a:schemeClr val="tx1"/>
                          </a:solidFill>
                          <a:latin typeface="+mn-lt"/>
                          <a:cs typeface="Segoe UI Semibold"/>
                        </a:rPr>
                        <a:t>allow SCE to collect and refund differences to authorized revenue</a:t>
                      </a:r>
                      <a:endParaRPr lang="en-US" sz="1800" b="1">
                        <a:solidFill>
                          <a:srgbClr val="006269"/>
                        </a:solidFill>
                        <a:latin typeface="+mn-lt"/>
                        <a:cs typeface="Segoe UI Semibold"/>
                      </a:endParaRPr>
                    </a:p>
                  </a:txBody>
                  <a:tcPr marL="27432" marR="27432" marT="91440" marB="91440">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1000"/>
                        </a:spcBef>
                        <a:spcAft>
                          <a:spcPts val="0"/>
                        </a:spcAft>
                        <a:buClr>
                          <a:srgbClr val="000000"/>
                        </a:buClr>
                        <a:buSzPct val="100000"/>
                        <a:buFont typeface="Segoe UI" panose="020B0502040204020203" pitchFamily="34" charset="0"/>
                        <a:buNone/>
                      </a:pPr>
                      <a:r>
                        <a:rPr lang="en-US" sz="1800">
                          <a:solidFill>
                            <a:schemeClr val="tx1"/>
                          </a:solidFill>
                          <a:latin typeface="Segoe UI"/>
                        </a:rPr>
                        <a:t>SCE has several balancing accounts, including for variances in sales volume, such as those related to weather </a:t>
                      </a:r>
                    </a:p>
                    <a:p>
                      <a:pPr marL="0" marR="0" lvl="0" indent="0" algn="l" rtl="0" eaLnBrk="1" fontAlgn="auto" latinLnBrk="0" hangingPunct="1">
                        <a:lnSpc>
                          <a:spcPct val="100000"/>
                        </a:lnSpc>
                        <a:spcBef>
                          <a:spcPts val="1000"/>
                        </a:spcBef>
                        <a:spcAft>
                          <a:spcPts val="0"/>
                        </a:spcAft>
                        <a:buClr>
                          <a:srgbClr val="000000"/>
                        </a:buClr>
                        <a:buSzPct val="100000"/>
                        <a:buFont typeface="Segoe UI" panose="020B0502040204020203" pitchFamily="34" charset="0"/>
                        <a:buNone/>
                      </a:pPr>
                      <a:r>
                        <a:rPr lang="en-US" sz="1800">
                          <a:solidFill>
                            <a:schemeClr val="tx1"/>
                          </a:solidFill>
                          <a:latin typeface="Segoe UI"/>
                        </a:rPr>
                        <a:t>Fuel &amp; purchased power recovered on forecast basis, with over/under-collections trued-up via balancing accounts</a:t>
                      </a:r>
                    </a:p>
                  </a:txBody>
                  <a:tcPr marL="182880" marR="27432" marT="91440" marB="91440">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56073850"/>
                  </a:ext>
                </a:extLst>
              </a:tr>
              <a:tr h="200832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strike="noStrike">
                          <a:solidFill>
                            <a:srgbClr val="006269"/>
                          </a:solidFill>
                          <a:latin typeface="+mn-lt"/>
                          <a:cs typeface="Segoe UI Semibold"/>
                        </a:rPr>
                        <a:t>Forecast Ratemaking</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cs typeface="Segoe UI Semibold"/>
                        </a:rPr>
                        <a:t>reduces regulatory lag</a:t>
                      </a:r>
                      <a:endParaRPr lang="en-US" sz="1800" b="1" strike="noStrike">
                        <a:solidFill>
                          <a:srgbClr val="006269"/>
                        </a:solidFill>
                        <a:latin typeface="+mn-lt"/>
                        <a:cs typeface="Segoe UI Semibold"/>
                      </a:endParaRPr>
                    </a:p>
                  </a:txBody>
                  <a:tcPr marL="27432" marR="27432" marT="91440" marB="91440">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lvl="0" indent="0" algn="l" defTabSz="914400" rtl="0" eaLnBrk="1" latinLnBrk="0" hangingPunct="1">
                        <a:lnSpc>
                          <a:spcPct val="100000"/>
                        </a:lnSpc>
                        <a:spcBef>
                          <a:spcPts val="1000"/>
                        </a:spcBef>
                        <a:spcAft>
                          <a:spcPts val="0"/>
                        </a:spcAft>
                        <a:buClr>
                          <a:srgbClr val="000000"/>
                        </a:buClr>
                        <a:buSzPct val="100000"/>
                        <a:buFont typeface="Segoe UI" panose="020B0502040204020203" pitchFamily="34" charset="0"/>
                        <a:buNone/>
                      </a:pPr>
                      <a:r>
                        <a:rPr lang="en-US" sz="1800" strike="noStrike">
                          <a:solidFill>
                            <a:schemeClr val="tx1"/>
                          </a:solidFill>
                          <a:latin typeface="Segoe UI"/>
                        </a:rPr>
                        <a:t>Four-year GRC cycle with forward-looking test year and attrition year increases</a:t>
                      </a:r>
                    </a:p>
                    <a:p>
                      <a:pPr marL="0" lvl="0" indent="0" algn="l" defTabSz="914400" rtl="0" eaLnBrk="1" latinLnBrk="0" hangingPunct="1">
                        <a:lnSpc>
                          <a:spcPct val="100000"/>
                        </a:lnSpc>
                        <a:spcBef>
                          <a:spcPts val="1000"/>
                        </a:spcBef>
                        <a:spcAft>
                          <a:spcPts val="0"/>
                        </a:spcAft>
                        <a:buClr>
                          <a:srgbClr val="000000"/>
                        </a:buClr>
                        <a:buSzPct val="100000"/>
                        <a:buFont typeface="Segoe UI" panose="020B0502040204020203" pitchFamily="34" charset="0"/>
                        <a:buNone/>
                      </a:pPr>
                      <a:r>
                        <a:rPr lang="en-US" sz="1800" strike="noStrike">
                          <a:solidFill>
                            <a:schemeClr val="tx1"/>
                          </a:solidFill>
                          <a:latin typeface="Segoe UI"/>
                        </a:rPr>
                        <a:t>CPUC has historically authorized mechanism that gives SCE opportunity to offset some </a:t>
                      </a:r>
                      <a:r>
                        <a:rPr lang="en-US" sz="1800" strike="noStrike">
                          <a:solidFill>
                            <a:srgbClr val="000000"/>
                          </a:solidFill>
                          <a:latin typeface="Segoe UI"/>
                        </a:rPr>
                        <a:t>inflationary price increases based on utility-specific indices</a:t>
                      </a:r>
                    </a:p>
                    <a:p>
                      <a:pPr marL="0" lvl="0" indent="0" algn="l" defTabSz="914400" rtl="0" eaLnBrk="1" latinLnBrk="0" hangingPunct="1">
                        <a:lnSpc>
                          <a:spcPct val="100000"/>
                        </a:lnSpc>
                        <a:spcBef>
                          <a:spcPts val="1000"/>
                        </a:spcBef>
                        <a:spcAft>
                          <a:spcPts val="0"/>
                        </a:spcAft>
                        <a:buClr>
                          <a:srgbClr val="000000"/>
                        </a:buClr>
                        <a:buSzPct val="100000"/>
                        <a:buFont typeface="Segoe UI" panose="020B0502040204020203" pitchFamily="34" charset="0"/>
                        <a:buNone/>
                      </a:pPr>
                      <a:r>
                        <a:rPr lang="en-US" sz="1800" strike="noStrike">
                          <a:solidFill>
                            <a:srgbClr val="000000"/>
                          </a:solidFill>
                          <a:latin typeface="Segoe UI"/>
                        </a:rPr>
                        <a:t>Cost of capital proceedings on three-year cycle separate from GRC with mechanism to reasonably adjust cost of capital if market conditions change significantly during cycles</a:t>
                      </a:r>
                    </a:p>
                  </a:txBody>
                  <a:tcPr marL="182880" marR="27432" marT="91440" marB="91440">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73476914"/>
                  </a:ext>
                </a:extLst>
              </a:tr>
            </a:tbl>
          </a:graphicData>
        </a:graphic>
      </p:graphicFrame>
    </p:spTree>
    <p:custDataLst>
      <p:tags r:id="rId1"/>
    </p:custDataLst>
    <p:extLst>
      <p:ext uri="{BB962C8B-B14F-4D97-AF65-F5344CB8AC3E}">
        <p14:creationId xmlns:p14="http://schemas.microsoft.com/office/powerpoint/2010/main" val="2583541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72464-49C9-B37A-78F0-7145C640652A}"/>
            </a:ext>
          </a:extLst>
        </p:cNvPr>
        <p:cNvGrpSpPr/>
        <p:nvPr/>
      </p:nvGrpSpPr>
      <p:grpSpPr>
        <a:xfrm>
          <a:off x="0" y="0"/>
          <a:ext cx="0" cy="0"/>
          <a:chOff x="0" y="0"/>
          <a:chExt cx="0" cy="0"/>
        </a:xfrm>
      </p:grpSpPr>
      <p:sp>
        <p:nvSpPr>
          <p:cNvPr id="40" name="Title 39 !RnmC-00721">
            <a:extLst>
              <a:ext uri="{FF2B5EF4-FFF2-40B4-BE49-F238E27FC236}">
                <a16:creationId xmlns:a16="http://schemas.microsoft.com/office/drawing/2014/main" id="{F8D656C4-0213-4B98-1BAA-06D7A2AA9052}"/>
              </a:ext>
            </a:extLst>
          </p:cNvPr>
          <p:cNvSpPr>
            <a:spLocks noGrp="1"/>
          </p:cNvSpPr>
          <p:nvPr>
            <p:ph type="title"/>
          </p:nvPr>
        </p:nvSpPr>
        <p:spPr/>
        <p:txBody>
          <a:bodyPr/>
          <a:lstStyle/>
          <a:p>
            <a:r>
              <a:rPr lang="en-US"/>
              <a:t>How does SCE view affordability from the regulatory perspective?</a:t>
            </a:r>
          </a:p>
        </p:txBody>
      </p:sp>
      <p:sp>
        <p:nvSpPr>
          <p:cNvPr id="2" name="TextBox 1">
            <a:extLst>
              <a:ext uri="{FF2B5EF4-FFF2-40B4-BE49-F238E27FC236}">
                <a16:creationId xmlns:a16="http://schemas.microsoft.com/office/drawing/2014/main" id="{A41CCBB5-6745-CBD1-22D9-444685EC9AB4}"/>
              </a:ext>
            </a:extLst>
          </p:cNvPr>
          <p:cNvSpPr txBox="1"/>
          <p:nvPr/>
        </p:nvSpPr>
        <p:spPr>
          <a:xfrm>
            <a:off x="504444" y="1459011"/>
            <a:ext cx="11397757" cy="452431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Affordability is embedded in regulatory decision‑making, but it operates within, not outside of, established constitutional standards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Cost of capital determinations remain governed by </a:t>
            </a:r>
            <a:r>
              <a:rPr kumimoji="0" lang="en-US" sz="1800" b="1" i="0" u="none" strike="noStrike" kern="1200" cap="none" spc="0" normalizeH="0" baseline="0" noProof="0" dirty="0">
                <a:ln>
                  <a:noFill/>
                </a:ln>
                <a:solidFill>
                  <a:srgbClr val="000000"/>
                </a:solidFill>
                <a:effectLst/>
                <a:uLnTx/>
                <a:uFillTx/>
                <a:latin typeface="Segoe UI"/>
                <a:ea typeface="+mn-ea"/>
                <a:cs typeface="+mn-cs"/>
              </a:rPr>
              <a:t>Hope and Bluefield</a:t>
            </a:r>
            <a:r>
              <a:rPr kumimoji="0" lang="en-US" sz="1800" b="0" i="0" u="none" strike="noStrike" kern="1200" cap="none" spc="0" normalizeH="0" baseline="0" noProof="0" dirty="0">
                <a:ln>
                  <a:noFill/>
                </a:ln>
                <a:solidFill>
                  <a:srgbClr val="000000"/>
                </a:solidFill>
                <a:effectLst/>
                <a:uLnTx/>
                <a:uFillTx/>
                <a:latin typeface="Segoe UI"/>
                <a:ea typeface="+mn-ea"/>
                <a:cs typeface="+mn-cs"/>
              </a:rPr>
              <a:t>, which require returns sufficient to: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Maintain financial integrity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Support credit quality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Enable access to capital on reasonable terms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Cost‑of‑capital proceedings are generally recognized as </a:t>
            </a:r>
            <a:r>
              <a:rPr kumimoji="0" lang="en-US" sz="1800" b="1" i="0" u="none" strike="noStrike" kern="1200" cap="none" spc="0" normalizeH="0" baseline="0" noProof="0" dirty="0">
                <a:ln>
                  <a:noFill/>
                </a:ln>
                <a:solidFill>
                  <a:srgbClr val="000000"/>
                </a:solidFill>
                <a:effectLst/>
                <a:uLnTx/>
                <a:uFillTx/>
                <a:latin typeface="Segoe UI"/>
                <a:ea typeface="+mn-ea"/>
                <a:cs typeface="+mn-cs"/>
              </a:rPr>
              <a:t>ill‑suited for granular affordability determinations</a:t>
            </a:r>
            <a:r>
              <a:rPr kumimoji="0" lang="en-US" sz="1800" b="0" i="0" u="none" strike="noStrike" kern="1200" cap="none" spc="0" normalizeH="0" baseline="0" noProof="0" dirty="0">
                <a:ln>
                  <a:noFill/>
                </a:ln>
                <a:solidFill>
                  <a:srgbClr val="000000"/>
                </a:solidFill>
                <a:effectLst/>
                <a:uLnTx/>
                <a:uFillTx/>
                <a:latin typeface="Segoe UI"/>
                <a:ea typeface="+mn-ea"/>
                <a:cs typeface="+mn-cs"/>
              </a:rPr>
              <a:t>, since they set returns, not spending levels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Affordability functions as a </a:t>
            </a:r>
            <a:r>
              <a:rPr kumimoji="0" lang="en-US" sz="1800" b="1" i="0" u="none" strike="noStrike" kern="1200" cap="none" spc="0" normalizeH="0" baseline="0" noProof="0" dirty="0">
                <a:ln>
                  <a:noFill/>
                </a:ln>
                <a:solidFill>
                  <a:srgbClr val="000000"/>
                </a:solidFill>
                <a:effectLst/>
                <a:uLnTx/>
                <a:uFillTx/>
                <a:latin typeface="Segoe UI"/>
                <a:ea typeface="+mn-ea"/>
                <a:cs typeface="+mn-cs"/>
              </a:rPr>
              <a:t>policy constraint and analytical lens</a:t>
            </a:r>
            <a:r>
              <a:rPr kumimoji="0" lang="en-US" sz="1800" b="0" i="0" u="none" strike="noStrike" kern="1200" cap="none" spc="0" normalizeH="0" baseline="0" noProof="0" dirty="0">
                <a:ln>
                  <a:noFill/>
                </a:ln>
                <a:solidFill>
                  <a:srgbClr val="000000"/>
                </a:solidFill>
                <a:effectLst/>
                <a:uLnTx/>
                <a:uFillTx/>
                <a:latin typeface="Segoe UI"/>
                <a:ea typeface="+mn-ea"/>
                <a:cs typeface="+mn-cs"/>
              </a:rPr>
              <a:t>, not a substitute for Hope/Bluefield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In California: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Affordability metrics are </a:t>
            </a:r>
            <a:r>
              <a:rPr kumimoji="0" lang="en-US" sz="1800" b="1" i="0" u="none" strike="noStrike" kern="1200" cap="none" spc="0" normalizeH="0" baseline="0" noProof="0" dirty="0">
                <a:ln>
                  <a:noFill/>
                </a:ln>
                <a:solidFill>
                  <a:srgbClr val="000000"/>
                </a:solidFill>
                <a:effectLst/>
                <a:uLnTx/>
                <a:uFillTx/>
                <a:latin typeface="Segoe UI"/>
                <a:ea typeface="+mn-ea"/>
                <a:cs typeface="+mn-cs"/>
              </a:rPr>
              <a:t>required disclosures</a:t>
            </a:r>
            <a:r>
              <a:rPr kumimoji="0" lang="en-US" sz="1800" b="0" i="0" u="none" strike="noStrike" kern="1200" cap="none" spc="0" normalizeH="0" baseline="0" noProof="0" dirty="0">
                <a:ln>
                  <a:noFill/>
                </a:ln>
                <a:solidFill>
                  <a:srgbClr val="000000"/>
                </a:solidFill>
                <a:effectLst/>
                <a:uLnTx/>
                <a:uFillTx/>
                <a:latin typeface="Segoe UI"/>
                <a:ea typeface="+mn-ea"/>
                <a:cs typeface="+mn-cs"/>
              </a:rPr>
              <a:t> in proceedings with material revenue impacts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Commissions use them to </a:t>
            </a:r>
            <a:r>
              <a:rPr kumimoji="0" lang="en-US" sz="1800" b="1" i="0" u="none" strike="noStrike" kern="1200" cap="none" spc="0" normalizeH="0" baseline="0" noProof="0" dirty="0">
                <a:ln>
                  <a:noFill/>
                </a:ln>
                <a:solidFill>
                  <a:srgbClr val="000000"/>
                </a:solidFill>
                <a:effectLst/>
                <a:uLnTx/>
                <a:uFillTx/>
                <a:latin typeface="Segoe UI"/>
                <a:ea typeface="+mn-ea"/>
                <a:cs typeface="+mn-cs"/>
              </a:rPr>
              <a:t>inform pacing, design, and implementation</a:t>
            </a:r>
            <a:r>
              <a:rPr kumimoji="0" lang="en-US" sz="1800" b="0" i="0" u="none" strike="noStrike" kern="1200" cap="none" spc="0" normalizeH="0" baseline="0" noProof="0" dirty="0">
                <a:ln>
                  <a:noFill/>
                </a:ln>
                <a:solidFill>
                  <a:srgbClr val="000000"/>
                </a:solidFill>
                <a:effectLst/>
                <a:uLnTx/>
                <a:uFillTx/>
                <a:latin typeface="Segoe UI"/>
                <a:ea typeface="+mn-ea"/>
                <a:cs typeface="+mn-cs"/>
              </a:rPr>
              <a:t>, not to disallow prudent costs</a:t>
            </a:r>
          </a:p>
        </p:txBody>
      </p:sp>
    </p:spTree>
    <p:custDataLst>
      <p:tags r:id="rId1"/>
    </p:custDataLst>
    <p:extLst>
      <p:ext uri="{BB962C8B-B14F-4D97-AF65-F5344CB8AC3E}">
        <p14:creationId xmlns:p14="http://schemas.microsoft.com/office/powerpoint/2010/main" val="4053557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DE198-AA98-4B90-952A-01798C210522}"/>
            </a:ext>
          </a:extLst>
        </p:cNvPr>
        <p:cNvGrpSpPr/>
        <p:nvPr/>
      </p:nvGrpSpPr>
      <p:grpSpPr>
        <a:xfrm>
          <a:off x="0" y="0"/>
          <a:ext cx="0" cy="0"/>
          <a:chOff x="0" y="0"/>
          <a:chExt cx="0" cy="0"/>
        </a:xfrm>
      </p:grpSpPr>
      <p:sp>
        <p:nvSpPr>
          <p:cNvPr id="40" name="Title 39 !RnmC-00721">
            <a:extLst>
              <a:ext uri="{FF2B5EF4-FFF2-40B4-BE49-F238E27FC236}">
                <a16:creationId xmlns:a16="http://schemas.microsoft.com/office/drawing/2014/main" id="{FEC38619-C207-22C7-E21F-8E70C93AA00A}"/>
              </a:ext>
            </a:extLst>
          </p:cNvPr>
          <p:cNvSpPr>
            <a:spLocks noGrp="1"/>
          </p:cNvSpPr>
          <p:nvPr>
            <p:ph type="title"/>
          </p:nvPr>
        </p:nvSpPr>
        <p:spPr/>
        <p:txBody>
          <a:bodyPr/>
          <a:lstStyle/>
          <a:p>
            <a:r>
              <a:rPr lang="en-US"/>
              <a:t>SCE is focused on affordability for all customers; our goal is to meet the state’s needs and do it affordably</a:t>
            </a:r>
          </a:p>
        </p:txBody>
      </p:sp>
      <p:sp>
        <p:nvSpPr>
          <p:cNvPr id="2" name="TextBox 1">
            <a:extLst>
              <a:ext uri="{FF2B5EF4-FFF2-40B4-BE49-F238E27FC236}">
                <a16:creationId xmlns:a16="http://schemas.microsoft.com/office/drawing/2014/main" id="{951072C1-C6FF-679A-4B2E-E726E63EBA96}"/>
              </a:ext>
            </a:extLst>
          </p:cNvPr>
          <p:cNvSpPr txBox="1"/>
          <p:nvPr/>
        </p:nvSpPr>
        <p:spPr>
          <a:xfrm>
            <a:off x="477020" y="1540044"/>
            <a:ext cx="11397757" cy="5139869"/>
          </a:xfrm>
          <a:prstGeom prst="rect">
            <a:avLst/>
          </a:prstGeom>
          <a:noFill/>
        </p:spPr>
        <p:txBody>
          <a:bodyPr wrap="square" lIns="91440" tIns="45720" rIns="91440" bIns="45720" rtlCol="0" anchor="t">
            <a:spAutoFit/>
          </a:bodyPr>
          <a:lstStyle/>
          <a:p>
            <a:pPr marL="285750" marR="0" lvl="0" indent="-2857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SCE is investing customer dollars to: </a:t>
            </a:r>
          </a:p>
          <a:p>
            <a:pPr marL="742950" marR="0" lvl="1" indent="-2857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Reduce outages and safely speed up restoration times; </a:t>
            </a:r>
          </a:p>
          <a:p>
            <a:pPr marL="742950" marR="0" lvl="1" indent="-2857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Improve electric grid safety for the public, first responders and our workforce; </a:t>
            </a:r>
          </a:p>
          <a:p>
            <a:pPr marL="742950" marR="0" lvl="1" indent="-2857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deliver affordable, reliable power on a resilient grid while transitioning to 100% carbon-free energy as quickly as possible </a:t>
            </a:r>
          </a:p>
          <a:p>
            <a:pPr marL="285750" marR="0" lvl="0" indent="-2857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To meet this challenge and achieve net-zero emissions in California, SCE supports an “all of the above” strategy with flexible timelines focused on meeting increased demand affordably and reliably</a:t>
            </a:r>
          </a:p>
          <a:p>
            <a:pPr marL="285750" marR="0" lvl="0" indent="-2857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Electricity demand is growing faster than it has in decades. At the same time, threats to keeping the electric grid safe and reliable (like extreme weather events and cyber-attacks) are becoming more frequent, significant and costly</a:t>
            </a:r>
          </a:p>
          <a:p>
            <a:pPr marL="742950" marR="0" lvl="1" indent="-2857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For about 20 years, from 2001-2019, SCE rate increases tracked near or below the local inflation rate (generally 2%-3%)</a:t>
            </a:r>
            <a:r>
              <a:rPr kumimoji="0" lang="en-US" sz="1800" b="0" i="0" u="none" strike="noStrike" kern="1200" cap="none" spc="0" normalizeH="0" baseline="30000" noProof="0" dirty="0">
                <a:ln>
                  <a:noFill/>
                </a:ln>
                <a:solidFill>
                  <a:srgbClr val="000000"/>
                </a:solidFill>
                <a:effectLst/>
                <a:uLnTx/>
                <a:uFillTx/>
                <a:latin typeface="Segoe UI"/>
                <a:ea typeface="+mn-ea"/>
                <a:cs typeface="+mn-cs"/>
              </a:rPr>
              <a:t>2</a:t>
            </a:r>
            <a:r>
              <a:rPr kumimoji="0" lang="en-US" sz="1800" b="0" i="0" u="none" strike="noStrike" kern="1200" cap="none" spc="0" normalizeH="0" baseline="0" noProof="0" dirty="0">
                <a:ln>
                  <a:noFill/>
                </a:ln>
                <a:solidFill>
                  <a:srgbClr val="000000"/>
                </a:solidFill>
                <a:effectLst/>
                <a:uLnTx/>
                <a:uFillTx/>
                <a:latin typeface="Segoe UI"/>
                <a:ea typeface="+mn-ea"/>
                <a:cs typeface="+mn-cs"/>
              </a:rPr>
              <a:t> </a:t>
            </a:r>
          </a:p>
          <a:p>
            <a:pPr marL="742950" marR="0" lvl="1" indent="-2857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Between 2019-2024, SCE rate increases rose above inflation as operational and purchased power costs rose much higher than expected</a:t>
            </a:r>
          </a:p>
          <a:p>
            <a:pPr marL="742950" marR="0" lvl="1" indent="-2857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About 68% of SCE’s rate increases during the 2019-2024 period were due to external events (45% power supply and weather + 21% wildfire prevention)</a:t>
            </a:r>
          </a:p>
        </p:txBody>
      </p:sp>
    </p:spTree>
    <p:custDataLst>
      <p:tags r:id="rId1"/>
    </p:custDataLst>
    <p:extLst>
      <p:ext uri="{BB962C8B-B14F-4D97-AF65-F5344CB8AC3E}">
        <p14:creationId xmlns:p14="http://schemas.microsoft.com/office/powerpoint/2010/main" val="2134413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21 !RnmC-00719">
            <a:extLst>
              <a:ext uri="{FF2B5EF4-FFF2-40B4-BE49-F238E27FC236}">
                <a16:creationId xmlns:a16="http://schemas.microsoft.com/office/drawing/2014/main" id="{4C14FAAF-5E68-8E23-6FB2-678E1939DFB0}"/>
              </a:ext>
            </a:extLst>
          </p:cNvPr>
          <p:cNvGraphicFramePr/>
          <p:nvPr/>
        </p:nvGraphicFramePr>
        <p:xfrm>
          <a:off x="1862669" y="2265166"/>
          <a:ext cx="8406674" cy="39818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e 23 !RnmC-00720">
            <a:extLst>
              <a:ext uri="{FF2B5EF4-FFF2-40B4-BE49-F238E27FC236}">
                <a16:creationId xmlns:a16="http://schemas.microsoft.com/office/drawing/2014/main" id="{8D5DA2DF-3BD2-5B2B-4F75-6697733000EB}"/>
              </a:ext>
            </a:extLst>
          </p:cNvPr>
          <p:cNvGraphicFramePr>
            <a:graphicFrameLocks noGrp="1"/>
          </p:cNvGraphicFramePr>
          <p:nvPr/>
        </p:nvGraphicFramePr>
        <p:xfrm>
          <a:off x="502605" y="2401745"/>
          <a:ext cx="1407362" cy="3711192"/>
        </p:xfrm>
        <a:graphic>
          <a:graphicData uri="http://schemas.openxmlformats.org/drawingml/2006/table">
            <a:tbl>
              <a:tblPr>
                <a:tableStyleId>{8799B23B-EC83-4686-B30A-512413B5E67A}</a:tableStyleId>
              </a:tblPr>
              <a:tblGrid>
                <a:gridCol w="1407362">
                  <a:extLst>
                    <a:ext uri="{9D8B030D-6E8A-4147-A177-3AD203B41FA5}">
                      <a16:colId xmlns:a16="http://schemas.microsoft.com/office/drawing/2014/main" val="1182240585"/>
                    </a:ext>
                  </a:extLst>
                </a:gridCol>
              </a:tblGrid>
              <a:tr h="46389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1400" b="1">
                          <a:solidFill>
                            <a:srgbClr val="000000"/>
                          </a:solidFill>
                          <a:latin typeface="+mn-lt"/>
                          <a:cs typeface="Segoe UI"/>
                        </a:rPr>
                        <a:t>Load Growth &amp; Electrification</a:t>
                      </a:r>
                    </a:p>
                  </a:txBody>
                  <a:tcPr marL="0"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7176619"/>
                  </a:ext>
                </a:extLst>
              </a:tr>
              <a:tr h="463899">
                <a:tc>
                  <a:txBody>
                    <a:bodyPr/>
                    <a:lstStyle/>
                    <a:p>
                      <a:pPr algn="r">
                        <a:lnSpc>
                          <a:spcPct val="90000"/>
                        </a:lnSpc>
                      </a:pPr>
                      <a:r>
                        <a:rPr lang="en-US" sz="1400" b="1">
                          <a:solidFill>
                            <a:srgbClr val="000000"/>
                          </a:solidFill>
                          <a:latin typeface="+mn-lt"/>
                          <a:cs typeface="Segoe UI"/>
                        </a:rPr>
                        <a:t>Infrastructure </a:t>
                      </a:r>
                      <a:endParaRPr lang="en-US" sz="1400" b="1">
                        <a:solidFill>
                          <a:srgbClr val="000000"/>
                        </a:solidFill>
                        <a:latin typeface="Segoe UI" panose="020B0502040204020203" pitchFamily="34" charset="0"/>
                        <a:cs typeface="Segoe UI" panose="020B0502040204020203" pitchFamily="34" charset="0"/>
                      </a:endParaRPr>
                    </a:p>
                    <a:p>
                      <a:pPr algn="r">
                        <a:lnSpc>
                          <a:spcPct val="90000"/>
                        </a:lnSpc>
                      </a:pPr>
                      <a:r>
                        <a:rPr lang="en-US" sz="1400" b="1">
                          <a:solidFill>
                            <a:srgbClr val="000000"/>
                          </a:solidFill>
                          <a:latin typeface="+mn-lt"/>
                          <a:cs typeface="Segoe UI"/>
                        </a:rPr>
                        <a:t>Replacement</a:t>
                      </a:r>
                    </a:p>
                  </a:txBody>
                  <a:tcPr marL="0"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6033942"/>
                  </a:ext>
                </a:extLst>
              </a:tr>
              <a:tr h="46389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1400" b="1" baseline="0">
                          <a:solidFill>
                            <a:srgbClr val="000000"/>
                          </a:solidFill>
                          <a:latin typeface="+mn-lt"/>
                          <a:cs typeface="Segoe UI"/>
                        </a:rPr>
                        <a:t>Inspections &amp; Maintenance</a:t>
                      </a:r>
                      <a:endParaRPr lang="en-US" sz="1400" b="1" baseline="0">
                        <a:solidFill>
                          <a:srgbClr val="000000"/>
                        </a:solidFill>
                        <a:latin typeface="Segoe UI" panose="020B0502040204020203" pitchFamily="34" charset="0"/>
                        <a:cs typeface="Segoe UI" panose="020B0502040204020203" pitchFamily="34" charset="0"/>
                      </a:endParaRPr>
                    </a:p>
                  </a:txBody>
                  <a:tcPr marL="0"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9843465"/>
                  </a:ext>
                </a:extLst>
              </a:tr>
              <a:tr h="46389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1400" b="1" baseline="0">
                          <a:solidFill>
                            <a:srgbClr val="000000"/>
                          </a:solidFill>
                          <a:latin typeface="Segoe UI" panose="020B0502040204020203" pitchFamily="34" charset="0"/>
                          <a:cs typeface="Segoe UI" panose="020B0502040204020203" pitchFamily="34" charset="0"/>
                        </a:rPr>
                        <a:t>Wildfire Management </a:t>
                      </a:r>
                    </a:p>
                  </a:txBody>
                  <a:tcPr marL="0"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4589505"/>
                  </a:ext>
                </a:extLst>
              </a:tr>
              <a:tr h="463899">
                <a:tc>
                  <a:txBody>
                    <a:bodyPr/>
                    <a:lstStyle/>
                    <a:p>
                      <a:pPr algn="r">
                        <a:lnSpc>
                          <a:spcPct val="90000"/>
                        </a:lnSpc>
                      </a:pPr>
                      <a:r>
                        <a:rPr lang="en-US" sz="1400" b="1" baseline="0">
                          <a:solidFill>
                            <a:srgbClr val="000000"/>
                          </a:solidFill>
                          <a:latin typeface="+mn-lt"/>
                          <a:cs typeface="Segoe UI"/>
                        </a:rPr>
                        <a:t>Transmission</a:t>
                      </a:r>
                    </a:p>
                  </a:txBody>
                  <a:tcPr marL="0"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41790"/>
                  </a:ext>
                </a:extLst>
              </a:tr>
              <a:tr h="46389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1400" b="1" baseline="0">
                          <a:solidFill>
                            <a:srgbClr val="000000"/>
                          </a:solidFill>
                          <a:latin typeface="+mn-lt"/>
                          <a:cs typeface="Segoe UI"/>
                        </a:rPr>
                        <a:t>Other </a:t>
                      </a:r>
                      <a:r>
                        <a:rPr lang="en-US" sz="1400" b="1">
                          <a:solidFill>
                            <a:srgbClr val="000000"/>
                          </a:solidFill>
                          <a:latin typeface="+mn-lt"/>
                          <a:cs typeface="Segoe UI"/>
                        </a:rPr>
                        <a:t>Distribution</a:t>
                      </a:r>
                      <a:endParaRPr lang="en-US" sz="1400" b="1" baseline="0">
                        <a:solidFill>
                          <a:srgbClr val="000000"/>
                        </a:solidFill>
                        <a:latin typeface="Segoe UI" panose="020B0502040204020203" pitchFamily="34" charset="0"/>
                        <a:cs typeface="Segoe UI" panose="020B0502040204020203" pitchFamily="34" charset="0"/>
                      </a:endParaRPr>
                    </a:p>
                  </a:txBody>
                  <a:tcPr marL="0"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8897441"/>
                  </a:ext>
                </a:extLst>
              </a:tr>
              <a:tr h="46389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1400" b="1" baseline="0">
                          <a:solidFill>
                            <a:srgbClr val="000000"/>
                          </a:solidFill>
                          <a:latin typeface="Segoe UI"/>
                          <a:cs typeface="Segoe UI"/>
                        </a:rPr>
                        <a:t>Advanced Metering Infra.</a:t>
                      </a:r>
                    </a:p>
                  </a:txBody>
                  <a:tcPr marL="0"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6181446"/>
                  </a:ext>
                </a:extLst>
              </a:tr>
              <a:tr h="46389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1400" b="1">
                          <a:solidFill>
                            <a:srgbClr val="000000"/>
                          </a:solidFill>
                          <a:latin typeface="Segoe UI"/>
                          <a:cs typeface="Segoe UI"/>
                        </a:rPr>
                        <a:t>Generation</a:t>
                      </a:r>
                      <a:endParaRPr lang="en-US" sz="1400" b="1" baseline="30000">
                        <a:solidFill>
                          <a:srgbClr val="000000"/>
                        </a:solidFill>
                        <a:latin typeface="Segoe UI"/>
                        <a:cs typeface="Segoe UI"/>
                      </a:endParaRPr>
                    </a:p>
                  </a:txBody>
                  <a:tcPr marL="0"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59874"/>
                  </a:ext>
                </a:extLst>
              </a:tr>
            </a:tbl>
          </a:graphicData>
        </a:graphic>
      </p:graphicFrame>
      <p:sp>
        <p:nvSpPr>
          <p:cNvPr id="40" name="Title 39 !RnmC-00721">
            <a:extLst>
              <a:ext uri="{FF2B5EF4-FFF2-40B4-BE49-F238E27FC236}">
                <a16:creationId xmlns:a16="http://schemas.microsoft.com/office/drawing/2014/main" id="{4401F80A-0C2A-4633-AA00-EF1E4686A6BF}"/>
              </a:ext>
            </a:extLst>
          </p:cNvPr>
          <p:cNvSpPr>
            <a:spLocks noGrp="1"/>
          </p:cNvSpPr>
          <p:nvPr>
            <p:ph type="title"/>
          </p:nvPr>
        </p:nvSpPr>
        <p:spPr/>
        <p:txBody>
          <a:bodyPr/>
          <a:lstStyle/>
          <a:p>
            <a:r>
              <a:rPr lang="en-US"/>
              <a:t>Over 85% of SCE’s capital investments are in its distribution grid and essential to reliability, resiliency, and readiness objectives</a:t>
            </a:r>
          </a:p>
        </p:txBody>
      </p:sp>
      <p:cxnSp>
        <p:nvCxnSpPr>
          <p:cNvPr id="15" name="Straight Arrow Connector 46 !RnmC-00722">
            <a:extLst>
              <a:ext uri="{FF2B5EF4-FFF2-40B4-BE49-F238E27FC236}">
                <a16:creationId xmlns:a16="http://schemas.microsoft.com/office/drawing/2014/main" id="{ABE1AB41-43CA-404B-BE69-EC695815A8AA}"/>
              </a:ext>
            </a:extLst>
          </p:cNvPr>
          <p:cNvCxnSpPr>
            <a:cxnSpLocks/>
          </p:cNvCxnSpPr>
          <p:nvPr/>
        </p:nvCxnSpPr>
        <p:spPr>
          <a:xfrm flipV="1">
            <a:off x="10643185" y="2479836"/>
            <a:ext cx="0" cy="978925"/>
          </a:xfrm>
          <a:prstGeom prst="straightConnector1">
            <a:avLst/>
          </a:prstGeom>
          <a:ln w="15875" cap="rnd">
            <a:solidFill>
              <a:srgbClr val="006269"/>
            </a:solidFill>
            <a:prstDash val="sysDot"/>
            <a:round/>
          </a:ln>
        </p:spPr>
        <p:style>
          <a:lnRef idx="1">
            <a:schemeClr val="accent1"/>
          </a:lnRef>
          <a:fillRef idx="0">
            <a:schemeClr val="accent1"/>
          </a:fillRef>
          <a:effectRef idx="0">
            <a:schemeClr val="accent1"/>
          </a:effectRef>
          <a:fontRef idx="minor">
            <a:schemeClr val="tx1"/>
          </a:fontRef>
        </p:style>
      </p:cxnSp>
      <p:grpSp>
        <p:nvGrpSpPr>
          <p:cNvPr id="37" name="Group 36 !RnmC-00723">
            <a:extLst>
              <a:ext uri="{FF2B5EF4-FFF2-40B4-BE49-F238E27FC236}">
                <a16:creationId xmlns:a16="http://schemas.microsoft.com/office/drawing/2014/main" id="{ABD644DD-52CC-42C9-A45B-47293E0E5B1F}"/>
              </a:ext>
            </a:extLst>
          </p:cNvPr>
          <p:cNvGrpSpPr/>
          <p:nvPr/>
        </p:nvGrpSpPr>
        <p:grpSpPr>
          <a:xfrm>
            <a:off x="9644726" y="3408631"/>
            <a:ext cx="1907010" cy="1817102"/>
            <a:chOff x="6888593" y="3294448"/>
            <a:chExt cx="1907010" cy="1817102"/>
          </a:xfrm>
        </p:grpSpPr>
        <p:grpSp>
          <p:nvGrpSpPr>
            <p:cNvPr id="16" name="Group 3 !RnmA-00069">
              <a:extLst>
                <a:ext uri="{FF2B5EF4-FFF2-40B4-BE49-F238E27FC236}">
                  <a16:creationId xmlns:a16="http://schemas.microsoft.com/office/drawing/2014/main" id="{9D9BBEBF-A875-4A99-96C6-56573FB205F6}"/>
                </a:ext>
              </a:extLst>
            </p:cNvPr>
            <p:cNvGrpSpPr>
              <a:grpSpLocks noChangeAspect="1"/>
            </p:cNvGrpSpPr>
            <p:nvPr/>
          </p:nvGrpSpPr>
          <p:grpSpPr>
            <a:xfrm>
              <a:off x="6978501" y="3294448"/>
              <a:ext cx="1817102" cy="1817102"/>
              <a:chOff x="9431939" y="2080502"/>
              <a:chExt cx="2468880" cy="2468880"/>
            </a:xfrm>
          </p:grpSpPr>
          <p:sp>
            <p:nvSpPr>
              <p:cNvPr id="17" name="Oval 16">
                <a:extLst>
                  <a:ext uri="{FF2B5EF4-FFF2-40B4-BE49-F238E27FC236}">
                    <a16:creationId xmlns:a16="http://schemas.microsoft.com/office/drawing/2014/main" id="{4DD494DF-407B-4256-9812-06A2232AE806}"/>
                  </a:ext>
                </a:extLst>
              </p:cNvPr>
              <p:cNvSpPr/>
              <p:nvPr/>
            </p:nvSpPr>
            <p:spPr>
              <a:xfrm>
                <a:off x="9431939" y="2080502"/>
                <a:ext cx="2468880" cy="2468880"/>
              </a:xfrm>
              <a:prstGeom prst="ellipse">
                <a:avLst/>
              </a:prstGeom>
              <a:solidFill>
                <a:srgbClr val="7FB0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8" name="Oval 17">
                <a:extLst>
                  <a:ext uri="{FF2B5EF4-FFF2-40B4-BE49-F238E27FC236}">
                    <a16:creationId xmlns:a16="http://schemas.microsoft.com/office/drawing/2014/main" id="{18707627-01D3-4E22-BF78-4BE138A49007}"/>
                  </a:ext>
                </a:extLst>
              </p:cNvPr>
              <p:cNvSpPr/>
              <p:nvPr/>
            </p:nvSpPr>
            <p:spPr>
              <a:xfrm>
                <a:off x="9523379" y="2171942"/>
                <a:ext cx="2286000" cy="2286000"/>
              </a:xfrm>
              <a:prstGeom prst="ellipse">
                <a:avLst/>
              </a:prstGeom>
              <a:solidFill>
                <a:srgbClr val="00626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&gt;85%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distribution grid</a:t>
                </a:r>
              </a:p>
            </p:txBody>
          </p:sp>
        </p:grpSp>
        <p:grpSp>
          <p:nvGrpSpPr>
            <p:cNvPr id="19" name="Group 37 !RnmA-00070">
              <a:extLst>
                <a:ext uri="{FF2B5EF4-FFF2-40B4-BE49-F238E27FC236}">
                  <a16:creationId xmlns:a16="http://schemas.microsoft.com/office/drawing/2014/main" id="{CC9382AC-BB71-4D5A-B4D5-5FF84C3EAE03}"/>
                </a:ext>
              </a:extLst>
            </p:cNvPr>
            <p:cNvGrpSpPr>
              <a:grpSpLocks noChangeAspect="1"/>
            </p:cNvGrpSpPr>
            <p:nvPr/>
          </p:nvGrpSpPr>
          <p:grpSpPr>
            <a:xfrm>
              <a:off x="6888593" y="3431539"/>
              <a:ext cx="1238616" cy="772338"/>
              <a:chOff x="10939881" y="2418477"/>
              <a:chExt cx="1173156" cy="731520"/>
            </a:xfrm>
          </p:grpSpPr>
          <p:grpSp>
            <p:nvGrpSpPr>
              <p:cNvPr id="20" name="Group 19">
                <a:extLst>
                  <a:ext uri="{FF2B5EF4-FFF2-40B4-BE49-F238E27FC236}">
                    <a16:creationId xmlns:a16="http://schemas.microsoft.com/office/drawing/2014/main" id="{C3E5A6EC-996F-4592-8BED-F94832AD7A52}"/>
                  </a:ext>
                </a:extLst>
              </p:cNvPr>
              <p:cNvGrpSpPr/>
              <p:nvPr/>
            </p:nvGrpSpPr>
            <p:grpSpPr>
              <a:xfrm>
                <a:off x="11690998" y="2418477"/>
                <a:ext cx="422039" cy="731520"/>
                <a:chOff x="10769840" y="2731295"/>
                <a:chExt cx="422039" cy="731520"/>
              </a:xfrm>
            </p:grpSpPr>
            <p:sp>
              <p:nvSpPr>
                <p:cNvPr id="23" name="Rectangle: Rounded Corners 22">
                  <a:extLst>
                    <a:ext uri="{FF2B5EF4-FFF2-40B4-BE49-F238E27FC236}">
                      <a16:creationId xmlns:a16="http://schemas.microsoft.com/office/drawing/2014/main" id="{9CB9EE87-A8A6-45DE-BB2F-468825284438}"/>
                    </a:ext>
                  </a:extLst>
                </p:cNvPr>
                <p:cNvSpPr/>
                <p:nvPr/>
              </p:nvSpPr>
              <p:spPr>
                <a:xfrm>
                  <a:off x="10951369" y="2731295"/>
                  <a:ext cx="66675" cy="73152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Rectangle: Rounded Corners 23">
                  <a:extLst>
                    <a:ext uri="{FF2B5EF4-FFF2-40B4-BE49-F238E27FC236}">
                      <a16:creationId xmlns:a16="http://schemas.microsoft.com/office/drawing/2014/main" id="{C38D2032-B33D-4586-A24B-BCA1E404F450}"/>
                    </a:ext>
                  </a:extLst>
                </p:cNvPr>
                <p:cNvSpPr/>
                <p:nvPr/>
              </p:nvSpPr>
              <p:spPr>
                <a:xfrm rot="16200000">
                  <a:off x="10957868" y="2611582"/>
                  <a:ext cx="45983" cy="4220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Rectangle: Rounded Corners 24">
                  <a:extLst>
                    <a:ext uri="{FF2B5EF4-FFF2-40B4-BE49-F238E27FC236}">
                      <a16:creationId xmlns:a16="http://schemas.microsoft.com/office/drawing/2014/main" id="{89B4B632-444D-477E-B953-69A817B33A93}"/>
                    </a:ext>
                  </a:extLst>
                </p:cNvPr>
                <p:cNvSpPr/>
                <p:nvPr/>
              </p:nvSpPr>
              <p:spPr>
                <a:xfrm rot="16200000">
                  <a:off x="10957868" y="2707650"/>
                  <a:ext cx="45983" cy="4220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Rectangle: Rounded Corners 25">
                  <a:extLst>
                    <a:ext uri="{FF2B5EF4-FFF2-40B4-BE49-F238E27FC236}">
                      <a16:creationId xmlns:a16="http://schemas.microsoft.com/office/drawing/2014/main" id="{895A382D-73AF-47A5-9337-4623B19A6351}"/>
                    </a:ext>
                  </a:extLst>
                </p:cNvPr>
                <p:cNvSpPr/>
                <p:nvPr/>
              </p:nvSpPr>
              <p:spPr>
                <a:xfrm>
                  <a:off x="10830893" y="2771126"/>
                  <a:ext cx="18288" cy="4572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Rectangle: Rounded Corners 26">
                  <a:extLst>
                    <a:ext uri="{FF2B5EF4-FFF2-40B4-BE49-F238E27FC236}">
                      <a16:creationId xmlns:a16="http://schemas.microsoft.com/office/drawing/2014/main" id="{BF6F9ECA-89E3-4782-882C-F3564157AD0D}"/>
                    </a:ext>
                  </a:extLst>
                </p:cNvPr>
                <p:cNvSpPr/>
                <p:nvPr/>
              </p:nvSpPr>
              <p:spPr>
                <a:xfrm>
                  <a:off x="10830893" y="2864606"/>
                  <a:ext cx="18288" cy="4572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Rectangle: Rounded Corners 27">
                  <a:extLst>
                    <a:ext uri="{FF2B5EF4-FFF2-40B4-BE49-F238E27FC236}">
                      <a16:creationId xmlns:a16="http://schemas.microsoft.com/office/drawing/2014/main" id="{0B4F0234-5DB0-43A5-A69C-3B6F48E4249C}"/>
                    </a:ext>
                  </a:extLst>
                </p:cNvPr>
                <p:cNvSpPr/>
                <p:nvPr/>
              </p:nvSpPr>
              <p:spPr>
                <a:xfrm>
                  <a:off x="11111882" y="2828277"/>
                  <a:ext cx="18288" cy="4572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Rectangle: Rounded Corners 28">
                  <a:extLst>
                    <a:ext uri="{FF2B5EF4-FFF2-40B4-BE49-F238E27FC236}">
                      <a16:creationId xmlns:a16="http://schemas.microsoft.com/office/drawing/2014/main" id="{D6C1FFA3-E53C-40BB-8793-4085FA53A499}"/>
                    </a:ext>
                  </a:extLst>
                </p:cNvPr>
                <p:cNvSpPr/>
                <p:nvPr/>
              </p:nvSpPr>
              <p:spPr>
                <a:xfrm>
                  <a:off x="11111882" y="2921757"/>
                  <a:ext cx="18288" cy="4572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29">
                  <a:extLst>
                    <a:ext uri="{FF2B5EF4-FFF2-40B4-BE49-F238E27FC236}">
                      <a16:creationId xmlns:a16="http://schemas.microsoft.com/office/drawing/2014/main" id="{E9B40CD5-41C1-4D56-8DE0-49EF70FB19D7}"/>
                    </a:ext>
                  </a:extLst>
                </p:cNvPr>
                <p:cNvSpPr/>
                <p:nvPr/>
              </p:nvSpPr>
              <p:spPr>
                <a:xfrm>
                  <a:off x="10933377" y="2790729"/>
                  <a:ext cx="98986" cy="9144"/>
                </a:xfrm>
                <a:prstGeom prst="rect">
                  <a:avLst/>
                </a:prstGeom>
                <a:solidFill>
                  <a:srgbClr val="006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Rectangle 30">
                  <a:extLst>
                    <a:ext uri="{FF2B5EF4-FFF2-40B4-BE49-F238E27FC236}">
                      <a16:creationId xmlns:a16="http://schemas.microsoft.com/office/drawing/2014/main" id="{3A9C6103-6C42-4DB2-8CC0-4CB4B3C6635E}"/>
                    </a:ext>
                  </a:extLst>
                </p:cNvPr>
                <p:cNvSpPr/>
                <p:nvPr/>
              </p:nvSpPr>
              <p:spPr>
                <a:xfrm>
                  <a:off x="10933377" y="2886706"/>
                  <a:ext cx="98986" cy="9144"/>
                </a:xfrm>
                <a:prstGeom prst="rect">
                  <a:avLst/>
                </a:prstGeom>
                <a:solidFill>
                  <a:srgbClr val="006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1" name="Arc 20">
                <a:extLst>
                  <a:ext uri="{FF2B5EF4-FFF2-40B4-BE49-F238E27FC236}">
                    <a16:creationId xmlns:a16="http://schemas.microsoft.com/office/drawing/2014/main" id="{5F2BEFCF-9F74-4302-955F-73B144A7A1CF}"/>
                  </a:ext>
                </a:extLst>
              </p:cNvPr>
              <p:cNvSpPr/>
              <p:nvPr/>
            </p:nvSpPr>
            <p:spPr>
              <a:xfrm rot="21061110">
                <a:off x="10944737" y="2462755"/>
                <a:ext cx="769332" cy="209549"/>
              </a:xfrm>
              <a:prstGeom prst="arc">
                <a:avLst>
                  <a:gd name="adj1" fmla="val 334135"/>
                  <a:gd name="adj2" fmla="val 1365364"/>
                </a:avLst>
              </a:prstGeom>
              <a:noFill/>
              <a:ln w="2222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Arc 21">
                <a:extLst>
                  <a:ext uri="{FF2B5EF4-FFF2-40B4-BE49-F238E27FC236}">
                    <a16:creationId xmlns:a16="http://schemas.microsoft.com/office/drawing/2014/main" id="{1FE3B87B-9B6C-4BCD-ACF9-A7E926C060ED}"/>
                  </a:ext>
                </a:extLst>
              </p:cNvPr>
              <p:cNvSpPr/>
              <p:nvPr/>
            </p:nvSpPr>
            <p:spPr>
              <a:xfrm rot="21448272">
                <a:off x="10939881" y="2497393"/>
                <a:ext cx="784902" cy="209549"/>
              </a:xfrm>
              <a:prstGeom prst="arc">
                <a:avLst>
                  <a:gd name="adj1" fmla="val 513350"/>
                  <a:gd name="adj2" fmla="val 1365364"/>
                </a:avLst>
              </a:prstGeom>
              <a:noFill/>
              <a:ln w="2222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cxnSp>
        <p:nvCxnSpPr>
          <p:cNvPr id="32" name="Straight Arrow Connector 38 !RnmC-00724">
            <a:extLst>
              <a:ext uri="{FF2B5EF4-FFF2-40B4-BE49-F238E27FC236}">
                <a16:creationId xmlns:a16="http://schemas.microsoft.com/office/drawing/2014/main" id="{1C21C727-ACB6-421B-8056-6429AF40F5CE}"/>
              </a:ext>
            </a:extLst>
          </p:cNvPr>
          <p:cNvCxnSpPr>
            <a:cxnSpLocks/>
          </p:cNvCxnSpPr>
          <p:nvPr/>
        </p:nvCxnSpPr>
        <p:spPr>
          <a:xfrm>
            <a:off x="9163050" y="2479836"/>
            <a:ext cx="1484899" cy="0"/>
          </a:xfrm>
          <a:prstGeom prst="straightConnector1">
            <a:avLst/>
          </a:prstGeom>
          <a:ln w="15875" cap="rnd">
            <a:solidFill>
              <a:srgbClr val="006269"/>
            </a:soli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Arrow Connector 42 !RnmC-00725">
            <a:extLst>
              <a:ext uri="{FF2B5EF4-FFF2-40B4-BE49-F238E27FC236}">
                <a16:creationId xmlns:a16="http://schemas.microsoft.com/office/drawing/2014/main" id="{25D18863-929F-44FD-9E2E-85A1EFC7F7E9}"/>
              </a:ext>
            </a:extLst>
          </p:cNvPr>
          <p:cNvCxnSpPr>
            <a:cxnSpLocks/>
          </p:cNvCxnSpPr>
          <p:nvPr/>
        </p:nvCxnSpPr>
        <p:spPr>
          <a:xfrm>
            <a:off x="2997200" y="6033040"/>
            <a:ext cx="7628681" cy="0"/>
          </a:xfrm>
          <a:prstGeom prst="straightConnector1">
            <a:avLst/>
          </a:prstGeom>
          <a:ln w="15875" cap="rnd">
            <a:solidFill>
              <a:srgbClr val="006269"/>
            </a:soli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Arrow Connector 51 !RnmC-00726">
            <a:extLst>
              <a:ext uri="{FF2B5EF4-FFF2-40B4-BE49-F238E27FC236}">
                <a16:creationId xmlns:a16="http://schemas.microsoft.com/office/drawing/2014/main" id="{81D6A219-DB8B-46D9-83AA-68C2725910FC}"/>
              </a:ext>
            </a:extLst>
          </p:cNvPr>
          <p:cNvCxnSpPr>
            <a:cxnSpLocks/>
          </p:cNvCxnSpPr>
          <p:nvPr/>
        </p:nvCxnSpPr>
        <p:spPr>
          <a:xfrm flipV="1">
            <a:off x="10643185" y="5276529"/>
            <a:ext cx="0" cy="743810"/>
          </a:xfrm>
          <a:prstGeom prst="straightConnector1">
            <a:avLst/>
          </a:prstGeom>
          <a:ln w="15875" cap="rnd">
            <a:solidFill>
              <a:srgbClr val="006269"/>
            </a:solidFill>
            <a:prstDash val="sysDot"/>
            <a:round/>
          </a:ln>
        </p:spPr>
        <p:style>
          <a:lnRef idx="1">
            <a:schemeClr val="accent1"/>
          </a:lnRef>
          <a:fillRef idx="0">
            <a:schemeClr val="accent1"/>
          </a:fillRef>
          <a:effectRef idx="0">
            <a:schemeClr val="accent1"/>
          </a:effectRef>
          <a:fontRef idx="minor">
            <a:schemeClr val="tx1"/>
          </a:fontRef>
        </p:style>
      </p:cxnSp>
      <p:sp>
        <p:nvSpPr>
          <p:cNvPr id="35" name="RightBoxHeader !RnmC-00727">
            <a:extLst>
              <a:ext uri="{FF2B5EF4-FFF2-40B4-BE49-F238E27FC236}">
                <a16:creationId xmlns:a16="http://schemas.microsoft.com/office/drawing/2014/main" id="{0DBD4546-BCA1-4E44-984E-3F8E81ED75D4}"/>
              </a:ext>
            </a:extLst>
          </p:cNvPr>
          <p:cNvSpPr/>
          <p:nvPr/>
        </p:nvSpPr>
        <p:spPr>
          <a:xfrm>
            <a:off x="504305" y="1467180"/>
            <a:ext cx="11183110" cy="382690"/>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269"/>
                </a:solidFill>
                <a:effectLst/>
                <a:uLnTx/>
                <a:uFillTx/>
                <a:latin typeface="Segoe UI" panose="020B0502040204020203" pitchFamily="34" charset="0"/>
                <a:ea typeface="+mn-ea"/>
                <a:cs typeface="+mn-cs"/>
              </a:rPr>
              <a:t>SCE forecasts investing $38–41 billion from 2026 to 2030 to support SCE’s wildfire mitigation strategy and clean energy transformation in California </a:t>
            </a:r>
            <a:endParaRPr kumimoji="0" lang="en-US" sz="1800" b="1" i="0" u="none" strike="noStrike" kern="1200" cap="none" spc="0" normalizeH="0" baseline="30000" noProof="0">
              <a:ln>
                <a:noFill/>
              </a:ln>
              <a:solidFill>
                <a:srgbClr val="006269"/>
              </a:solidFill>
              <a:effectLst/>
              <a:uLnTx/>
              <a:uFillTx/>
              <a:latin typeface="Segoe UI" panose="020B0502040204020203" pitchFamily="34" charset="0"/>
              <a:ea typeface="+mn-ea"/>
              <a:cs typeface="+mn-cs"/>
            </a:endParaRPr>
          </a:p>
        </p:txBody>
      </p:sp>
      <p:sp>
        <p:nvSpPr>
          <p:cNvPr id="36" name="TextBox 13 !RnmC-00728">
            <a:extLst>
              <a:ext uri="{FF2B5EF4-FFF2-40B4-BE49-F238E27FC236}">
                <a16:creationId xmlns:a16="http://schemas.microsoft.com/office/drawing/2014/main" id="{ACF6DA75-4184-4CC0-BA3B-12B78E9A54E5}"/>
              </a:ext>
            </a:extLst>
          </p:cNvPr>
          <p:cNvSpPr txBox="1"/>
          <p:nvPr/>
        </p:nvSpPr>
        <p:spPr>
          <a:xfrm>
            <a:off x="504305" y="2022805"/>
            <a:ext cx="11183110" cy="215444"/>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Segoe UI" panose="020B0502040204020203" pitchFamily="34" charset="0"/>
                <a:ea typeface="+mn-ea"/>
                <a:cs typeface="+mn-cs"/>
              </a:rPr>
              <a:t>Percentage of 2026–2030 capital plan</a:t>
            </a:r>
            <a:endParaRPr kumimoji="0" lang="en-US" sz="1400" b="0" i="0" u="none" strike="noStrike" kern="1200" cap="none" spc="0" normalizeH="0" baseline="30000" noProof="0">
              <a:ln>
                <a:noFill/>
              </a:ln>
              <a:solidFill>
                <a:srgbClr val="000000">
                  <a:lumMod val="65000"/>
                  <a:lumOff val="35000"/>
                </a:srgbClr>
              </a:solidFill>
              <a:effectLst/>
              <a:uLnTx/>
              <a:uFillTx/>
              <a:latin typeface="Segoe UI" panose="020B0502040204020203" pitchFamily="34" charset="0"/>
              <a:ea typeface="+mn-ea"/>
              <a:cs typeface="+mn-cs"/>
            </a:endParaRPr>
          </a:p>
        </p:txBody>
      </p:sp>
      <p:cxnSp>
        <p:nvCxnSpPr>
          <p:cNvPr id="38" name="Line3019 !RnmC-00729">
            <a:extLst>
              <a:ext uri="{FF2B5EF4-FFF2-40B4-BE49-F238E27FC236}">
                <a16:creationId xmlns:a16="http://schemas.microsoft.com/office/drawing/2014/main" id="{E13BDD89-C35E-4995-891E-DFBD842A9626}"/>
              </a:ext>
            </a:extLst>
          </p:cNvPr>
          <p:cNvCxnSpPr>
            <a:cxnSpLocks/>
          </p:cNvCxnSpPr>
          <p:nvPr/>
        </p:nvCxnSpPr>
        <p:spPr>
          <a:xfrm>
            <a:off x="504305" y="2268835"/>
            <a:ext cx="11183110" cy="0"/>
          </a:xfrm>
          <a:prstGeom prst="line">
            <a:avLst/>
          </a:prstGeom>
          <a:ln w="12700">
            <a:solidFill>
              <a:srgbClr val="00626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83739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74E64-762A-3CBC-A396-3342962B955C}"/>
            </a:ext>
          </a:extLst>
        </p:cNvPr>
        <p:cNvGrpSpPr/>
        <p:nvPr/>
      </p:nvGrpSpPr>
      <p:grpSpPr>
        <a:xfrm>
          <a:off x="0" y="0"/>
          <a:ext cx="0" cy="0"/>
          <a:chOff x="0" y="0"/>
          <a:chExt cx="0" cy="0"/>
        </a:xfrm>
      </p:grpSpPr>
      <p:graphicFrame>
        <p:nvGraphicFramePr>
          <p:cNvPr id="42" name="Chart 19 !RnmC-00132">
            <a:extLst>
              <a:ext uri="{FF2B5EF4-FFF2-40B4-BE49-F238E27FC236}">
                <a16:creationId xmlns:a16="http://schemas.microsoft.com/office/drawing/2014/main" id="{92311190-A740-BFBE-9A75-EF7DB1F14959}"/>
              </a:ext>
            </a:extLst>
          </p:cNvPr>
          <p:cNvGraphicFramePr/>
          <p:nvPr/>
        </p:nvGraphicFramePr>
        <p:xfrm>
          <a:off x="799118" y="2521163"/>
          <a:ext cx="7750148" cy="3214678"/>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RnmC-00133">
            <a:extLst>
              <a:ext uri="{FF2B5EF4-FFF2-40B4-BE49-F238E27FC236}">
                <a16:creationId xmlns:a16="http://schemas.microsoft.com/office/drawing/2014/main" id="{ED44D024-2A4E-5C51-B431-371071BA2D37}"/>
              </a:ext>
            </a:extLst>
          </p:cNvPr>
          <p:cNvSpPr>
            <a:spLocks noGrp="1"/>
          </p:cNvSpPr>
          <p:nvPr>
            <p:ph type="title"/>
          </p:nvPr>
        </p:nvSpPr>
        <p:spPr/>
        <p:txBody>
          <a:bodyPr/>
          <a:lstStyle/>
          <a:p>
            <a:r>
              <a:rPr lang="en-US"/>
              <a:t>Projected ~7% rate base growth driven by investments to enable customer-driven load growth</a:t>
            </a:r>
          </a:p>
        </p:txBody>
      </p:sp>
      <p:sp>
        <p:nvSpPr>
          <p:cNvPr id="26" name="TextBox 21 !RnmC-00134">
            <a:extLst>
              <a:ext uri="{FF2B5EF4-FFF2-40B4-BE49-F238E27FC236}">
                <a16:creationId xmlns:a16="http://schemas.microsoft.com/office/drawing/2014/main" id="{871DB3AA-4A49-A782-E4A5-22A524E4E281}"/>
              </a:ext>
            </a:extLst>
          </p:cNvPr>
          <p:cNvSpPr txBox="1"/>
          <p:nvPr/>
        </p:nvSpPr>
        <p:spPr>
          <a:xfrm>
            <a:off x="563788" y="4079967"/>
            <a:ext cx="516155"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6269"/>
                </a:solidFill>
                <a:effectLst/>
                <a:uLnTx/>
                <a:uFillTx/>
                <a:latin typeface="Segoe UI"/>
                <a:ea typeface="+mn-ea"/>
                <a:cs typeface="+mn-cs"/>
              </a:rPr>
              <a:t>CPUC</a:t>
            </a:r>
            <a:endParaRPr kumimoji="0" lang="en-US" sz="1400" b="1" i="0" u="none" strike="sngStrike" kern="1200" cap="none" spc="0" normalizeH="0" baseline="0" noProof="0">
              <a:ln>
                <a:noFill/>
              </a:ln>
              <a:solidFill>
                <a:srgbClr val="FF0000"/>
              </a:solidFill>
              <a:effectLst/>
              <a:uLnTx/>
              <a:uFillTx/>
              <a:latin typeface="Segoe UI"/>
              <a:ea typeface="+mn-ea"/>
              <a:cs typeface="+mn-cs"/>
            </a:endParaRPr>
          </a:p>
        </p:txBody>
      </p:sp>
      <p:sp>
        <p:nvSpPr>
          <p:cNvPr id="27" name="TextBox 22 !RnmC-00135">
            <a:extLst>
              <a:ext uri="{FF2B5EF4-FFF2-40B4-BE49-F238E27FC236}">
                <a16:creationId xmlns:a16="http://schemas.microsoft.com/office/drawing/2014/main" id="{C5E69E4E-1753-1662-55FD-123D2AC080BA}"/>
              </a:ext>
            </a:extLst>
          </p:cNvPr>
          <p:cNvSpPr txBox="1"/>
          <p:nvPr/>
        </p:nvSpPr>
        <p:spPr>
          <a:xfrm>
            <a:off x="324240" y="3729559"/>
            <a:ext cx="755703"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7FB0B4"/>
                </a:solidFill>
                <a:effectLst/>
                <a:uLnTx/>
                <a:uFillTx/>
                <a:latin typeface="Segoe UI"/>
                <a:ea typeface="+mn-ea"/>
                <a:cs typeface="+mn-cs"/>
              </a:rPr>
              <a:t>FERC</a:t>
            </a:r>
          </a:p>
        </p:txBody>
      </p:sp>
      <p:cxnSp>
        <p:nvCxnSpPr>
          <p:cNvPr id="29" name="Straight Arrow Connector 467 !RnmC-00137">
            <a:extLst>
              <a:ext uri="{FF2B5EF4-FFF2-40B4-BE49-F238E27FC236}">
                <a16:creationId xmlns:a16="http://schemas.microsoft.com/office/drawing/2014/main" id="{DD41F8A1-1A2E-DEE5-0465-A420587148A8}"/>
              </a:ext>
            </a:extLst>
          </p:cNvPr>
          <p:cNvCxnSpPr>
            <a:cxnSpLocks/>
          </p:cNvCxnSpPr>
          <p:nvPr/>
        </p:nvCxnSpPr>
        <p:spPr>
          <a:xfrm>
            <a:off x="7783285" y="2269964"/>
            <a:ext cx="0" cy="457200"/>
          </a:xfrm>
          <a:prstGeom prst="straightConnector1">
            <a:avLst/>
          </a:prstGeom>
          <a:ln w="19050">
            <a:solidFill>
              <a:srgbClr val="006269"/>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RnmC-00138">
            <a:extLst>
              <a:ext uri="{FF2B5EF4-FFF2-40B4-BE49-F238E27FC236}">
                <a16:creationId xmlns:a16="http://schemas.microsoft.com/office/drawing/2014/main" id="{EE38193E-9493-D66E-D56A-78D3E7323133}"/>
              </a:ext>
            </a:extLst>
          </p:cNvPr>
          <p:cNvCxnSpPr>
            <a:cxnSpLocks/>
          </p:cNvCxnSpPr>
          <p:nvPr/>
        </p:nvCxnSpPr>
        <p:spPr>
          <a:xfrm>
            <a:off x="1605924" y="2269964"/>
            <a:ext cx="6184288" cy="0"/>
          </a:xfrm>
          <a:prstGeom prst="straightConnector1">
            <a:avLst/>
          </a:prstGeom>
          <a:ln w="19050">
            <a:solidFill>
              <a:srgbClr val="006269"/>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RnmC-00139">
            <a:extLst>
              <a:ext uri="{FF2B5EF4-FFF2-40B4-BE49-F238E27FC236}">
                <a16:creationId xmlns:a16="http://schemas.microsoft.com/office/drawing/2014/main" id="{B3370FAB-BD72-A58D-48FD-9EECE1B06A87}"/>
              </a:ext>
            </a:extLst>
          </p:cNvPr>
          <p:cNvCxnSpPr>
            <a:cxnSpLocks/>
          </p:cNvCxnSpPr>
          <p:nvPr/>
        </p:nvCxnSpPr>
        <p:spPr>
          <a:xfrm>
            <a:off x="1605924" y="2269964"/>
            <a:ext cx="0" cy="1065903"/>
          </a:xfrm>
          <a:prstGeom prst="straightConnector1">
            <a:avLst/>
          </a:prstGeom>
          <a:ln w="19050">
            <a:solidFill>
              <a:srgbClr val="006269"/>
            </a:solidFill>
          </a:ln>
        </p:spPr>
        <p:style>
          <a:lnRef idx="1">
            <a:schemeClr val="accent1"/>
          </a:lnRef>
          <a:fillRef idx="0">
            <a:schemeClr val="accent1"/>
          </a:fillRef>
          <a:effectRef idx="0">
            <a:schemeClr val="accent1"/>
          </a:effectRef>
          <a:fontRef idx="minor">
            <a:schemeClr val="tx1"/>
          </a:fontRef>
        </p:style>
      </p:cxnSp>
      <p:sp>
        <p:nvSpPr>
          <p:cNvPr id="30" name="OvalLabel140 !RnmC-00140">
            <a:extLst>
              <a:ext uri="{FF2B5EF4-FFF2-40B4-BE49-F238E27FC236}">
                <a16:creationId xmlns:a16="http://schemas.microsoft.com/office/drawing/2014/main" id="{D6D7029D-2472-8607-FDFA-29CD0E16D4A6}"/>
              </a:ext>
            </a:extLst>
          </p:cNvPr>
          <p:cNvSpPr/>
          <p:nvPr/>
        </p:nvSpPr>
        <p:spPr>
          <a:xfrm>
            <a:off x="4020937" y="2040089"/>
            <a:ext cx="1429268" cy="506607"/>
          </a:xfrm>
          <a:prstGeom prst="ellipse">
            <a:avLst/>
          </a:prstGeom>
          <a:solidFill>
            <a:srgbClr val="FFFFFF"/>
          </a:solidFill>
          <a:ln>
            <a:solidFill>
              <a:srgbClr val="006269"/>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~7% CAGR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2025–2030</a:t>
            </a:r>
          </a:p>
        </p:txBody>
      </p:sp>
      <p:graphicFrame>
        <p:nvGraphicFramePr>
          <p:cNvPr id="35" name="Table 10 !RnmC-00141">
            <a:extLst>
              <a:ext uri="{FF2B5EF4-FFF2-40B4-BE49-F238E27FC236}">
                <a16:creationId xmlns:a16="http://schemas.microsoft.com/office/drawing/2014/main" id="{36444832-4113-0F38-14E1-6A49725DC014}"/>
              </a:ext>
            </a:extLst>
          </p:cNvPr>
          <p:cNvGraphicFramePr>
            <a:graphicFrameLocks noGrp="1"/>
          </p:cNvGraphicFramePr>
          <p:nvPr/>
        </p:nvGraphicFramePr>
        <p:xfrm>
          <a:off x="504443" y="5436777"/>
          <a:ext cx="7993289" cy="452120"/>
        </p:xfrm>
        <a:graphic>
          <a:graphicData uri="http://schemas.openxmlformats.org/drawingml/2006/table">
            <a:tbl>
              <a:tblPr firstRow="1" bandRow="1">
                <a:tableStyleId>{5C22544A-7EE6-4342-B048-85BDC9FD1C3A}</a:tableStyleId>
              </a:tblPr>
              <a:tblGrid>
                <a:gridCol w="533710">
                  <a:extLst>
                    <a:ext uri="{9D8B030D-6E8A-4147-A177-3AD203B41FA5}">
                      <a16:colId xmlns:a16="http://schemas.microsoft.com/office/drawing/2014/main" val="3224283333"/>
                    </a:ext>
                  </a:extLst>
                </a:gridCol>
                <a:gridCol w="1003778">
                  <a:extLst>
                    <a:ext uri="{9D8B030D-6E8A-4147-A177-3AD203B41FA5}">
                      <a16:colId xmlns:a16="http://schemas.microsoft.com/office/drawing/2014/main" val="2977261765"/>
                    </a:ext>
                  </a:extLst>
                </a:gridCol>
                <a:gridCol w="1485040">
                  <a:extLst>
                    <a:ext uri="{9D8B030D-6E8A-4147-A177-3AD203B41FA5}">
                      <a16:colId xmlns:a16="http://schemas.microsoft.com/office/drawing/2014/main" val="849958342"/>
                    </a:ext>
                  </a:extLst>
                </a:gridCol>
                <a:gridCol w="1051904">
                  <a:extLst>
                    <a:ext uri="{9D8B030D-6E8A-4147-A177-3AD203B41FA5}">
                      <a16:colId xmlns:a16="http://schemas.microsoft.com/office/drawing/2014/main" val="1999272579"/>
                    </a:ext>
                  </a:extLst>
                </a:gridCol>
                <a:gridCol w="1416289">
                  <a:extLst>
                    <a:ext uri="{9D8B030D-6E8A-4147-A177-3AD203B41FA5}">
                      <a16:colId xmlns:a16="http://schemas.microsoft.com/office/drawing/2014/main" val="3484630926"/>
                    </a:ext>
                  </a:extLst>
                </a:gridCol>
                <a:gridCol w="1079404">
                  <a:extLst>
                    <a:ext uri="{9D8B030D-6E8A-4147-A177-3AD203B41FA5}">
                      <a16:colId xmlns:a16="http://schemas.microsoft.com/office/drawing/2014/main" val="4179856802"/>
                    </a:ext>
                  </a:extLst>
                </a:gridCol>
                <a:gridCol w="1423164">
                  <a:extLst>
                    <a:ext uri="{9D8B030D-6E8A-4147-A177-3AD203B41FA5}">
                      <a16:colId xmlns:a16="http://schemas.microsoft.com/office/drawing/2014/main" val="1679599648"/>
                    </a:ext>
                  </a:extLst>
                </a:gridCol>
              </a:tblGrid>
              <a:tr h="347288">
                <a:tc>
                  <a:txBody>
                    <a:bodyPr/>
                    <a:lstStyle/>
                    <a:p>
                      <a:pPr algn="l">
                        <a:spcBef>
                          <a:spcPts val="200"/>
                        </a:spcBef>
                      </a:pPr>
                      <a:r>
                        <a:rPr lang="en-US" sz="1400" b="0">
                          <a:solidFill>
                            <a:srgbClr val="595959"/>
                          </a:solidFill>
                          <a:latin typeface="Segoe UI Semibold" panose="020B0702040204020203" pitchFamily="34" charset="0"/>
                          <a:cs typeface="Segoe UI Semibold" panose="020B0702040204020203" pitchFamily="34" charset="0"/>
                        </a:rPr>
                        <a:t>Range Case</a:t>
                      </a:r>
                      <a:endParaRPr lang="en-US" sz="1400" b="0" baseline="30000">
                        <a:solidFill>
                          <a:srgbClr val="595959"/>
                        </a:solidFill>
                        <a:latin typeface="Segoe UI Semibold" panose="020B0702040204020203" pitchFamily="34" charset="0"/>
                        <a:cs typeface="Segoe UI Semibold" panose="020B07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200"/>
                        </a:spcBef>
                      </a:pPr>
                      <a:endParaRPr lang="en-US" sz="1400" b="0" kern="1200">
                        <a:solidFill>
                          <a:srgbClr val="595959"/>
                        </a:solidFill>
                        <a:latin typeface="+mn-lt"/>
                        <a:ea typeface="+mn-ea"/>
                        <a:cs typeface="+mn-cs"/>
                      </a:endParaRPr>
                    </a:p>
                    <a:p>
                      <a:pPr algn="ctr">
                        <a:spcBef>
                          <a:spcPts val="200"/>
                        </a:spcBef>
                      </a:pPr>
                      <a:r>
                        <a:rPr lang="en-US" sz="1400" b="0" kern="1200">
                          <a:solidFill>
                            <a:srgbClr val="595959"/>
                          </a:solidFill>
                          <a:latin typeface="+mn-lt"/>
                          <a:ea typeface="+mn-ea"/>
                          <a:cs typeface="+mn-cs"/>
                        </a:rPr>
                        <a:t>(Recorded)</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200"/>
                        </a:spcBef>
                      </a:pPr>
                      <a:endParaRPr lang="en-US" sz="1400" b="0">
                        <a:solidFill>
                          <a:srgbClr val="595959"/>
                        </a:solidFill>
                        <a:latin typeface="+mj-lt"/>
                      </a:endParaRPr>
                    </a:p>
                    <a:p>
                      <a:pPr algn="ctr">
                        <a:spcBef>
                          <a:spcPts val="200"/>
                        </a:spcBef>
                      </a:pPr>
                      <a:r>
                        <a:rPr lang="en-US" sz="1400" b="0">
                          <a:solidFill>
                            <a:srgbClr val="595959"/>
                          </a:solidFill>
                          <a:latin typeface="+mj-lt"/>
                        </a:rPr>
                        <a:t>$50.8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latinLnBrk="0" hangingPunct="1">
                        <a:spcBef>
                          <a:spcPts val="200"/>
                        </a:spcBef>
                      </a:pPr>
                      <a:endParaRPr lang="en-US" sz="1400" b="0" kern="1200">
                        <a:solidFill>
                          <a:srgbClr val="595959"/>
                        </a:solidFill>
                        <a:latin typeface="+mj-lt"/>
                        <a:ea typeface="+mn-ea"/>
                        <a:cs typeface="+mn-cs"/>
                      </a:endParaRPr>
                    </a:p>
                    <a:p>
                      <a:pPr marL="0" algn="ctr" defTabSz="685800" rtl="0" eaLnBrk="1" latinLnBrk="0" hangingPunct="1">
                        <a:spcBef>
                          <a:spcPts val="200"/>
                        </a:spcBef>
                      </a:pPr>
                      <a:r>
                        <a:rPr lang="en-US" sz="1400" b="0" kern="1200">
                          <a:solidFill>
                            <a:srgbClr val="595959"/>
                          </a:solidFill>
                          <a:latin typeface="+mj-lt"/>
                          <a:ea typeface="+mn-ea"/>
                          <a:cs typeface="+mn-cs"/>
                        </a:rPr>
                        <a:t>$54.3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200"/>
                        </a:spcBef>
                      </a:pPr>
                      <a:endParaRPr lang="en-US" sz="1400" b="0">
                        <a:solidFill>
                          <a:srgbClr val="595959"/>
                        </a:solidFill>
                        <a:latin typeface="+mj-lt"/>
                      </a:endParaRPr>
                    </a:p>
                    <a:p>
                      <a:pPr algn="ctr">
                        <a:spcBef>
                          <a:spcPts val="200"/>
                        </a:spcBef>
                      </a:pPr>
                      <a:r>
                        <a:rPr lang="en-US" sz="1400" b="0">
                          <a:solidFill>
                            <a:srgbClr val="595959"/>
                          </a:solidFill>
                          <a:latin typeface="+mj-lt"/>
                        </a:rPr>
                        <a:t>$57.7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200"/>
                        </a:spcBef>
                      </a:pPr>
                      <a:r>
                        <a:rPr lang="en-US" sz="1400" b="0">
                          <a:solidFill>
                            <a:srgbClr val="595959"/>
                          </a:solidFill>
                          <a:latin typeface="+mj-lt"/>
                        </a:rPr>
                        <a:t>$61.7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200"/>
                        </a:spcBef>
                      </a:pPr>
                      <a:endParaRPr lang="en-US" sz="1400" b="0">
                        <a:solidFill>
                          <a:srgbClr val="595959"/>
                        </a:solidFill>
                        <a:latin typeface="+mj-lt"/>
                      </a:endParaRPr>
                    </a:p>
                    <a:p>
                      <a:pPr algn="ctr">
                        <a:spcBef>
                          <a:spcPts val="200"/>
                        </a:spcBef>
                      </a:pPr>
                      <a:r>
                        <a:rPr lang="en-US" sz="1400" b="0">
                          <a:solidFill>
                            <a:srgbClr val="595959"/>
                          </a:solidFill>
                          <a:latin typeface="+mj-lt"/>
                        </a:rPr>
                        <a:t>$66.1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82566"/>
                  </a:ext>
                </a:extLst>
              </a:tr>
            </a:tbl>
          </a:graphicData>
        </a:graphic>
      </p:graphicFrame>
      <p:sp>
        <p:nvSpPr>
          <p:cNvPr id="17" name="RightBoxHeader !RnmC-00142">
            <a:extLst>
              <a:ext uri="{FF2B5EF4-FFF2-40B4-BE49-F238E27FC236}">
                <a16:creationId xmlns:a16="http://schemas.microsoft.com/office/drawing/2014/main" id="{9BA2B3E3-BD0F-CB91-B8E9-B001AEE1E6F5}"/>
              </a:ext>
            </a:extLst>
          </p:cNvPr>
          <p:cNvSpPr/>
          <p:nvPr/>
        </p:nvSpPr>
        <p:spPr>
          <a:xfrm>
            <a:off x="504302" y="1469199"/>
            <a:ext cx="7915795" cy="382690"/>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269"/>
                </a:solidFill>
                <a:effectLst/>
                <a:uLnTx/>
                <a:uFillTx/>
                <a:latin typeface="Segoe UI" panose="020B0502040204020203" pitchFamily="34" charset="0"/>
                <a:ea typeface="+mn-ea"/>
                <a:cs typeface="+mn-cs"/>
              </a:rPr>
              <a:t>2025–2030 SCE Rate Base</a:t>
            </a:r>
          </a:p>
        </p:txBody>
      </p:sp>
      <p:sp>
        <p:nvSpPr>
          <p:cNvPr id="18" name="TextBox 13 !RnmC-00143">
            <a:extLst>
              <a:ext uri="{FF2B5EF4-FFF2-40B4-BE49-F238E27FC236}">
                <a16:creationId xmlns:a16="http://schemas.microsoft.com/office/drawing/2014/main" id="{8774B267-0EA9-BACD-8119-E156BDDACF21}"/>
              </a:ext>
            </a:extLst>
          </p:cNvPr>
          <p:cNvSpPr txBox="1"/>
          <p:nvPr/>
        </p:nvSpPr>
        <p:spPr>
          <a:xfrm>
            <a:off x="504302" y="1755318"/>
            <a:ext cx="7915795" cy="215444"/>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Segoe UI"/>
                <a:ea typeface="+mn-ea"/>
                <a:cs typeface="+mn-cs"/>
              </a:rPr>
              <a:t>Weighted Average Rate Base, $ in Billions</a:t>
            </a:r>
          </a:p>
        </p:txBody>
      </p:sp>
      <p:cxnSp>
        <p:nvCxnSpPr>
          <p:cNvPr id="19" name="Line3019 !RnmC-00144">
            <a:extLst>
              <a:ext uri="{FF2B5EF4-FFF2-40B4-BE49-F238E27FC236}">
                <a16:creationId xmlns:a16="http://schemas.microsoft.com/office/drawing/2014/main" id="{25F5DEAD-9C77-1341-D58A-0A2F35C39095}"/>
              </a:ext>
            </a:extLst>
          </p:cNvPr>
          <p:cNvCxnSpPr>
            <a:cxnSpLocks/>
          </p:cNvCxnSpPr>
          <p:nvPr/>
        </p:nvCxnSpPr>
        <p:spPr>
          <a:xfrm>
            <a:off x="504302" y="1995906"/>
            <a:ext cx="7915795" cy="0"/>
          </a:xfrm>
          <a:prstGeom prst="line">
            <a:avLst/>
          </a:prstGeom>
          <a:ln w="12700">
            <a:solidFill>
              <a:srgbClr val="006269"/>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15 !RnmC-00145">
            <a:extLst>
              <a:ext uri="{FF2B5EF4-FFF2-40B4-BE49-F238E27FC236}">
                <a16:creationId xmlns:a16="http://schemas.microsoft.com/office/drawing/2014/main" id="{4E138194-03BF-BE6E-15FC-F008D9BA9045}"/>
              </a:ext>
            </a:extLst>
          </p:cNvPr>
          <p:cNvCxnSpPr>
            <a:cxnSpLocks/>
          </p:cNvCxnSpPr>
          <p:nvPr/>
        </p:nvCxnSpPr>
        <p:spPr>
          <a:xfrm>
            <a:off x="8487421" y="1531773"/>
            <a:ext cx="0" cy="4318439"/>
          </a:xfrm>
          <a:prstGeom prst="straightConnector1">
            <a:avLst/>
          </a:prstGeom>
          <a:ln w="381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8 !RnmC-00146">
            <a:extLst>
              <a:ext uri="{FF2B5EF4-FFF2-40B4-BE49-F238E27FC236}">
                <a16:creationId xmlns:a16="http://schemas.microsoft.com/office/drawing/2014/main" id="{5E300BFF-D9BF-C90F-E471-6A3BF863BC66}"/>
              </a:ext>
            </a:extLst>
          </p:cNvPr>
          <p:cNvSpPr txBox="1">
            <a:spLocks noChangeArrowheads="1"/>
          </p:cNvSpPr>
          <p:nvPr/>
        </p:nvSpPr>
        <p:spPr>
          <a:xfrm>
            <a:off x="8499347" y="1531772"/>
            <a:ext cx="3197354" cy="4318440"/>
          </a:xfrm>
          <a:prstGeom prst="rect">
            <a:avLst/>
          </a:prstGeom>
          <a:solidFill>
            <a:schemeClr val="accent2">
              <a:alpha val="20000"/>
            </a:schemeClr>
          </a:solidFill>
        </p:spPr>
        <p:txBody>
          <a:bodyPr lIns="91440" tIns="18288" rIns="45720" bIns="18288"/>
          <a:lstStyle>
            <a:defPPr>
              <a:defRPr lang="en-US"/>
            </a:defPPr>
            <a:lvl1pPr marL="342900" indent="-342900" algn="l" defTabSz="914400" rtl="0" eaLnBrk="0" fontAlgn="base" latinLnBrk="0" hangingPunct="0">
              <a:spcBef>
                <a:spcPct val="20000"/>
              </a:spcBef>
              <a:spcAft>
                <a:spcPct val="0"/>
              </a:spcAft>
              <a:buChar char="•"/>
              <a:defRPr sz="2800" kern="1200">
                <a:solidFill>
                  <a:schemeClr val="tx1"/>
                </a:solidFill>
                <a:latin typeface="+mn-lt"/>
                <a:ea typeface="+mn-ea"/>
                <a:cs typeface="+mn-cs"/>
              </a:defRPr>
            </a:lvl1pPr>
            <a:lvl2pPr marL="742950" indent="-285750" algn="l" defTabSz="914400" rtl="0" eaLnBrk="0" fontAlgn="base" latinLnBrk="0" hangingPunct="0">
              <a:spcBef>
                <a:spcPct val="20000"/>
              </a:spcBef>
              <a:spcAft>
                <a:spcPct val="0"/>
              </a:spcAft>
              <a:buFont typeface="Wingdings" pitchFamily="2" charset="2"/>
              <a:buChar char="Ø"/>
              <a:defRPr sz="2800" kern="1200">
                <a:solidFill>
                  <a:schemeClr val="tx1"/>
                </a:solidFill>
                <a:latin typeface="+mn-lt"/>
                <a:ea typeface="+mn-ea"/>
                <a:cs typeface="+mn-cs"/>
              </a:defRPr>
            </a:lvl2pPr>
            <a:lvl3pPr marL="1143000" indent="-228600" algn="l" defTabSz="914400" rtl="0" eaLnBrk="0" fontAlgn="base" latinLnBrk="0" hangingPunct="0">
              <a:spcBef>
                <a:spcPct val="20000"/>
              </a:spcBef>
              <a:spcAft>
                <a:spcPct val="0"/>
              </a:spcAft>
              <a:buChar char="•"/>
              <a:defRPr sz="2400" kern="1200">
                <a:solidFill>
                  <a:schemeClr val="tx1"/>
                </a:solidFill>
                <a:latin typeface="+mn-lt"/>
                <a:ea typeface="+mn-ea"/>
                <a:cs typeface="+mn-cs"/>
              </a:defRPr>
            </a:lvl3pPr>
            <a:lvl4pPr marL="1600200" indent="-228600" algn="l" defTabSz="914400" rtl="0" eaLnBrk="0" fontAlgn="base" latinLnBrk="0" hangingPunct="0">
              <a:spcBef>
                <a:spcPct val="20000"/>
              </a:spcBef>
              <a:spcAft>
                <a:spcPct val="0"/>
              </a:spcAft>
              <a:buChar char="–"/>
              <a:defRPr sz="2000" kern="1200">
                <a:solidFill>
                  <a:schemeClr val="tx1"/>
                </a:solidFill>
                <a:latin typeface="+mn-lt"/>
                <a:ea typeface="+mn-ea"/>
                <a:cs typeface="+mn-cs"/>
              </a:defRPr>
            </a:lvl4pPr>
            <a:lvl5pPr marL="2057400" indent="-228600" algn="l" defTabSz="914400" rtl="0" eaLnBrk="0" fontAlgn="base" latinLnBrk="0"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fontAlgn="base" latinLnBrk="0" hangingPunct="1">
              <a:spcBef>
                <a:spcPct val="20000"/>
              </a:spcBef>
              <a:spcAft>
                <a:spcPct val="0"/>
              </a:spcAft>
              <a:buChar char="»"/>
              <a:defRPr sz="2000" kern="1200">
                <a:solidFill>
                  <a:schemeClr val="tx1"/>
                </a:solidFill>
                <a:latin typeface="+mn-lt"/>
                <a:ea typeface="+mn-ea"/>
                <a:cs typeface="+mn-cs"/>
              </a:defRPr>
            </a:lvl6pPr>
            <a:lvl7pPr marL="2971800" indent="-228600" algn="l" defTabSz="914400" rtl="0" eaLnBrk="1" fontAlgn="base" latinLnBrk="0" hangingPunct="1">
              <a:spcBef>
                <a:spcPct val="20000"/>
              </a:spcBef>
              <a:spcAft>
                <a:spcPct val="0"/>
              </a:spcAft>
              <a:buChar char="»"/>
              <a:defRPr sz="2000" kern="1200">
                <a:solidFill>
                  <a:schemeClr val="tx1"/>
                </a:solidFill>
                <a:latin typeface="+mn-lt"/>
                <a:ea typeface="+mn-ea"/>
                <a:cs typeface="+mn-cs"/>
              </a:defRPr>
            </a:lvl7pPr>
            <a:lvl8pPr marL="3429000" indent="-228600" algn="l" defTabSz="914400" rtl="0" eaLnBrk="1" fontAlgn="base" latinLnBrk="0" hangingPunct="1">
              <a:spcBef>
                <a:spcPct val="20000"/>
              </a:spcBef>
              <a:spcAft>
                <a:spcPct val="0"/>
              </a:spcAft>
              <a:buChar char="»"/>
              <a:defRPr sz="2000" kern="1200">
                <a:solidFill>
                  <a:schemeClr val="tx1"/>
                </a:solidFill>
                <a:latin typeface="+mn-lt"/>
                <a:ea typeface="+mn-ea"/>
                <a:cs typeface="+mn-cs"/>
              </a:defRPr>
            </a:lvl8pPr>
            <a:lvl9pPr marL="3886200" indent="-228600" algn="l" defTabSz="914400" rtl="0" eaLnBrk="1" fontAlgn="base" latinLnBrk="0" hangingPunct="1">
              <a:spcBef>
                <a:spcPct val="20000"/>
              </a:spcBef>
              <a:spcAft>
                <a:spcPct val="0"/>
              </a:spcAft>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600"/>
              </a:spcBef>
              <a:spcAft>
                <a:spcPct val="0"/>
              </a:spcAft>
              <a:buClr>
                <a:srgbClr val="000000"/>
              </a:buClr>
              <a:buSzPct val="100000"/>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Forecast through 2030 includes:</a:t>
            </a:r>
          </a:p>
          <a:p>
            <a:pPr marL="171450" marR="0" lvl="0" indent="-171450" algn="l" defTabSz="914400" rtl="0" eaLnBrk="0" fontAlgn="base" latinLnBrk="0" hangingPunct="0">
              <a:lnSpc>
                <a:spcPct val="100000"/>
              </a:lnSpc>
              <a:spcBef>
                <a:spcPts val="300"/>
              </a:spcBef>
              <a:spcAft>
                <a:spcPct val="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panose="020B0502040204020203" pitchFamily="34" charset="0"/>
              </a:rPr>
              <a:t>2025 GRC approval</a:t>
            </a:r>
          </a:p>
          <a:p>
            <a:pPr marL="171450" marR="0" lvl="0" indent="-171450" algn="l" defTabSz="914400" rtl="0" eaLnBrk="0" fontAlgn="base" latinLnBrk="0" hangingPunct="0">
              <a:lnSpc>
                <a:spcPct val="100000"/>
              </a:lnSpc>
              <a:spcBef>
                <a:spcPts val="300"/>
              </a:spcBef>
              <a:spcAft>
                <a:spcPct val="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panose="020B0502040204020203" pitchFamily="34" charset="0"/>
              </a:rPr>
              <a:t>CAISO-awarded FERC transmission projects</a:t>
            </a:r>
          </a:p>
          <a:p>
            <a:pPr marL="171450" marR="0" lvl="0" indent="-171450" algn="l" defTabSz="914400" rtl="0" eaLnBrk="0" fontAlgn="base" latinLnBrk="0" hangingPunct="0">
              <a:lnSpc>
                <a:spcPct val="100000"/>
              </a:lnSpc>
              <a:spcBef>
                <a:spcPts val="300"/>
              </a:spcBef>
              <a:spcAft>
                <a:spcPct val="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panose="020B0502040204020203" pitchFamily="34" charset="0"/>
              </a:rPr>
              <a:t>Advanced metering infrastructure program (~50% of total &gt;$3bn projected spend is 2026–2030)</a:t>
            </a:r>
          </a:p>
          <a:p>
            <a:pPr marL="171450" marR="0" lvl="0" indent="-171450" algn="l" defTabSz="914400" rtl="0" eaLnBrk="0" fontAlgn="base" latinLnBrk="0" hangingPunct="0">
              <a:lnSpc>
                <a:spcPct val="100000"/>
              </a:lnSpc>
              <a:spcBef>
                <a:spcPts val="300"/>
              </a:spcBef>
              <a:spcAft>
                <a:spcPct val="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panose="020B0502040204020203" pitchFamily="34" charset="0"/>
              </a:rPr>
              <a:t>Planned 2029 GRC request</a:t>
            </a:r>
          </a:p>
          <a:p>
            <a:pPr marL="0" marR="0" lvl="0" indent="0" algn="l" defTabSz="914400" rtl="0" eaLnBrk="0" fontAlgn="base" latinLnBrk="0" hangingPunct="0">
              <a:lnSpc>
                <a:spcPct val="100000"/>
              </a:lnSpc>
              <a:spcBef>
                <a:spcPts val="1600"/>
              </a:spcBef>
              <a:spcAft>
                <a:spcPct val="0"/>
              </a:spcAft>
              <a:buClr>
                <a:srgbClr val="000000"/>
              </a:buClr>
              <a:buSzPct val="100000"/>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Beyond 2030, continued long-term capital investment opportunities to serve customers</a:t>
            </a:r>
          </a:p>
          <a:p>
            <a:pPr marL="171450" marR="0" lvl="0" indent="-171450" algn="l" defTabSz="914400" rtl="0" eaLnBrk="0" fontAlgn="base" latinLnBrk="0" hangingPunct="0">
              <a:lnSpc>
                <a:spcPct val="100000"/>
              </a:lnSpc>
              <a:spcBef>
                <a:spcPts val="300"/>
              </a:spcBef>
              <a:spcAft>
                <a:spcPct val="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Semibold" panose="020B0702040204020203" pitchFamily="34" charset="0"/>
              </a:rPr>
              <a:t>2029 GRC investments</a:t>
            </a:r>
          </a:p>
          <a:p>
            <a:pPr marL="171450" marR="0" lvl="0" indent="-171450" algn="l" defTabSz="914400" rtl="0" eaLnBrk="0" fontAlgn="base" latinLnBrk="0" hangingPunct="0">
              <a:lnSpc>
                <a:spcPct val="100000"/>
              </a:lnSpc>
              <a:spcBef>
                <a:spcPts val="300"/>
              </a:spcBef>
              <a:spcAft>
                <a:spcPct val="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Semibold" panose="020B0702040204020203" pitchFamily="34" charset="0"/>
              </a:rPr>
              <a:t>CAISO-awarded FERC transmission projects (~$2bn)</a:t>
            </a:r>
          </a:p>
          <a:p>
            <a:pPr marL="171450" marR="0" lvl="0" indent="-171450" algn="l" defTabSz="914400" rtl="0" eaLnBrk="0" fontAlgn="base" latinLnBrk="0" hangingPunct="0">
              <a:lnSpc>
                <a:spcPct val="100000"/>
              </a:lnSpc>
              <a:spcBef>
                <a:spcPts val="300"/>
              </a:spcBef>
              <a:spcAft>
                <a:spcPct val="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Semibold" panose="020B0702040204020203" pitchFamily="34" charset="0"/>
              </a:rPr>
              <a:t>Advanced metering infrastructure program (~50% of total </a:t>
            </a:r>
            <a:r>
              <a:rPr kumimoji="0" lang="en-US" sz="14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panose="020B0502040204020203" pitchFamily="34" charset="0"/>
              </a:rPr>
              <a:t>&gt;$3bn </a:t>
            </a:r>
            <a:r>
              <a:rPr kumimoji="0" lang="en-US" sz="14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Semibold" panose="020B0702040204020203" pitchFamily="34" charset="0"/>
              </a:rPr>
              <a:t>projected spend is 2031–2033)</a:t>
            </a:r>
          </a:p>
          <a:p>
            <a:pPr marL="171450" marR="0" lvl="0" indent="-171450" algn="l" defTabSz="914400" rtl="0" eaLnBrk="0" fontAlgn="base" latinLnBrk="0" hangingPunct="0">
              <a:lnSpc>
                <a:spcPct val="100000"/>
              </a:lnSpc>
              <a:spcBef>
                <a:spcPts val="300"/>
              </a:spcBef>
              <a:spcAft>
                <a:spcPct val="0"/>
              </a:spcAft>
              <a:buClr>
                <a:srgbClr val="000000"/>
              </a:buClr>
              <a:buSzPct val="100000"/>
              <a:buFont typeface="Segoe UI" panose="020B0502040204020203" pitchFamily="34" charset="0"/>
              <a:buChar char="•"/>
              <a:tabLst/>
              <a:defRPr/>
            </a:pPr>
            <a:endParaRPr kumimoji="0" lang="en-US" sz="14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Semibold" panose="020B0702040204020203" pitchFamily="34" charset="0"/>
            </a:endParaRPr>
          </a:p>
        </p:txBody>
      </p:sp>
    </p:spTree>
    <p:custDataLst>
      <p:tags r:id="rId1"/>
    </p:custDataLst>
    <p:extLst>
      <p:ext uri="{BB962C8B-B14F-4D97-AF65-F5344CB8AC3E}">
        <p14:creationId xmlns:p14="http://schemas.microsoft.com/office/powerpoint/2010/main" val="225457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RnmC-00283">
            <a:extLst>
              <a:ext uri="{FF2B5EF4-FFF2-40B4-BE49-F238E27FC236}">
                <a16:creationId xmlns:a16="http://schemas.microsoft.com/office/drawing/2014/main" id="{B37AE94F-5E55-129E-331B-3B406D920860}"/>
              </a:ext>
            </a:extLst>
          </p:cNvPr>
          <p:cNvSpPr>
            <a:spLocks noGrp="1"/>
          </p:cNvSpPr>
          <p:nvPr>
            <p:ph type="title"/>
          </p:nvPr>
        </p:nvSpPr>
        <p:spPr/>
        <p:txBody>
          <a:bodyPr/>
          <a:lstStyle/>
          <a:p>
            <a:r>
              <a:rPr lang="en-US"/>
              <a:t>SCE’s 2026–2028 Wildfire Mitigation Plan is a layered defense strategy to safeguard our communities</a:t>
            </a:r>
          </a:p>
        </p:txBody>
      </p:sp>
      <p:sp>
        <p:nvSpPr>
          <p:cNvPr id="2" name="Rectangle 1 !RnmC-00284">
            <a:extLst>
              <a:ext uri="{FF2B5EF4-FFF2-40B4-BE49-F238E27FC236}">
                <a16:creationId xmlns:a16="http://schemas.microsoft.com/office/drawing/2014/main" id="{E1299F8B-668B-7515-E990-DFC39A25C461}"/>
              </a:ext>
            </a:extLst>
          </p:cNvPr>
          <p:cNvSpPr/>
          <p:nvPr/>
        </p:nvSpPr>
        <p:spPr>
          <a:xfrm>
            <a:off x="851647" y="1560377"/>
            <a:ext cx="5104091" cy="822960"/>
          </a:xfrm>
          <a:prstGeom prst="rect">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Distribution hardening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Additional 700+ miles of covered conductor and targeted undergrounding</a:t>
            </a:r>
          </a:p>
        </p:txBody>
      </p:sp>
      <p:sp>
        <p:nvSpPr>
          <p:cNvPr id="3" name="Rectangle 2 !RnmC-00285">
            <a:extLst>
              <a:ext uri="{FF2B5EF4-FFF2-40B4-BE49-F238E27FC236}">
                <a16:creationId xmlns:a16="http://schemas.microsoft.com/office/drawing/2014/main" id="{4B37CD31-BFCB-5811-C8DA-0EBDC60C2398}"/>
              </a:ext>
            </a:extLst>
          </p:cNvPr>
          <p:cNvSpPr/>
          <p:nvPr/>
        </p:nvSpPr>
        <p:spPr>
          <a:xfrm>
            <a:off x="851647" y="2494175"/>
            <a:ext cx="5104091" cy="822960"/>
          </a:xfrm>
          <a:prstGeom prst="rect">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Transmission hardening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Enhanced standards and proactive upgrades to reduce ignition risk on transmission infrastructure</a:t>
            </a:r>
          </a:p>
        </p:txBody>
      </p:sp>
      <p:sp>
        <p:nvSpPr>
          <p:cNvPr id="6" name="Rectangle 5 !RnmC-00286">
            <a:extLst>
              <a:ext uri="{FF2B5EF4-FFF2-40B4-BE49-F238E27FC236}">
                <a16:creationId xmlns:a16="http://schemas.microsoft.com/office/drawing/2014/main" id="{83EDE62C-C60A-07BF-95CB-5C3F94F93E42}"/>
              </a:ext>
            </a:extLst>
          </p:cNvPr>
          <p:cNvSpPr/>
          <p:nvPr/>
        </p:nvSpPr>
        <p:spPr>
          <a:xfrm>
            <a:off x="851647" y="3427973"/>
            <a:ext cx="5104091" cy="822960"/>
          </a:xfrm>
          <a:prstGeom prst="rect">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New technology deployment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Deploying new and expanded tools to identify and prevent ignition risks early</a:t>
            </a:r>
          </a:p>
        </p:txBody>
      </p:sp>
      <p:sp>
        <p:nvSpPr>
          <p:cNvPr id="7" name="Rectangle 6 !RnmC-00287">
            <a:extLst>
              <a:ext uri="{FF2B5EF4-FFF2-40B4-BE49-F238E27FC236}">
                <a16:creationId xmlns:a16="http://schemas.microsoft.com/office/drawing/2014/main" id="{688F6096-BC1B-C8EF-BBE3-EFDF3847C870}"/>
              </a:ext>
            </a:extLst>
          </p:cNvPr>
          <p:cNvSpPr/>
          <p:nvPr/>
        </p:nvSpPr>
        <p:spPr>
          <a:xfrm>
            <a:off x="6583467" y="1560378"/>
            <a:ext cx="5104091" cy="822960"/>
          </a:xfrm>
          <a:prstGeom prst="rect">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Public Safety Power Shutoffs (PSPS)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Last-resort tool to prevent ignitions during extreme weather; focused on reducing impacts</a:t>
            </a:r>
          </a:p>
        </p:txBody>
      </p:sp>
      <p:sp>
        <p:nvSpPr>
          <p:cNvPr id="8" name="Rectangle 7 !RnmC-00288">
            <a:extLst>
              <a:ext uri="{FF2B5EF4-FFF2-40B4-BE49-F238E27FC236}">
                <a16:creationId xmlns:a16="http://schemas.microsoft.com/office/drawing/2014/main" id="{FE8B3B43-8FFE-E89F-2926-B6B7BCA0BC81}"/>
              </a:ext>
            </a:extLst>
          </p:cNvPr>
          <p:cNvSpPr/>
          <p:nvPr/>
        </p:nvSpPr>
        <p:spPr>
          <a:xfrm>
            <a:off x="6583467" y="2494176"/>
            <a:ext cx="5104091" cy="822960"/>
          </a:xfrm>
          <a:prstGeom prst="rect">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Situational awareness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Using weather stations, HD cameras, and forecasting to monitor and respond to wildfire risk</a:t>
            </a:r>
          </a:p>
        </p:txBody>
      </p:sp>
      <p:sp>
        <p:nvSpPr>
          <p:cNvPr id="10" name="Oval 9 !RnmC-00289">
            <a:extLst>
              <a:ext uri="{FF2B5EF4-FFF2-40B4-BE49-F238E27FC236}">
                <a16:creationId xmlns:a16="http://schemas.microsoft.com/office/drawing/2014/main" id="{0A16D08F-A2FE-28C4-38C2-8F83E076017C}"/>
              </a:ext>
            </a:extLst>
          </p:cNvPr>
          <p:cNvSpPr/>
          <p:nvPr/>
        </p:nvSpPr>
        <p:spPr>
          <a:xfrm>
            <a:off x="504444" y="1560377"/>
            <a:ext cx="777240" cy="822960"/>
          </a:xfrm>
          <a:prstGeom prst="ellipse">
            <a:avLst/>
          </a:prstGeom>
          <a:blipFill>
            <a:blip r:embed="rId3"/>
            <a:stretch>
              <a:fillRect/>
            </a:stretch>
          </a:blip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 name="Oval 10 !RnmC-00290">
            <a:extLst>
              <a:ext uri="{FF2B5EF4-FFF2-40B4-BE49-F238E27FC236}">
                <a16:creationId xmlns:a16="http://schemas.microsoft.com/office/drawing/2014/main" id="{D939E54D-9134-21DD-8055-3C7D381825F1}"/>
              </a:ext>
            </a:extLst>
          </p:cNvPr>
          <p:cNvSpPr/>
          <p:nvPr/>
        </p:nvSpPr>
        <p:spPr>
          <a:xfrm>
            <a:off x="504444" y="2494175"/>
            <a:ext cx="777240" cy="822960"/>
          </a:xfrm>
          <a:prstGeom prst="ellipse">
            <a:avLst/>
          </a:prstGeom>
          <a:blipFill>
            <a:blip r:embed="rId4"/>
            <a:stretch>
              <a:fillRect/>
            </a:stretch>
          </a:blip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Oval 11 !RnmC-00291">
            <a:extLst>
              <a:ext uri="{FF2B5EF4-FFF2-40B4-BE49-F238E27FC236}">
                <a16:creationId xmlns:a16="http://schemas.microsoft.com/office/drawing/2014/main" id="{9588BED3-B757-A9F8-47FB-3B98C680996D}"/>
              </a:ext>
            </a:extLst>
          </p:cNvPr>
          <p:cNvSpPr/>
          <p:nvPr/>
        </p:nvSpPr>
        <p:spPr>
          <a:xfrm>
            <a:off x="504444" y="3427973"/>
            <a:ext cx="777240" cy="822960"/>
          </a:xfrm>
          <a:prstGeom prst="ellipse">
            <a:avLst/>
          </a:prstGeom>
          <a:blipFill>
            <a:blip r:embed="rId5"/>
            <a:stretch>
              <a:fillRect/>
            </a:stretch>
          </a:blip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Oval 12 !RnmC-00292">
            <a:extLst>
              <a:ext uri="{FF2B5EF4-FFF2-40B4-BE49-F238E27FC236}">
                <a16:creationId xmlns:a16="http://schemas.microsoft.com/office/drawing/2014/main" id="{6B155CA0-81F8-2031-A2AC-05BD788F73B5}"/>
              </a:ext>
            </a:extLst>
          </p:cNvPr>
          <p:cNvSpPr/>
          <p:nvPr/>
        </p:nvSpPr>
        <p:spPr>
          <a:xfrm>
            <a:off x="6236264" y="1560377"/>
            <a:ext cx="777240" cy="822960"/>
          </a:xfrm>
          <a:prstGeom prst="ellipse">
            <a:avLst/>
          </a:prstGeom>
          <a:blipFill>
            <a:blip r:embed="rId6"/>
            <a:stretch>
              <a:fillRect/>
            </a:stretch>
          </a:blip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Oval 13 !RnmC-00293">
            <a:extLst>
              <a:ext uri="{FF2B5EF4-FFF2-40B4-BE49-F238E27FC236}">
                <a16:creationId xmlns:a16="http://schemas.microsoft.com/office/drawing/2014/main" id="{D39E89F7-FA20-BB08-A3D2-2C6DA3C20F2C}"/>
              </a:ext>
            </a:extLst>
          </p:cNvPr>
          <p:cNvSpPr/>
          <p:nvPr/>
        </p:nvSpPr>
        <p:spPr>
          <a:xfrm>
            <a:off x="6236264" y="2494175"/>
            <a:ext cx="777240" cy="822960"/>
          </a:xfrm>
          <a:prstGeom prst="ellipse">
            <a:avLst/>
          </a:prstGeom>
          <a:blipFill>
            <a:blip r:embed="rId7"/>
            <a:stretch>
              <a:fillRect/>
            </a:stretch>
          </a:blip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9" name="Group 28 !RnmC-00294">
            <a:extLst>
              <a:ext uri="{FF2B5EF4-FFF2-40B4-BE49-F238E27FC236}">
                <a16:creationId xmlns:a16="http://schemas.microsoft.com/office/drawing/2014/main" id="{47CB5D3C-4D19-BF67-F9D7-7EB4325CA9BE}"/>
              </a:ext>
            </a:extLst>
          </p:cNvPr>
          <p:cNvGrpSpPr/>
          <p:nvPr/>
        </p:nvGrpSpPr>
        <p:grpSpPr>
          <a:xfrm>
            <a:off x="502920" y="5350275"/>
            <a:ext cx="11186160" cy="352044"/>
            <a:chOff x="502920" y="4997196"/>
            <a:chExt cx="11186160" cy="352044"/>
          </a:xfrm>
        </p:grpSpPr>
        <p:cxnSp>
          <p:nvCxnSpPr>
            <p:cNvPr id="25" name="Line">
              <a:extLst>
                <a:ext uri="{FF2B5EF4-FFF2-40B4-BE49-F238E27FC236}">
                  <a16:creationId xmlns:a16="http://schemas.microsoft.com/office/drawing/2014/main" id="{2A0E933C-4154-3945-F198-974EBA068BA2}"/>
                </a:ext>
              </a:extLst>
            </p:cNvPr>
            <p:cNvCxnSpPr/>
            <p:nvPr/>
          </p:nvCxnSpPr>
          <p:spPr>
            <a:xfrm>
              <a:off x="502920" y="5175504"/>
              <a:ext cx="11186160" cy="0"/>
            </a:xfrm>
            <a:prstGeom prst="line">
              <a:avLst/>
            </a:prstGeom>
            <a:ln w="28575">
              <a:solidFill>
                <a:srgbClr val="FED141"/>
              </a:solidFill>
            </a:ln>
          </p:spPr>
          <p:style>
            <a:lnRef idx="1">
              <a:schemeClr val="accent1"/>
            </a:lnRef>
            <a:fillRef idx="0">
              <a:schemeClr val="accent1"/>
            </a:fillRef>
            <a:effectRef idx="0">
              <a:schemeClr val="accent1"/>
            </a:effectRef>
            <a:fontRef idx="minor">
              <a:schemeClr val="tx1"/>
            </a:fontRef>
          </p:style>
        </p:cxnSp>
        <p:sp>
          <p:nvSpPr>
            <p:cNvPr id="26" name="Background Box">
              <a:extLst>
                <a:ext uri="{FF2B5EF4-FFF2-40B4-BE49-F238E27FC236}">
                  <a16:creationId xmlns:a16="http://schemas.microsoft.com/office/drawing/2014/main" id="{AF4B8C60-7A48-BF7B-E061-4E14D73D5E4F}"/>
                </a:ext>
              </a:extLst>
            </p:cNvPr>
            <p:cNvSpPr/>
            <p:nvPr/>
          </p:nvSpPr>
          <p:spPr>
            <a:xfrm>
              <a:off x="5716524" y="5038344"/>
              <a:ext cx="758952" cy="310896"/>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 name="Down Chevron">
              <a:extLst>
                <a:ext uri="{FF2B5EF4-FFF2-40B4-BE49-F238E27FC236}">
                  <a16:creationId xmlns:a16="http://schemas.microsoft.com/office/drawing/2014/main" id="{3E2EB6F1-F373-3333-1706-C837B0C28EA9}"/>
                </a:ext>
              </a:extLst>
            </p:cNvPr>
            <p:cNvSpPr/>
            <p:nvPr/>
          </p:nvSpPr>
          <p:spPr>
            <a:xfrm rot="5400000">
              <a:off x="5940552" y="4901184"/>
              <a:ext cx="310896" cy="502920"/>
            </a:xfrm>
            <a:prstGeom prst="chevron">
              <a:avLst/>
            </a:prstGeom>
            <a:solidFill>
              <a:srgbClr val="FED14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8" name="Kicker7056 !RnmC-00295">
            <a:extLst>
              <a:ext uri="{FF2B5EF4-FFF2-40B4-BE49-F238E27FC236}">
                <a16:creationId xmlns:a16="http://schemas.microsoft.com/office/drawing/2014/main" id="{530F0788-93AB-C8FE-CC11-EF1ADEA0C4DC}"/>
              </a:ext>
            </a:extLst>
          </p:cNvPr>
          <p:cNvSpPr txBox="1"/>
          <p:nvPr/>
        </p:nvSpPr>
        <p:spPr>
          <a:xfrm>
            <a:off x="502920" y="5592833"/>
            <a:ext cx="11186160" cy="702499"/>
          </a:xfrm>
          <a:prstGeom prst="rect">
            <a:avLst/>
          </a:prstGeom>
          <a:noFill/>
        </p:spPr>
        <p:txBody>
          <a:bodyPr vert="horz"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269"/>
                </a:solidFill>
                <a:effectLst/>
                <a:uLnTx/>
                <a:uFillTx/>
                <a:latin typeface="Segoe UI" panose="020B0502040204020203" pitchFamily="34" charset="0"/>
                <a:ea typeface="+mn-ea"/>
                <a:cs typeface="+mn-cs"/>
              </a:rPr>
              <a:t>Continued investment builds on ongoing efforts to reduce the risk of wildfires associated with utility equipment while applying latest learnings</a:t>
            </a:r>
          </a:p>
        </p:txBody>
      </p:sp>
      <p:sp>
        <p:nvSpPr>
          <p:cNvPr id="30" name="Rectangle 7 !RnmC-00296">
            <a:extLst>
              <a:ext uri="{FF2B5EF4-FFF2-40B4-BE49-F238E27FC236}">
                <a16:creationId xmlns:a16="http://schemas.microsoft.com/office/drawing/2014/main" id="{C115B1B6-16B8-A6D1-575A-EEC3976E31E6}"/>
              </a:ext>
            </a:extLst>
          </p:cNvPr>
          <p:cNvSpPr/>
          <p:nvPr/>
        </p:nvSpPr>
        <p:spPr>
          <a:xfrm>
            <a:off x="6583467" y="3427974"/>
            <a:ext cx="5104091" cy="822960"/>
          </a:xfrm>
          <a:prstGeom prst="rect">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Vegetation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Removing hazardous trees and maintaining clearances to prevent vegetation-related ignitions</a:t>
            </a:r>
          </a:p>
        </p:txBody>
      </p:sp>
      <p:sp>
        <p:nvSpPr>
          <p:cNvPr id="31" name="Oval 13 !RnmC-00297">
            <a:extLst>
              <a:ext uri="{FF2B5EF4-FFF2-40B4-BE49-F238E27FC236}">
                <a16:creationId xmlns:a16="http://schemas.microsoft.com/office/drawing/2014/main" id="{72AFCA78-6486-3CB3-70E4-9F0FF137B433}"/>
              </a:ext>
            </a:extLst>
          </p:cNvPr>
          <p:cNvSpPr/>
          <p:nvPr/>
        </p:nvSpPr>
        <p:spPr>
          <a:xfrm>
            <a:off x="6236264" y="3427973"/>
            <a:ext cx="777240" cy="822960"/>
          </a:xfrm>
          <a:prstGeom prst="ellipse">
            <a:avLst/>
          </a:prstGeom>
          <a:blipFill>
            <a:blip r:embed="rId8"/>
            <a:stretch>
              <a:fillRect/>
            </a:stretch>
          </a:blip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Rectangle 5 !RnmC-00298">
            <a:extLst>
              <a:ext uri="{FF2B5EF4-FFF2-40B4-BE49-F238E27FC236}">
                <a16:creationId xmlns:a16="http://schemas.microsoft.com/office/drawing/2014/main" id="{41A9F891-3750-481E-9D94-E79319953E44}"/>
              </a:ext>
            </a:extLst>
          </p:cNvPr>
          <p:cNvSpPr/>
          <p:nvPr/>
        </p:nvSpPr>
        <p:spPr>
          <a:xfrm>
            <a:off x="851647" y="4361772"/>
            <a:ext cx="5104091" cy="822960"/>
          </a:xfrm>
          <a:prstGeom prst="rect">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Aerial suppression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Supporting aerial firefighting resources to improve rapid wildfire response and public safety</a:t>
            </a:r>
          </a:p>
        </p:txBody>
      </p:sp>
      <p:sp>
        <p:nvSpPr>
          <p:cNvPr id="33" name="Oval 11 !RnmC-00299">
            <a:extLst>
              <a:ext uri="{FF2B5EF4-FFF2-40B4-BE49-F238E27FC236}">
                <a16:creationId xmlns:a16="http://schemas.microsoft.com/office/drawing/2014/main" id="{069FDF7F-A071-40A9-F97C-9F6C4011A124}"/>
              </a:ext>
            </a:extLst>
          </p:cNvPr>
          <p:cNvSpPr/>
          <p:nvPr/>
        </p:nvSpPr>
        <p:spPr>
          <a:xfrm>
            <a:off x="504444" y="4361772"/>
            <a:ext cx="777240" cy="822960"/>
          </a:xfrm>
          <a:prstGeom prst="ellipse">
            <a:avLst/>
          </a:prstGeom>
          <a:blipFill>
            <a:blip r:embed="rId9"/>
            <a:stretch>
              <a:fillRect/>
            </a:stretch>
          </a:blip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Rectangle 7 !RnmC-00300">
            <a:extLst>
              <a:ext uri="{FF2B5EF4-FFF2-40B4-BE49-F238E27FC236}">
                <a16:creationId xmlns:a16="http://schemas.microsoft.com/office/drawing/2014/main" id="{2111466E-047D-E811-2973-D0296EE41D13}"/>
              </a:ext>
            </a:extLst>
          </p:cNvPr>
          <p:cNvSpPr/>
          <p:nvPr/>
        </p:nvSpPr>
        <p:spPr>
          <a:xfrm>
            <a:off x="6583467" y="4361772"/>
            <a:ext cx="5104091" cy="822960"/>
          </a:xfrm>
          <a:prstGeom prst="rect">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Refine other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Continuously improving mitigation through lessons learned, modeling, and utility collaboration</a:t>
            </a:r>
          </a:p>
        </p:txBody>
      </p:sp>
      <p:sp>
        <p:nvSpPr>
          <p:cNvPr id="35" name="Oval 13 !RnmC-00301">
            <a:extLst>
              <a:ext uri="{FF2B5EF4-FFF2-40B4-BE49-F238E27FC236}">
                <a16:creationId xmlns:a16="http://schemas.microsoft.com/office/drawing/2014/main" id="{038F8F9F-081B-3CD4-95CC-E14B0590ABDD}"/>
              </a:ext>
            </a:extLst>
          </p:cNvPr>
          <p:cNvSpPr/>
          <p:nvPr/>
        </p:nvSpPr>
        <p:spPr>
          <a:xfrm>
            <a:off x="6236264" y="4361772"/>
            <a:ext cx="777240" cy="822960"/>
          </a:xfrm>
          <a:prstGeom prst="ellipse">
            <a:avLst/>
          </a:prstGeom>
          <a:blipFill>
            <a:blip r:embed="rId10"/>
            <a:stretch>
              <a:fillRect/>
            </a:stretch>
          </a:blip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12617975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LECTED" val="YES"/>
</p:tagLst>
</file>

<file path=ppt/tags/tag10.xml><?xml version="1.0" encoding="utf-8"?>
<p:tagLst xmlns:a="http://schemas.openxmlformats.org/drawingml/2006/main" xmlns:r="http://schemas.openxmlformats.org/officeDocument/2006/relationships" xmlns:p="http://schemas.openxmlformats.org/presentationml/2006/main">
  <p:tag name="SELECTED" val="YES"/>
</p:tagLst>
</file>

<file path=ppt/tags/tag11.xml><?xml version="1.0" encoding="utf-8"?>
<p:tagLst xmlns:a="http://schemas.openxmlformats.org/drawingml/2006/main" xmlns:r="http://schemas.openxmlformats.org/officeDocument/2006/relationships" xmlns:p="http://schemas.openxmlformats.org/presentationml/2006/main">
  <p:tag name="SELECTED" val="YES"/>
</p:tagLst>
</file>

<file path=ppt/tags/tag12.xml><?xml version="1.0" encoding="utf-8"?>
<p:tagLst xmlns:a="http://schemas.openxmlformats.org/drawingml/2006/main" xmlns:r="http://schemas.openxmlformats.org/officeDocument/2006/relationships" xmlns:p="http://schemas.openxmlformats.org/presentationml/2006/main">
  <p:tag name="SELECTED" val="YES"/>
</p:tagLst>
</file>

<file path=ppt/tags/tag13.xml><?xml version="1.0" encoding="utf-8"?>
<p:tagLst xmlns:a="http://schemas.openxmlformats.org/drawingml/2006/main" xmlns:r="http://schemas.openxmlformats.org/officeDocument/2006/relationships" xmlns:p="http://schemas.openxmlformats.org/presentationml/2006/main">
  <p:tag name="SELECTED" val="YES"/>
</p:tagLst>
</file>

<file path=ppt/tags/tag14.xml><?xml version="1.0" encoding="utf-8"?>
<p:tagLst xmlns:a="http://schemas.openxmlformats.org/drawingml/2006/main" xmlns:r="http://schemas.openxmlformats.org/officeDocument/2006/relationships" xmlns:p="http://schemas.openxmlformats.org/presentationml/2006/main">
  <p:tag name="SELECTED" val="YES"/>
</p:tagLst>
</file>

<file path=ppt/tags/tag15.xml><?xml version="1.0" encoding="utf-8"?>
<p:tagLst xmlns:a="http://schemas.openxmlformats.org/drawingml/2006/main" xmlns:r="http://schemas.openxmlformats.org/officeDocument/2006/relationships" xmlns:p="http://schemas.openxmlformats.org/presentationml/2006/main">
  <p:tag name="SELECTED" val="YES"/>
</p:tagLst>
</file>

<file path=ppt/tags/tag2.xml><?xml version="1.0" encoding="utf-8"?>
<p:tagLst xmlns:a="http://schemas.openxmlformats.org/drawingml/2006/main" xmlns:r="http://schemas.openxmlformats.org/officeDocument/2006/relationships" xmlns:p="http://schemas.openxmlformats.org/presentationml/2006/main">
  <p:tag name="SELECTED" val="YES"/>
</p:tagLst>
</file>

<file path=ppt/tags/tag3.xml><?xml version="1.0" encoding="utf-8"?>
<p:tagLst xmlns:a="http://schemas.openxmlformats.org/drawingml/2006/main" xmlns:r="http://schemas.openxmlformats.org/officeDocument/2006/relationships" xmlns:p="http://schemas.openxmlformats.org/presentationml/2006/main">
  <p:tag name="SELECTED" val="YES"/>
</p:tagLst>
</file>

<file path=ppt/tags/tag4.xml><?xml version="1.0" encoding="utf-8"?>
<p:tagLst xmlns:a="http://schemas.openxmlformats.org/drawingml/2006/main" xmlns:r="http://schemas.openxmlformats.org/officeDocument/2006/relationships" xmlns:p="http://schemas.openxmlformats.org/presentationml/2006/main">
  <p:tag name="SELECTED" val="YES"/>
</p:tagLst>
</file>

<file path=ppt/tags/tag5.xml><?xml version="1.0" encoding="utf-8"?>
<p:tagLst xmlns:a="http://schemas.openxmlformats.org/drawingml/2006/main" xmlns:r="http://schemas.openxmlformats.org/officeDocument/2006/relationships" xmlns:p="http://schemas.openxmlformats.org/presentationml/2006/main">
  <p:tag name="SELECTED" val="YES"/>
</p:tagLst>
</file>

<file path=ppt/tags/tag6.xml><?xml version="1.0" encoding="utf-8"?>
<p:tagLst xmlns:a="http://schemas.openxmlformats.org/drawingml/2006/main" xmlns:r="http://schemas.openxmlformats.org/officeDocument/2006/relationships" xmlns:p="http://schemas.openxmlformats.org/presentationml/2006/main">
  <p:tag name="SELECTED" val="YES"/>
</p:tagLst>
</file>

<file path=ppt/tags/tag7.xml><?xml version="1.0" encoding="utf-8"?>
<p:tagLst xmlns:a="http://schemas.openxmlformats.org/drawingml/2006/main" xmlns:r="http://schemas.openxmlformats.org/officeDocument/2006/relationships" xmlns:p="http://schemas.openxmlformats.org/presentationml/2006/main">
  <p:tag name="SELECTED" val="YES"/>
</p:tagLst>
</file>

<file path=ppt/tags/tag8.xml><?xml version="1.0" encoding="utf-8"?>
<p:tagLst xmlns:a="http://schemas.openxmlformats.org/drawingml/2006/main" xmlns:r="http://schemas.openxmlformats.org/officeDocument/2006/relationships" xmlns:p="http://schemas.openxmlformats.org/presentationml/2006/main">
  <p:tag name="SELECTED" val="YES"/>
</p:tagLst>
</file>

<file path=ppt/tags/tag9.xml><?xml version="1.0" encoding="utf-8"?>
<p:tagLst xmlns:a="http://schemas.openxmlformats.org/drawingml/2006/main" xmlns:r="http://schemas.openxmlformats.org/officeDocument/2006/relationships" xmlns:p="http://schemas.openxmlformats.org/presentationml/2006/main">
  <p:tag name="SELECTED" val="YES"/>
</p:tagLst>
</file>

<file path=ppt/theme/theme1.xml><?xml version="1.0" encoding="utf-8"?>
<a:theme xmlns:a="http://schemas.openxmlformats.org/drawingml/2006/main" name="1_EIX_16x9">
  <a:themeElements>
    <a:clrScheme name="SCE">
      <a:dk1>
        <a:srgbClr val="000000"/>
      </a:dk1>
      <a:lt1>
        <a:srgbClr val="FFFFFF"/>
      </a:lt1>
      <a:dk2>
        <a:srgbClr val="10181F"/>
      </a:dk2>
      <a:lt2>
        <a:srgbClr val="B1B3B3"/>
      </a:lt2>
      <a:accent1>
        <a:srgbClr val="00664F"/>
      </a:accent1>
      <a:accent2>
        <a:srgbClr val="FED141"/>
      </a:accent2>
      <a:accent3>
        <a:srgbClr val="707372"/>
      </a:accent3>
      <a:accent4>
        <a:srgbClr val="658D1B"/>
      </a:accent4>
      <a:accent5>
        <a:srgbClr val="D2D755"/>
      </a:accent5>
      <a:accent6>
        <a:srgbClr val="00A9E1"/>
      </a:accent6>
      <a:hlink>
        <a:srgbClr val="006269"/>
      </a:hlink>
      <a:folHlink>
        <a:srgbClr val="FFB25B"/>
      </a:folHlink>
    </a:clrScheme>
    <a:fontScheme name="Custom 2">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X_16x9" id="{DB240478-9E61-42D1-9693-4C8EF965DC6C}" vid="{57DD243A-44AD-473C-A5AF-358982E2D6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SoCal.Edison_4.3_CORE">
    <a:dk1>
      <a:sysClr val="windowText" lastClr="000000"/>
    </a:dk1>
    <a:lt1>
      <a:srgbClr val="DDDDDD"/>
    </a:lt1>
    <a:dk2>
      <a:srgbClr val="FFFFFF"/>
    </a:dk2>
    <a:lt2>
      <a:srgbClr val="FFFFFF"/>
    </a:lt2>
    <a:accent1>
      <a:srgbClr val="00664F"/>
    </a:accent1>
    <a:accent2>
      <a:srgbClr val="707372"/>
    </a:accent2>
    <a:accent3>
      <a:srgbClr val="FED141"/>
    </a:accent3>
    <a:accent4>
      <a:srgbClr val="101820"/>
    </a:accent4>
    <a:accent5>
      <a:srgbClr val="53565A"/>
    </a:accent5>
    <a:accent6>
      <a:srgbClr val="B1B3B3"/>
    </a:accent6>
    <a:hlink>
      <a:srgbClr val="006269"/>
    </a:hlink>
    <a:folHlink>
      <a:srgbClr val="00A9E1"/>
    </a:folHlink>
  </a:clrScheme>
  <a:fontScheme name="Custom 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TM03457515[[fn=View]]</Template>
  <TotalTime>41</TotalTime>
  <Words>2428</Words>
  <Application>Microsoft Office PowerPoint</Application>
  <PresentationFormat>Widescreen</PresentationFormat>
  <Paragraphs>276</Paragraphs>
  <Slides>16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Calibri</vt:lpstr>
      <vt:lpstr>Segoe UI</vt:lpstr>
      <vt:lpstr>Segoe UI Light</vt:lpstr>
      <vt:lpstr>Segoe UI Semibold</vt:lpstr>
      <vt:lpstr>1_EIX_16x9</vt:lpstr>
      <vt:lpstr>The Affordability Paradigm</vt:lpstr>
      <vt:lpstr>Edison International leads the transformation of the electric power industry</vt:lpstr>
      <vt:lpstr>Wires-focused utility investing in reliability, resiliency, and climate adaptation to enable clean energy transition</vt:lpstr>
      <vt:lpstr>California’s regulatory mechanisms provide revenue certainty</vt:lpstr>
      <vt:lpstr>How does SCE view affordability from the regulatory perspective?</vt:lpstr>
      <vt:lpstr>SCE is focused on affordability for all customers; our goal is to meet the state’s needs and do it affordably</vt:lpstr>
      <vt:lpstr>Over 85% of SCE’s capital investments are in its distribution grid and essential to reliability, resiliency, and readiness objectives</vt:lpstr>
      <vt:lpstr>Projected ~7% rate base growth driven by investments to enable customer-driven load growth</vt:lpstr>
      <vt:lpstr>SCE’s 2026–2028 Wildfire Mitigation Plan is a layered defense strategy to safeguard our communities</vt:lpstr>
      <vt:lpstr>Reaching California’s 2045 GHG goals requires a near-complete transformation of energy use economy wide</vt:lpstr>
      <vt:lpstr>SCE’s load growth driven by economywide trends with broad customer and climate benefits </vt:lpstr>
      <vt:lpstr>Load nearly doubling by 2045 requires a significant acceleration in grid expansion</vt:lpstr>
      <vt:lpstr>Adoption of electrified technologies results in significant savings for average SCE customer household</vt:lpstr>
      <vt:lpstr>Total energy share of wallet in SCE’s service area below median and can decrease with higher levels of electrification</vt:lpstr>
      <vt:lpstr>Rate increases below inflation for 20 years. External drivers largely drove 2019–2024. Expect return to inflation-level growth</vt:lpstr>
      <vt:lpstr>SCE delivers on California’s energy goals while managing affordability—despite higher policy-driven cost burdens</vt:lpstr>
    </vt:vector>
  </TitlesOfParts>
  <Company>American Gas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Pardue, Liz</dc:creator>
  <cp:lastModifiedBy>Pauline Ahern</cp:lastModifiedBy>
  <cp:revision>2</cp:revision>
  <dcterms:created xsi:type="dcterms:W3CDTF">2026-04-14T20:33:35Z</dcterms:created>
  <dcterms:modified xsi:type="dcterms:W3CDTF">2026-04-27T13:46:26Z</dcterms:modified>
</cp:coreProperties>
</file>