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9" r:id="rId12"/>
  </p:sldMasterIdLst>
  <p:notesMasterIdLst>
    <p:notesMasterId r:id="rId66"/>
  </p:notesMasterIdLst>
  <p:handoutMasterIdLst>
    <p:handoutMasterId r:id="rId67"/>
  </p:handoutMasterIdLst>
  <p:sldIdLst>
    <p:sldId id="747" r:id="rId13"/>
    <p:sldId id="5191" r:id="rId14"/>
    <p:sldId id="5192" r:id="rId15"/>
    <p:sldId id="752" r:id="rId16"/>
    <p:sldId id="5294" r:id="rId17"/>
    <p:sldId id="1227" r:id="rId18"/>
    <p:sldId id="1228" r:id="rId19"/>
    <p:sldId id="1645" r:id="rId20"/>
    <p:sldId id="1574" r:id="rId21"/>
    <p:sldId id="1231" r:id="rId22"/>
    <p:sldId id="1235" r:id="rId23"/>
    <p:sldId id="1445" r:id="rId24"/>
    <p:sldId id="1500" r:id="rId25"/>
    <p:sldId id="5279" r:id="rId26"/>
    <p:sldId id="5320" r:id="rId27"/>
    <p:sldId id="5321" r:id="rId28"/>
    <p:sldId id="5486" r:id="rId29"/>
    <p:sldId id="5487" r:id="rId30"/>
    <p:sldId id="1567" r:id="rId31"/>
    <p:sldId id="1569" r:id="rId32"/>
    <p:sldId id="1570" r:id="rId33"/>
    <p:sldId id="5325" r:id="rId34"/>
    <p:sldId id="1571" r:id="rId35"/>
    <p:sldId id="1572" r:id="rId36"/>
    <p:sldId id="1631" r:id="rId37"/>
    <p:sldId id="5485" r:id="rId38"/>
    <p:sldId id="819" r:id="rId39"/>
    <p:sldId id="831" r:id="rId40"/>
    <p:sldId id="832" r:id="rId41"/>
    <p:sldId id="833" r:id="rId42"/>
    <p:sldId id="5478" r:id="rId43"/>
    <p:sldId id="5479" r:id="rId44"/>
    <p:sldId id="5481" r:id="rId45"/>
    <p:sldId id="5480" r:id="rId46"/>
    <p:sldId id="5484" r:id="rId47"/>
    <p:sldId id="1611" r:id="rId48"/>
    <p:sldId id="4913" r:id="rId49"/>
    <p:sldId id="4944" r:id="rId50"/>
    <p:sldId id="1815" r:id="rId51"/>
    <p:sldId id="1654" r:id="rId52"/>
    <p:sldId id="5488" r:id="rId53"/>
    <p:sldId id="1578" r:id="rId54"/>
    <p:sldId id="1579" r:id="rId55"/>
    <p:sldId id="1580" r:id="rId56"/>
    <p:sldId id="1581" r:id="rId57"/>
    <p:sldId id="1810" r:id="rId58"/>
    <p:sldId id="1811" r:id="rId59"/>
    <p:sldId id="1582" r:id="rId60"/>
    <p:sldId id="395" r:id="rId61"/>
    <p:sldId id="5239" r:id="rId62"/>
    <p:sldId id="479" r:id="rId63"/>
    <p:sldId id="572" r:id="rId64"/>
    <p:sldId id="5236" r:id="rId65"/>
  </p:sldIdLst>
  <p:sldSz cx="12192000" cy="6858000"/>
  <p:notesSz cx="6858000" cy="9144000"/>
  <p:custDataLst>
    <p:custData r:id="rId5"/>
    <p:custData r:id="rId11"/>
    <p:custData r:id="rId9"/>
    <p:custData r:id="rId1"/>
    <p:custData r:id="rId10"/>
    <p:custData r:id="rId3"/>
    <p:custData r:id="rId8"/>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9FFD26-E22C-456F-AD50-FC840763C309}">
          <p14:sldIdLst>
            <p14:sldId id="747"/>
            <p14:sldId id="5191"/>
            <p14:sldId id="5192"/>
            <p14:sldId id="752"/>
            <p14:sldId id="5294"/>
            <p14:sldId id="1227"/>
            <p14:sldId id="1228"/>
            <p14:sldId id="1645"/>
            <p14:sldId id="1574"/>
            <p14:sldId id="1231"/>
            <p14:sldId id="1235"/>
            <p14:sldId id="1445"/>
            <p14:sldId id="1500"/>
            <p14:sldId id="5279"/>
            <p14:sldId id="5320"/>
            <p14:sldId id="5321"/>
            <p14:sldId id="5486"/>
            <p14:sldId id="5487"/>
            <p14:sldId id="1567"/>
            <p14:sldId id="1569"/>
            <p14:sldId id="1570"/>
            <p14:sldId id="5325"/>
            <p14:sldId id="1571"/>
            <p14:sldId id="1572"/>
            <p14:sldId id="1631"/>
            <p14:sldId id="5485"/>
            <p14:sldId id="819"/>
            <p14:sldId id="831"/>
            <p14:sldId id="832"/>
            <p14:sldId id="833"/>
            <p14:sldId id="5478"/>
            <p14:sldId id="5479"/>
            <p14:sldId id="5481"/>
            <p14:sldId id="5480"/>
            <p14:sldId id="5484"/>
            <p14:sldId id="1611"/>
            <p14:sldId id="4913"/>
            <p14:sldId id="4944"/>
            <p14:sldId id="1815"/>
            <p14:sldId id="1654"/>
            <p14:sldId id="5488"/>
            <p14:sldId id="1578"/>
            <p14:sldId id="1579"/>
            <p14:sldId id="1580"/>
            <p14:sldId id="1581"/>
            <p14:sldId id="1810"/>
            <p14:sldId id="1811"/>
            <p14:sldId id="1582"/>
            <p14:sldId id="395"/>
            <p14:sldId id="5239"/>
            <p14:sldId id="479"/>
            <p14:sldId id="572"/>
            <p14:sldId id="5236"/>
          </p14:sldIdLst>
        </p14:section>
      </p14:sectionLst>
    </p:ext>
    <p:ext uri="{EFAFB233-063F-42B5-8137-9DF3F51BA10A}">
      <p15:sldGuideLst xmlns:p15="http://schemas.microsoft.com/office/powerpoint/2012/main">
        <p15:guide id="2" pos="3840">
          <p15:clr>
            <a:srgbClr val="A4A3A4"/>
          </p15:clr>
        </p15:guide>
        <p15:guide id="3" pos="2525" userDrawn="1">
          <p15:clr>
            <a:srgbClr val="A4A3A4"/>
          </p15:clr>
        </p15:guide>
        <p15:guide id="4" orient="horz" pos="3834" userDrawn="1">
          <p15:clr>
            <a:srgbClr val="A4A3A4"/>
          </p15:clr>
        </p15:guide>
        <p15:guide id="5" pos="235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F63C74-9F7B-6077-3A7C-8742BE21BFCC}" name="Aboulamer, Anas" initials="AA" userId="S::Anas.Aboulamer@DuffandPhelps.com::2c68df63-2431-4ed2-9dbd-e1a2427f30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dget Hurley" initials="BH" lastIdx="1" clrIdx="0">
    <p:extLst>
      <p:ext uri="{19B8F6BF-5375-455C-9EA6-DF929625EA0E}">
        <p15:presenceInfo xmlns:p15="http://schemas.microsoft.com/office/powerpoint/2012/main" userId="S::tug44965@temple.edu::275f63dc-6c60-47ce-8eb8-20135409a50d" providerId="AD"/>
      </p:ext>
    </p:extLst>
  </p:cmAuthor>
  <p:cmAuthor id="2" name="Brooke Baty" initials="BB" lastIdx="38" clrIdx="1">
    <p:extLst>
      <p:ext uri="{19B8F6BF-5375-455C-9EA6-DF929625EA0E}">
        <p15:presenceInfo xmlns:p15="http://schemas.microsoft.com/office/powerpoint/2012/main" userId="ec07392bbaf8a52a" providerId="Windows Live"/>
      </p:ext>
    </p:extLst>
  </p:cmAuthor>
  <p:cmAuthor id="3" name="Bridget Hurley" initials="BH [2]" lastIdx="1" clrIdx="2">
    <p:extLst>
      <p:ext uri="{19B8F6BF-5375-455C-9EA6-DF929625EA0E}">
        <p15:presenceInfo xmlns:p15="http://schemas.microsoft.com/office/powerpoint/2012/main" userId="Bridget Hurley" providerId="None"/>
      </p:ext>
    </p:extLst>
  </p:cmAuthor>
  <p:cmAuthor id="4" name="Khan, Zubair" initials="KZ" lastIdx="1" clrIdx="3">
    <p:extLst>
      <p:ext uri="{19B8F6BF-5375-455C-9EA6-DF929625EA0E}">
        <p15:presenceInfo xmlns:p15="http://schemas.microsoft.com/office/powerpoint/2012/main" userId="S::Zubair.Khan@DuffandPhelps.com::f9bac0ca-4342-4106-9764-c4b1a61243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E2665C"/>
    <a:srgbClr val="14487F"/>
    <a:srgbClr val="BF0D3E"/>
    <a:srgbClr val="43B049"/>
    <a:srgbClr val="FFFFFF"/>
    <a:srgbClr val="4C9FC8"/>
    <a:srgbClr val="D00070"/>
    <a:srgbClr val="C4D600"/>
    <a:srgbClr val="CCE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792" autoAdjust="0"/>
  </p:normalViewPr>
  <p:slideViewPr>
    <p:cSldViewPr snapToGrid="0">
      <p:cViewPr varScale="1">
        <p:scale>
          <a:sx n="110" d="100"/>
          <a:sy n="110" d="100"/>
        </p:scale>
        <p:origin x="2659" y="82"/>
      </p:cViewPr>
      <p:guideLst>
        <p:guide pos="3840"/>
        <p:guide pos="2525"/>
        <p:guide orient="horz" pos="3834"/>
        <p:guide pos="2353"/>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p:scale>
          <a:sx n="1" d="2"/>
          <a:sy n="1" d="2"/>
        </p:scale>
        <p:origin x="3696" y="102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customXml" Target="../customXml/item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customXml" Target="../customXml/item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customXml" Target="../customXml/item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82D7B-32EE-4D3E-A107-697698DD39B6}" type="doc">
      <dgm:prSet loTypeId="urn:microsoft.com/office/officeart/2005/8/layout/equation1" loCatId="process" qsTypeId="urn:microsoft.com/office/officeart/2005/8/quickstyle/simple1" qsCatId="simple" csTypeId="urn:microsoft.com/office/officeart/2005/8/colors/accent1_2" csCatId="accent1" phldr="1"/>
      <dgm:spPr/>
    </dgm:pt>
    <dgm:pt modelId="{3CB0FEDF-7904-4AA8-B25B-CDA3715F1F42}">
      <dgm:prSet phldrT="[Text]" custT="1"/>
      <dgm:spPr>
        <a:solidFill>
          <a:srgbClr val="4D4D4F"/>
        </a:solidFill>
      </dgm:spPr>
      <dgm:t>
        <a:bodyPr/>
        <a:lstStyle/>
        <a:p>
          <a:r>
            <a:rPr lang="en-US" sz="2000" dirty="0"/>
            <a:t>E(R</a:t>
          </a:r>
          <a:r>
            <a:rPr lang="en-US" sz="2000" baseline="-25000" dirty="0"/>
            <a:t>i</a:t>
          </a:r>
          <a:r>
            <a:rPr lang="en-US" sz="2000" dirty="0"/>
            <a:t>)</a:t>
          </a:r>
        </a:p>
      </dgm:t>
    </dgm:pt>
    <dgm:pt modelId="{408646CE-A199-4D59-A8BE-8662CDD081D4}" type="parTrans" cxnId="{E1C4CF5D-3AB8-4774-B20C-34D86A5CC309}">
      <dgm:prSet/>
      <dgm:spPr/>
      <dgm:t>
        <a:bodyPr/>
        <a:lstStyle/>
        <a:p>
          <a:endParaRPr lang="en-US" sz="1400"/>
        </a:p>
      </dgm:t>
    </dgm:pt>
    <dgm:pt modelId="{80687FA3-C543-4381-8609-5944D8B6E8E8}" type="sibTrans" cxnId="{E1C4CF5D-3AB8-4774-B20C-34D86A5CC309}">
      <dgm:prSet custT="1"/>
      <dgm:spPr/>
      <dgm:t>
        <a:bodyPr/>
        <a:lstStyle/>
        <a:p>
          <a:endParaRPr lang="en-US" sz="2400" dirty="0"/>
        </a:p>
      </dgm:t>
    </dgm:pt>
    <dgm:pt modelId="{684529C1-A92F-46D1-AA81-3B1A0BD98DEA}">
      <dgm:prSet phldrT="[Text]" custT="1"/>
      <dgm:spPr>
        <a:solidFill>
          <a:srgbClr val="43B049"/>
        </a:solidFill>
      </dgm:spPr>
      <dgm:t>
        <a:bodyPr/>
        <a:lstStyle/>
        <a:p>
          <a:r>
            <a:rPr lang="en-US" sz="2000" dirty="0"/>
            <a:t>R</a:t>
          </a:r>
          <a:r>
            <a:rPr lang="en-US" sz="2000" baseline="-25000" dirty="0"/>
            <a:t>f</a:t>
          </a:r>
        </a:p>
      </dgm:t>
    </dgm:pt>
    <dgm:pt modelId="{596CB200-3248-4273-AA06-68990C991809}" type="parTrans" cxnId="{9A90591B-9A32-48E3-89B4-DA422C47287B}">
      <dgm:prSet/>
      <dgm:spPr/>
      <dgm:t>
        <a:bodyPr/>
        <a:lstStyle/>
        <a:p>
          <a:endParaRPr lang="en-US" sz="1400"/>
        </a:p>
      </dgm:t>
    </dgm:pt>
    <dgm:pt modelId="{FBF4D2C6-BC92-454F-A19B-BC2B515EB5A9}" type="sibTrans" cxnId="{9A90591B-9A32-48E3-89B4-DA422C47287B}">
      <dgm:prSet custT="1"/>
      <dgm:spPr/>
      <dgm:t>
        <a:bodyPr/>
        <a:lstStyle/>
        <a:p>
          <a:endParaRPr lang="en-US" sz="1050" dirty="0"/>
        </a:p>
      </dgm:t>
    </dgm:pt>
    <dgm:pt modelId="{7E0943CB-85CF-4030-AC43-C315292538E1}">
      <dgm:prSet phldrT="[Text]" custT="1"/>
      <dgm:spPr>
        <a:solidFill>
          <a:srgbClr val="BF0D3E"/>
        </a:solidFill>
      </dgm:spPr>
      <dgm:t>
        <a:bodyPr/>
        <a:lstStyle/>
        <a:p>
          <a:r>
            <a:rPr lang="el-GR" sz="4000" dirty="0">
              <a:latin typeface="Times New Roman"/>
              <a:cs typeface="Times New Roman"/>
            </a:rPr>
            <a:t>β</a:t>
          </a:r>
          <a:r>
            <a:rPr lang="en-US" sz="4000" dirty="0">
              <a:latin typeface="Times New Roman"/>
              <a:cs typeface="Times New Roman"/>
            </a:rPr>
            <a:t> </a:t>
          </a:r>
          <a:endParaRPr lang="en-US" sz="4000" dirty="0"/>
        </a:p>
      </dgm:t>
    </dgm:pt>
    <dgm:pt modelId="{9A6E1531-CD3B-4ABF-AEB9-68F6159E2B22}" type="parTrans" cxnId="{639E6B36-3899-47C1-A0F9-EBBA4F972458}">
      <dgm:prSet/>
      <dgm:spPr/>
      <dgm:t>
        <a:bodyPr/>
        <a:lstStyle/>
        <a:p>
          <a:endParaRPr lang="en-US" sz="1400"/>
        </a:p>
      </dgm:t>
    </dgm:pt>
    <dgm:pt modelId="{DAFEA82E-D02C-4572-B7A7-F7AAB144FFF9}" type="sibTrans" cxnId="{639E6B36-3899-47C1-A0F9-EBBA4F972458}">
      <dgm:prSet/>
      <dgm:spPr/>
      <dgm:t>
        <a:bodyPr/>
        <a:lstStyle/>
        <a:p>
          <a:endParaRPr lang="en-US" sz="1400" dirty="0"/>
        </a:p>
      </dgm:t>
    </dgm:pt>
    <dgm:pt modelId="{C110B368-40E2-4618-8193-DDD308FAC668}">
      <dgm:prSet/>
      <dgm:spPr>
        <a:solidFill>
          <a:srgbClr val="14487F"/>
        </a:solidFill>
      </dgm:spPr>
      <dgm:t>
        <a:bodyPr/>
        <a:lstStyle/>
        <a:p>
          <a:r>
            <a:rPr lang="en-US" dirty="0"/>
            <a:t>ERP</a:t>
          </a:r>
          <a:endParaRPr lang="en-US" baseline="-25000" dirty="0"/>
        </a:p>
      </dgm:t>
    </dgm:pt>
    <dgm:pt modelId="{E9A9788B-5B7A-4B8D-AB5C-08E7AC1FE60F}" type="parTrans" cxnId="{C2E8A48A-9A1A-4068-8CF7-F44DA4EE9C7E}">
      <dgm:prSet/>
      <dgm:spPr/>
      <dgm:t>
        <a:bodyPr/>
        <a:lstStyle/>
        <a:p>
          <a:endParaRPr lang="en-US"/>
        </a:p>
      </dgm:t>
    </dgm:pt>
    <dgm:pt modelId="{72B31B04-5A38-4B68-99F6-9173CD6AED94}" type="sibTrans" cxnId="{C2E8A48A-9A1A-4068-8CF7-F44DA4EE9C7E}">
      <dgm:prSet/>
      <dgm:spPr/>
      <dgm:t>
        <a:bodyPr/>
        <a:lstStyle/>
        <a:p>
          <a:endParaRPr lang="en-US" dirty="0"/>
        </a:p>
      </dgm:t>
    </dgm:pt>
    <dgm:pt modelId="{27FAAF87-9263-4921-A374-4327EF9DEDA2}" type="pres">
      <dgm:prSet presAssocID="{F0182D7B-32EE-4D3E-A107-697698DD39B6}" presName="linearFlow" presStyleCnt="0">
        <dgm:presLayoutVars>
          <dgm:dir/>
          <dgm:resizeHandles val="exact"/>
        </dgm:presLayoutVars>
      </dgm:prSet>
      <dgm:spPr/>
    </dgm:pt>
    <dgm:pt modelId="{2A2D1C24-6609-4AA7-BBD1-396251773821}" type="pres">
      <dgm:prSet presAssocID="{3CB0FEDF-7904-4AA8-B25B-CDA3715F1F42}" presName="node" presStyleLbl="node1" presStyleIdx="0" presStyleCnt="4">
        <dgm:presLayoutVars>
          <dgm:bulletEnabled val="1"/>
        </dgm:presLayoutVars>
      </dgm:prSet>
      <dgm:spPr/>
    </dgm:pt>
    <dgm:pt modelId="{4CD7A4FC-3902-4656-AC11-0E7E944021B0}" type="pres">
      <dgm:prSet presAssocID="{80687FA3-C543-4381-8609-5944D8B6E8E8}" presName="spacerL" presStyleCnt="0"/>
      <dgm:spPr/>
    </dgm:pt>
    <dgm:pt modelId="{31E5D470-4D54-4D37-B3B7-B6C95EC61692}" type="pres">
      <dgm:prSet presAssocID="{80687FA3-C543-4381-8609-5944D8B6E8E8}" presName="sibTrans" presStyleLbl="sibTrans2D1" presStyleIdx="0" presStyleCnt="3"/>
      <dgm:spPr>
        <a:prstGeom prst="mathEqual">
          <a:avLst/>
        </a:prstGeom>
      </dgm:spPr>
    </dgm:pt>
    <dgm:pt modelId="{9595D21A-0E6D-4D63-9F2A-86AADBF44F80}" type="pres">
      <dgm:prSet presAssocID="{80687FA3-C543-4381-8609-5944D8B6E8E8}" presName="spacerR" presStyleCnt="0"/>
      <dgm:spPr/>
    </dgm:pt>
    <dgm:pt modelId="{AE945EC2-6B16-44A3-AB08-0210E7E63393}" type="pres">
      <dgm:prSet presAssocID="{684529C1-A92F-46D1-AA81-3B1A0BD98DEA}" presName="node" presStyleLbl="node1" presStyleIdx="1" presStyleCnt="4">
        <dgm:presLayoutVars>
          <dgm:bulletEnabled val="1"/>
        </dgm:presLayoutVars>
      </dgm:prSet>
      <dgm:spPr/>
    </dgm:pt>
    <dgm:pt modelId="{2B24AB16-CE0C-47CC-B0B7-30961939AC7F}" type="pres">
      <dgm:prSet presAssocID="{FBF4D2C6-BC92-454F-A19B-BC2B515EB5A9}" presName="spacerL" presStyleCnt="0"/>
      <dgm:spPr/>
    </dgm:pt>
    <dgm:pt modelId="{62938AB7-FB22-4C6F-BFD1-41DE20CD2802}" type="pres">
      <dgm:prSet presAssocID="{FBF4D2C6-BC92-454F-A19B-BC2B515EB5A9}" presName="sibTrans" presStyleLbl="sibTrans2D1" presStyleIdx="1" presStyleCnt="3"/>
      <dgm:spPr>
        <a:prstGeom prst="mathPlus">
          <a:avLst/>
        </a:prstGeom>
      </dgm:spPr>
    </dgm:pt>
    <dgm:pt modelId="{01BDBD93-37AC-407A-B270-8A5C0FEBDCA9}" type="pres">
      <dgm:prSet presAssocID="{FBF4D2C6-BC92-454F-A19B-BC2B515EB5A9}" presName="spacerR" presStyleCnt="0"/>
      <dgm:spPr/>
    </dgm:pt>
    <dgm:pt modelId="{8C938666-EE1E-451B-BCD6-2B233AF2361B}" type="pres">
      <dgm:prSet presAssocID="{7E0943CB-85CF-4030-AC43-C315292538E1}" presName="node" presStyleLbl="node1" presStyleIdx="2" presStyleCnt="4" custScaleX="141274">
        <dgm:presLayoutVars>
          <dgm:bulletEnabled val="1"/>
        </dgm:presLayoutVars>
      </dgm:prSet>
      <dgm:spPr>
        <a:prstGeom prst="roundRect">
          <a:avLst/>
        </a:prstGeom>
      </dgm:spPr>
    </dgm:pt>
    <dgm:pt modelId="{9DDE78B1-4B26-417D-8917-B3BD83E2969C}" type="pres">
      <dgm:prSet presAssocID="{DAFEA82E-D02C-4572-B7A7-F7AAB144FFF9}" presName="spacerL" presStyleCnt="0"/>
      <dgm:spPr/>
    </dgm:pt>
    <dgm:pt modelId="{7EB84A73-4D78-431C-B5B1-395D729FA778}" type="pres">
      <dgm:prSet presAssocID="{DAFEA82E-D02C-4572-B7A7-F7AAB144FFF9}" presName="sibTrans" presStyleLbl="sibTrans2D1" presStyleIdx="2" presStyleCnt="3"/>
      <dgm:spPr>
        <a:prstGeom prst="mathMultiply">
          <a:avLst/>
        </a:prstGeom>
      </dgm:spPr>
    </dgm:pt>
    <dgm:pt modelId="{7174D90C-E892-4C75-ADB4-8F0F912F65ED}" type="pres">
      <dgm:prSet presAssocID="{DAFEA82E-D02C-4572-B7A7-F7AAB144FFF9}" presName="spacerR" presStyleCnt="0"/>
      <dgm:spPr/>
    </dgm:pt>
    <dgm:pt modelId="{670F6897-2F4E-4E26-AD96-BD841FE4E5EA}" type="pres">
      <dgm:prSet presAssocID="{C110B368-40E2-4618-8193-DDD308FAC668}" presName="node" presStyleLbl="node1" presStyleIdx="3" presStyleCnt="4">
        <dgm:presLayoutVars>
          <dgm:bulletEnabled val="1"/>
        </dgm:presLayoutVars>
      </dgm:prSet>
      <dgm:spPr/>
    </dgm:pt>
  </dgm:ptLst>
  <dgm:cxnLst>
    <dgm:cxn modelId="{9A90591B-9A32-48E3-89B4-DA422C47287B}" srcId="{F0182D7B-32EE-4D3E-A107-697698DD39B6}" destId="{684529C1-A92F-46D1-AA81-3B1A0BD98DEA}" srcOrd="1" destOrd="0" parTransId="{596CB200-3248-4273-AA06-68990C991809}" sibTransId="{FBF4D2C6-BC92-454F-A19B-BC2B515EB5A9}"/>
    <dgm:cxn modelId="{51F48822-5634-4481-B799-5FC7E7DDB131}" type="presOf" srcId="{7E0943CB-85CF-4030-AC43-C315292538E1}" destId="{8C938666-EE1E-451B-BCD6-2B233AF2361B}" srcOrd="0" destOrd="0" presId="urn:microsoft.com/office/officeart/2005/8/layout/equation1"/>
    <dgm:cxn modelId="{CD13192B-3250-4D63-AD3D-E764CC4AE08B}" type="presOf" srcId="{FBF4D2C6-BC92-454F-A19B-BC2B515EB5A9}" destId="{62938AB7-FB22-4C6F-BFD1-41DE20CD2802}" srcOrd="0" destOrd="0" presId="urn:microsoft.com/office/officeart/2005/8/layout/equation1"/>
    <dgm:cxn modelId="{ED422D31-D894-43D7-ABC4-C9F509D2C0F5}" type="presOf" srcId="{3CB0FEDF-7904-4AA8-B25B-CDA3715F1F42}" destId="{2A2D1C24-6609-4AA7-BBD1-396251773821}" srcOrd="0" destOrd="0" presId="urn:microsoft.com/office/officeart/2005/8/layout/equation1"/>
    <dgm:cxn modelId="{639E6B36-3899-47C1-A0F9-EBBA4F972458}" srcId="{F0182D7B-32EE-4D3E-A107-697698DD39B6}" destId="{7E0943CB-85CF-4030-AC43-C315292538E1}" srcOrd="2" destOrd="0" parTransId="{9A6E1531-CD3B-4ABF-AEB9-68F6159E2B22}" sibTransId="{DAFEA82E-D02C-4572-B7A7-F7AAB144FFF9}"/>
    <dgm:cxn modelId="{E1C4CF5D-3AB8-4774-B20C-34D86A5CC309}" srcId="{F0182D7B-32EE-4D3E-A107-697698DD39B6}" destId="{3CB0FEDF-7904-4AA8-B25B-CDA3715F1F42}" srcOrd="0" destOrd="0" parTransId="{408646CE-A199-4D59-A8BE-8662CDD081D4}" sibTransId="{80687FA3-C543-4381-8609-5944D8B6E8E8}"/>
    <dgm:cxn modelId="{E6546677-8AAF-4FD7-906C-88EEAD234A8E}" type="presOf" srcId="{684529C1-A92F-46D1-AA81-3B1A0BD98DEA}" destId="{AE945EC2-6B16-44A3-AB08-0210E7E63393}" srcOrd="0" destOrd="0" presId="urn:microsoft.com/office/officeart/2005/8/layout/equation1"/>
    <dgm:cxn modelId="{C2E8A48A-9A1A-4068-8CF7-F44DA4EE9C7E}" srcId="{F0182D7B-32EE-4D3E-A107-697698DD39B6}" destId="{C110B368-40E2-4618-8193-DDD308FAC668}" srcOrd="3" destOrd="0" parTransId="{E9A9788B-5B7A-4B8D-AB5C-08E7AC1FE60F}" sibTransId="{72B31B04-5A38-4B68-99F6-9173CD6AED94}"/>
    <dgm:cxn modelId="{F464C7AD-03C8-465F-ACB8-4167221B07C4}" type="presOf" srcId="{DAFEA82E-D02C-4572-B7A7-F7AAB144FFF9}" destId="{7EB84A73-4D78-431C-B5B1-395D729FA778}" srcOrd="0" destOrd="0" presId="urn:microsoft.com/office/officeart/2005/8/layout/equation1"/>
    <dgm:cxn modelId="{53EBE2C2-150C-436E-811E-A9D069622884}" type="presOf" srcId="{F0182D7B-32EE-4D3E-A107-697698DD39B6}" destId="{27FAAF87-9263-4921-A374-4327EF9DEDA2}" srcOrd="0" destOrd="0" presId="urn:microsoft.com/office/officeart/2005/8/layout/equation1"/>
    <dgm:cxn modelId="{F8D2DCC5-F083-4216-A6E8-D290E633788B}" type="presOf" srcId="{C110B368-40E2-4618-8193-DDD308FAC668}" destId="{670F6897-2F4E-4E26-AD96-BD841FE4E5EA}" srcOrd="0" destOrd="0" presId="urn:microsoft.com/office/officeart/2005/8/layout/equation1"/>
    <dgm:cxn modelId="{D67A5BF7-5683-460B-86A1-2D9ACF351FD8}" type="presOf" srcId="{80687FA3-C543-4381-8609-5944D8B6E8E8}" destId="{31E5D470-4D54-4D37-B3B7-B6C95EC61692}" srcOrd="0" destOrd="0" presId="urn:microsoft.com/office/officeart/2005/8/layout/equation1"/>
    <dgm:cxn modelId="{85B6A21F-F278-4886-9BB4-3E1C3D966CA4}" type="presParOf" srcId="{27FAAF87-9263-4921-A374-4327EF9DEDA2}" destId="{2A2D1C24-6609-4AA7-BBD1-396251773821}" srcOrd="0" destOrd="0" presId="urn:microsoft.com/office/officeart/2005/8/layout/equation1"/>
    <dgm:cxn modelId="{697BA0A9-2F79-41FC-8BD7-23028A7F5071}" type="presParOf" srcId="{27FAAF87-9263-4921-A374-4327EF9DEDA2}" destId="{4CD7A4FC-3902-4656-AC11-0E7E944021B0}" srcOrd="1" destOrd="0" presId="urn:microsoft.com/office/officeart/2005/8/layout/equation1"/>
    <dgm:cxn modelId="{56778CED-EA17-42D2-957A-D9114BD614B6}" type="presParOf" srcId="{27FAAF87-9263-4921-A374-4327EF9DEDA2}" destId="{31E5D470-4D54-4D37-B3B7-B6C95EC61692}" srcOrd="2" destOrd="0" presId="urn:microsoft.com/office/officeart/2005/8/layout/equation1"/>
    <dgm:cxn modelId="{C4D66D28-19EA-45D3-9E54-92DBC53B29B5}" type="presParOf" srcId="{27FAAF87-9263-4921-A374-4327EF9DEDA2}" destId="{9595D21A-0E6D-4D63-9F2A-86AADBF44F80}" srcOrd="3" destOrd="0" presId="urn:microsoft.com/office/officeart/2005/8/layout/equation1"/>
    <dgm:cxn modelId="{1ACC52D3-E690-438B-82A6-F1FC7DC4EA0E}" type="presParOf" srcId="{27FAAF87-9263-4921-A374-4327EF9DEDA2}" destId="{AE945EC2-6B16-44A3-AB08-0210E7E63393}" srcOrd="4" destOrd="0" presId="urn:microsoft.com/office/officeart/2005/8/layout/equation1"/>
    <dgm:cxn modelId="{9CF1F528-14B7-40BD-B5F6-0C947029B660}" type="presParOf" srcId="{27FAAF87-9263-4921-A374-4327EF9DEDA2}" destId="{2B24AB16-CE0C-47CC-B0B7-30961939AC7F}" srcOrd="5" destOrd="0" presId="urn:microsoft.com/office/officeart/2005/8/layout/equation1"/>
    <dgm:cxn modelId="{7E6E7544-92DA-4A63-9288-740B6C1BE508}" type="presParOf" srcId="{27FAAF87-9263-4921-A374-4327EF9DEDA2}" destId="{62938AB7-FB22-4C6F-BFD1-41DE20CD2802}" srcOrd="6" destOrd="0" presId="urn:microsoft.com/office/officeart/2005/8/layout/equation1"/>
    <dgm:cxn modelId="{2A52EC58-2C37-47B4-A324-9DA6965F5A11}" type="presParOf" srcId="{27FAAF87-9263-4921-A374-4327EF9DEDA2}" destId="{01BDBD93-37AC-407A-B270-8A5C0FEBDCA9}" srcOrd="7" destOrd="0" presId="urn:microsoft.com/office/officeart/2005/8/layout/equation1"/>
    <dgm:cxn modelId="{DEDB4BF3-C9EE-490A-9219-BA094626AA16}" type="presParOf" srcId="{27FAAF87-9263-4921-A374-4327EF9DEDA2}" destId="{8C938666-EE1E-451B-BCD6-2B233AF2361B}" srcOrd="8" destOrd="0" presId="urn:microsoft.com/office/officeart/2005/8/layout/equation1"/>
    <dgm:cxn modelId="{07F08725-6124-4ED1-A4C8-A0AA4EB1BED9}" type="presParOf" srcId="{27FAAF87-9263-4921-A374-4327EF9DEDA2}" destId="{9DDE78B1-4B26-417D-8917-B3BD83E2969C}" srcOrd="9" destOrd="0" presId="urn:microsoft.com/office/officeart/2005/8/layout/equation1"/>
    <dgm:cxn modelId="{62CC01AD-A8BC-44B5-9C36-467352CBF80D}" type="presParOf" srcId="{27FAAF87-9263-4921-A374-4327EF9DEDA2}" destId="{7EB84A73-4D78-431C-B5B1-395D729FA778}" srcOrd="10" destOrd="0" presId="urn:microsoft.com/office/officeart/2005/8/layout/equation1"/>
    <dgm:cxn modelId="{895234B8-B6A2-4CF1-A592-9CFC546B58B7}" type="presParOf" srcId="{27FAAF87-9263-4921-A374-4327EF9DEDA2}" destId="{7174D90C-E892-4C75-ADB4-8F0F912F65ED}" srcOrd="11" destOrd="0" presId="urn:microsoft.com/office/officeart/2005/8/layout/equation1"/>
    <dgm:cxn modelId="{EA52CA92-BF81-4BD9-9A3D-2591D87B647E}" type="presParOf" srcId="{27FAAF87-9263-4921-A374-4327EF9DEDA2}" destId="{670F6897-2F4E-4E26-AD96-BD841FE4E5EA}" srcOrd="12"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182D7B-32EE-4D3E-A107-697698DD39B6}"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3CB0FEDF-7904-4AA8-B25B-CDA3715F1F42}">
      <dgm:prSet phldrT="[Text]" custT="1"/>
      <dgm:spPr>
        <a:solidFill>
          <a:srgbClr val="4C9FC8"/>
        </a:solidFill>
      </dgm:spPr>
      <dgm:t>
        <a:bodyPr/>
        <a:lstStyle/>
        <a:p>
          <a:r>
            <a:rPr lang="en-US" sz="1600" dirty="0"/>
            <a:t>E(R</a:t>
          </a:r>
          <a:r>
            <a:rPr lang="en-US" sz="1600" baseline="-25000" dirty="0"/>
            <a:t>i</a:t>
          </a:r>
          <a:r>
            <a:rPr lang="en-US" sz="1600" dirty="0"/>
            <a:t>)</a:t>
          </a:r>
        </a:p>
      </dgm:t>
    </dgm:pt>
    <dgm:pt modelId="{408646CE-A199-4D59-A8BE-8662CDD081D4}" type="parTrans" cxnId="{E1C4CF5D-3AB8-4774-B20C-34D86A5CC309}">
      <dgm:prSet/>
      <dgm:spPr/>
      <dgm:t>
        <a:bodyPr/>
        <a:lstStyle/>
        <a:p>
          <a:endParaRPr lang="en-US" sz="1400"/>
        </a:p>
      </dgm:t>
    </dgm:pt>
    <dgm:pt modelId="{80687FA3-C543-4381-8609-5944D8B6E8E8}" type="sibTrans" cxnId="{E1C4CF5D-3AB8-4774-B20C-34D86A5CC309}">
      <dgm:prSet custT="1"/>
      <dgm:spPr/>
      <dgm:t>
        <a:bodyPr/>
        <a:lstStyle/>
        <a:p>
          <a:endParaRPr lang="en-US" sz="2400" dirty="0"/>
        </a:p>
      </dgm:t>
    </dgm:pt>
    <dgm:pt modelId="{684529C1-A92F-46D1-AA81-3B1A0BD98DEA}">
      <dgm:prSet phldrT="[Text]" custT="1"/>
      <dgm:spPr>
        <a:solidFill>
          <a:srgbClr val="43B049"/>
        </a:solidFill>
      </dgm:spPr>
      <dgm:t>
        <a:bodyPr/>
        <a:lstStyle/>
        <a:p>
          <a:r>
            <a:rPr lang="en-US" sz="2000" dirty="0"/>
            <a:t>R</a:t>
          </a:r>
          <a:r>
            <a:rPr lang="en-US" sz="2000" baseline="-25000" dirty="0"/>
            <a:t>f</a:t>
          </a:r>
        </a:p>
      </dgm:t>
    </dgm:pt>
    <dgm:pt modelId="{596CB200-3248-4273-AA06-68990C991809}" type="parTrans" cxnId="{9A90591B-9A32-48E3-89B4-DA422C47287B}">
      <dgm:prSet/>
      <dgm:spPr/>
      <dgm:t>
        <a:bodyPr/>
        <a:lstStyle/>
        <a:p>
          <a:endParaRPr lang="en-US" sz="1400"/>
        </a:p>
      </dgm:t>
    </dgm:pt>
    <dgm:pt modelId="{FBF4D2C6-BC92-454F-A19B-BC2B515EB5A9}" type="sibTrans" cxnId="{9A90591B-9A32-48E3-89B4-DA422C47287B}">
      <dgm:prSet custT="1"/>
      <dgm:spPr/>
      <dgm:t>
        <a:bodyPr/>
        <a:lstStyle/>
        <a:p>
          <a:endParaRPr lang="en-US" sz="1050" dirty="0"/>
        </a:p>
      </dgm:t>
    </dgm:pt>
    <dgm:pt modelId="{7E0943CB-85CF-4030-AC43-C315292538E1}">
      <dgm:prSet phldrT="[Text]" custT="1"/>
      <dgm:spPr>
        <a:solidFill>
          <a:srgbClr val="14487F"/>
        </a:solidFill>
        <a:ln>
          <a:solidFill>
            <a:srgbClr val="14487F"/>
          </a:solidFill>
        </a:ln>
      </dgm:spPr>
      <dgm:t>
        <a:bodyPr/>
        <a:lstStyle/>
        <a:p>
          <a:r>
            <a:rPr lang="el-GR" sz="2000" dirty="0">
              <a:latin typeface="Cambria Math" panose="02040503050406030204" pitchFamily="18" charset="0"/>
              <a:ea typeface="Cambria Math" panose="02040503050406030204" pitchFamily="18" charset="0"/>
              <a:cs typeface="Times New Roman"/>
            </a:rPr>
            <a:t>β</a:t>
          </a:r>
          <a:r>
            <a:rPr lang="en-US" sz="2000" baseline="-25000" dirty="0">
              <a:latin typeface="Times New Roman"/>
              <a:cs typeface="Times New Roman"/>
            </a:rPr>
            <a:t>1</a:t>
          </a:r>
          <a:r>
            <a:rPr lang="en-US" sz="2000" dirty="0">
              <a:latin typeface="Times New Roman"/>
              <a:cs typeface="Times New Roman"/>
            </a:rPr>
            <a:t> </a:t>
          </a:r>
          <a:endParaRPr lang="en-US" sz="2000" dirty="0"/>
        </a:p>
      </dgm:t>
    </dgm:pt>
    <dgm:pt modelId="{9A6E1531-CD3B-4ABF-AEB9-68F6159E2B22}" type="parTrans" cxnId="{639E6B36-3899-47C1-A0F9-EBBA4F972458}">
      <dgm:prSet/>
      <dgm:spPr/>
      <dgm:t>
        <a:bodyPr/>
        <a:lstStyle/>
        <a:p>
          <a:endParaRPr lang="en-US" sz="1400"/>
        </a:p>
      </dgm:t>
    </dgm:pt>
    <dgm:pt modelId="{DAFEA82E-D02C-4572-B7A7-F7AAB144FFF9}" type="sibTrans" cxnId="{639E6B36-3899-47C1-A0F9-EBBA4F972458}">
      <dgm:prSet/>
      <dgm:spPr/>
      <dgm:t>
        <a:bodyPr/>
        <a:lstStyle/>
        <a:p>
          <a:endParaRPr lang="en-US" sz="1400" dirty="0"/>
        </a:p>
      </dgm:t>
    </dgm:pt>
    <dgm:pt modelId="{C110B368-40E2-4618-8193-DDD308FAC668}">
      <dgm:prSet/>
      <dgm:spPr>
        <a:solidFill>
          <a:srgbClr val="BF0D3E"/>
        </a:solidFill>
        <a:ln>
          <a:noFill/>
        </a:ln>
      </dgm:spPr>
      <dgm:t>
        <a:bodyPr/>
        <a:lstStyle/>
        <a:p>
          <a:r>
            <a:rPr lang="en-US" dirty="0"/>
            <a:t>RP</a:t>
          </a:r>
          <a:r>
            <a:rPr lang="en-US" baseline="-25000" dirty="0"/>
            <a:t>1</a:t>
          </a:r>
        </a:p>
      </dgm:t>
    </dgm:pt>
    <dgm:pt modelId="{E9A9788B-5B7A-4B8D-AB5C-08E7AC1FE60F}" type="parTrans" cxnId="{C2E8A48A-9A1A-4068-8CF7-F44DA4EE9C7E}">
      <dgm:prSet/>
      <dgm:spPr/>
      <dgm:t>
        <a:bodyPr/>
        <a:lstStyle/>
        <a:p>
          <a:endParaRPr lang="en-US"/>
        </a:p>
      </dgm:t>
    </dgm:pt>
    <dgm:pt modelId="{72B31B04-5A38-4B68-99F6-9173CD6AED94}" type="sibTrans" cxnId="{C2E8A48A-9A1A-4068-8CF7-F44DA4EE9C7E}">
      <dgm:prSet/>
      <dgm:spPr/>
      <dgm:t>
        <a:bodyPr/>
        <a:lstStyle/>
        <a:p>
          <a:endParaRPr lang="en-US" dirty="0"/>
        </a:p>
      </dgm:t>
    </dgm:pt>
    <dgm:pt modelId="{DC072EA7-1E28-4A64-A77C-23419F3B851C}">
      <dgm:prSet/>
      <dgm:spPr>
        <a:solidFill>
          <a:srgbClr val="BF0D3E"/>
        </a:solidFill>
      </dgm:spPr>
      <dgm:t>
        <a:bodyPr/>
        <a:lstStyle/>
        <a:p>
          <a:r>
            <a:rPr lang="en-US" dirty="0"/>
            <a:t>RP</a:t>
          </a:r>
          <a:r>
            <a:rPr lang="en-US" baseline="-25000" dirty="0"/>
            <a:t>3</a:t>
          </a:r>
        </a:p>
      </dgm:t>
    </dgm:pt>
    <dgm:pt modelId="{8535B9AB-226C-4AD9-A1B2-4CD31EDFA435}" type="parTrans" cxnId="{0653EB9A-CF5C-4CFB-B32B-A3B64B27F057}">
      <dgm:prSet/>
      <dgm:spPr/>
      <dgm:t>
        <a:bodyPr/>
        <a:lstStyle/>
        <a:p>
          <a:endParaRPr lang="en-US"/>
        </a:p>
      </dgm:t>
    </dgm:pt>
    <dgm:pt modelId="{8A7B1BB7-594F-4F88-AD00-982846FDBE6C}" type="sibTrans" cxnId="{0653EB9A-CF5C-4CFB-B32B-A3B64B27F057}">
      <dgm:prSet/>
      <dgm:spPr/>
      <dgm:t>
        <a:bodyPr/>
        <a:lstStyle/>
        <a:p>
          <a:endParaRPr lang="en-US"/>
        </a:p>
      </dgm:t>
    </dgm:pt>
    <dgm:pt modelId="{A61E7639-F060-4DF5-8A9B-F853BAFB8120}">
      <dgm:prSet/>
      <dgm:spPr/>
      <dgm:t>
        <a:bodyPr/>
        <a:lstStyle/>
        <a:p>
          <a:r>
            <a:rPr lang="el-GR" dirty="0">
              <a:latin typeface="Cambria Math" panose="02040503050406030204" pitchFamily="18" charset="0"/>
              <a:ea typeface="Cambria Math" panose="02040503050406030204" pitchFamily="18" charset="0"/>
            </a:rPr>
            <a:t>β</a:t>
          </a:r>
          <a:r>
            <a:rPr lang="en-US" baseline="-25000" dirty="0">
              <a:latin typeface="Cambria Math" panose="02040503050406030204" pitchFamily="18" charset="0"/>
              <a:ea typeface="Cambria Math" panose="02040503050406030204" pitchFamily="18" charset="0"/>
            </a:rPr>
            <a:t>2</a:t>
          </a:r>
          <a:endParaRPr lang="en-US" baseline="-25000" dirty="0"/>
        </a:p>
      </dgm:t>
    </dgm:pt>
    <dgm:pt modelId="{197DFA2D-869B-405D-99D1-5819DD6CB0FE}" type="parTrans" cxnId="{120F2921-9713-4183-8622-1AE2090D4F60}">
      <dgm:prSet/>
      <dgm:spPr/>
      <dgm:t>
        <a:bodyPr/>
        <a:lstStyle/>
        <a:p>
          <a:endParaRPr lang="en-US"/>
        </a:p>
      </dgm:t>
    </dgm:pt>
    <dgm:pt modelId="{6255B7EF-1AFE-47C7-BAF1-010D8F5A8468}" type="sibTrans" cxnId="{120F2921-9713-4183-8622-1AE2090D4F60}">
      <dgm:prSet/>
      <dgm:spPr/>
      <dgm:t>
        <a:bodyPr/>
        <a:lstStyle/>
        <a:p>
          <a:endParaRPr lang="en-US"/>
        </a:p>
      </dgm:t>
    </dgm:pt>
    <dgm:pt modelId="{0158CE8C-B274-4E04-ADBD-D52454001F7C}">
      <dgm:prSet/>
      <dgm:spPr>
        <a:solidFill>
          <a:srgbClr val="BF0D3E"/>
        </a:solidFill>
      </dgm:spPr>
      <dgm:t>
        <a:bodyPr/>
        <a:lstStyle/>
        <a:p>
          <a:r>
            <a:rPr lang="en-US" dirty="0"/>
            <a:t>RP</a:t>
          </a:r>
          <a:r>
            <a:rPr lang="en-US" baseline="-25000" dirty="0"/>
            <a:t>2</a:t>
          </a:r>
        </a:p>
      </dgm:t>
    </dgm:pt>
    <dgm:pt modelId="{F9820433-2E9F-4929-956E-642B5DFDA86E}" type="parTrans" cxnId="{BB5BEA78-3464-4ED3-A609-5421F95A9880}">
      <dgm:prSet/>
      <dgm:spPr/>
      <dgm:t>
        <a:bodyPr/>
        <a:lstStyle/>
        <a:p>
          <a:endParaRPr lang="en-US"/>
        </a:p>
      </dgm:t>
    </dgm:pt>
    <dgm:pt modelId="{282094B6-D4F2-4259-95FE-FE2C6BF41D15}" type="sibTrans" cxnId="{BB5BEA78-3464-4ED3-A609-5421F95A9880}">
      <dgm:prSet/>
      <dgm:spPr/>
      <dgm:t>
        <a:bodyPr/>
        <a:lstStyle/>
        <a:p>
          <a:endParaRPr lang="en-US"/>
        </a:p>
      </dgm:t>
    </dgm:pt>
    <dgm:pt modelId="{2CEFD6D7-12CE-4F0A-AD2F-790FC3939DC1}">
      <dgm:prSet/>
      <dgm:spPr/>
      <dgm:t>
        <a:bodyPr/>
        <a:lstStyle/>
        <a:p>
          <a:r>
            <a:rPr lang="el-GR" dirty="0">
              <a:latin typeface="Cambria Math" panose="02040503050406030204" pitchFamily="18" charset="0"/>
              <a:ea typeface="Cambria Math" panose="02040503050406030204" pitchFamily="18" charset="0"/>
            </a:rPr>
            <a:t>β</a:t>
          </a:r>
          <a:r>
            <a:rPr lang="en-US" baseline="-25000" dirty="0">
              <a:latin typeface="Cambria Math" panose="02040503050406030204" pitchFamily="18" charset="0"/>
              <a:ea typeface="Cambria Math" panose="02040503050406030204" pitchFamily="18" charset="0"/>
            </a:rPr>
            <a:t>3</a:t>
          </a:r>
          <a:endParaRPr lang="en-US" baseline="-25000" dirty="0"/>
        </a:p>
      </dgm:t>
    </dgm:pt>
    <dgm:pt modelId="{08B63A3A-C8FD-4855-8225-7A6BD5CE50D6}" type="parTrans" cxnId="{AB3967C3-EFAB-4DCD-9BF8-93A0EA47341A}">
      <dgm:prSet/>
      <dgm:spPr/>
      <dgm:t>
        <a:bodyPr/>
        <a:lstStyle/>
        <a:p>
          <a:endParaRPr lang="en-US"/>
        </a:p>
      </dgm:t>
    </dgm:pt>
    <dgm:pt modelId="{93A78F0E-2554-4FE7-BAFB-3DD310F5C7D2}" type="sibTrans" cxnId="{AB3967C3-EFAB-4DCD-9BF8-93A0EA47341A}">
      <dgm:prSet/>
      <dgm:spPr/>
      <dgm:t>
        <a:bodyPr/>
        <a:lstStyle/>
        <a:p>
          <a:endParaRPr lang="en-US"/>
        </a:p>
      </dgm:t>
    </dgm:pt>
    <dgm:pt modelId="{360274AA-C8B6-421F-82E3-5EABF43D4986}">
      <dgm:prSet/>
      <dgm:spPr>
        <a:solidFill>
          <a:srgbClr val="C4D600"/>
        </a:solidFill>
      </dgm:spPr>
      <dgm:t>
        <a:bodyPr/>
        <a:lstStyle/>
        <a:p>
          <a:r>
            <a:rPr lang="en-US" dirty="0"/>
            <a:t>….</a:t>
          </a:r>
        </a:p>
      </dgm:t>
    </dgm:pt>
    <dgm:pt modelId="{84272EE0-A5F3-4B55-B351-1BD73A54AD81}" type="parTrans" cxnId="{BFCB20F8-64FA-453F-A48C-1EB3AD1C1123}">
      <dgm:prSet/>
      <dgm:spPr/>
      <dgm:t>
        <a:bodyPr/>
        <a:lstStyle/>
        <a:p>
          <a:endParaRPr lang="en-US"/>
        </a:p>
      </dgm:t>
    </dgm:pt>
    <dgm:pt modelId="{B10AB3DF-1CB0-4BCF-8719-9161AE1EED0D}" type="sibTrans" cxnId="{BFCB20F8-64FA-453F-A48C-1EB3AD1C1123}">
      <dgm:prSet/>
      <dgm:spPr/>
      <dgm:t>
        <a:bodyPr/>
        <a:lstStyle/>
        <a:p>
          <a:endParaRPr lang="en-US"/>
        </a:p>
      </dgm:t>
    </dgm:pt>
    <dgm:pt modelId="{27FAAF87-9263-4921-A374-4327EF9DEDA2}" type="pres">
      <dgm:prSet presAssocID="{F0182D7B-32EE-4D3E-A107-697698DD39B6}" presName="linearFlow" presStyleCnt="0">
        <dgm:presLayoutVars>
          <dgm:dir/>
          <dgm:resizeHandles val="exact"/>
        </dgm:presLayoutVars>
      </dgm:prSet>
      <dgm:spPr/>
    </dgm:pt>
    <dgm:pt modelId="{2A2D1C24-6609-4AA7-BBD1-396251773821}" type="pres">
      <dgm:prSet presAssocID="{3CB0FEDF-7904-4AA8-B25B-CDA3715F1F42}" presName="node" presStyleLbl="node1" presStyleIdx="0" presStyleCnt="9">
        <dgm:presLayoutVars>
          <dgm:bulletEnabled val="1"/>
        </dgm:presLayoutVars>
      </dgm:prSet>
      <dgm:spPr/>
    </dgm:pt>
    <dgm:pt modelId="{4CD7A4FC-3902-4656-AC11-0E7E944021B0}" type="pres">
      <dgm:prSet presAssocID="{80687FA3-C543-4381-8609-5944D8B6E8E8}" presName="spacerL" presStyleCnt="0"/>
      <dgm:spPr/>
    </dgm:pt>
    <dgm:pt modelId="{31E5D470-4D54-4D37-B3B7-B6C95EC61692}" type="pres">
      <dgm:prSet presAssocID="{80687FA3-C543-4381-8609-5944D8B6E8E8}" presName="sibTrans" presStyleLbl="sibTrans2D1" presStyleIdx="0" presStyleCnt="8"/>
      <dgm:spPr>
        <a:prstGeom prst="mathEqual">
          <a:avLst/>
        </a:prstGeom>
      </dgm:spPr>
    </dgm:pt>
    <dgm:pt modelId="{9595D21A-0E6D-4D63-9F2A-86AADBF44F80}" type="pres">
      <dgm:prSet presAssocID="{80687FA3-C543-4381-8609-5944D8B6E8E8}" presName="spacerR" presStyleCnt="0"/>
      <dgm:spPr/>
    </dgm:pt>
    <dgm:pt modelId="{AE945EC2-6B16-44A3-AB08-0210E7E63393}" type="pres">
      <dgm:prSet presAssocID="{684529C1-A92F-46D1-AA81-3B1A0BD98DEA}" presName="node" presStyleLbl="node1" presStyleIdx="1" presStyleCnt="9" custLinFactNeighborX="-15244" custLinFactNeighborY="-4951">
        <dgm:presLayoutVars>
          <dgm:bulletEnabled val="1"/>
        </dgm:presLayoutVars>
      </dgm:prSet>
      <dgm:spPr/>
    </dgm:pt>
    <dgm:pt modelId="{2B24AB16-CE0C-47CC-B0B7-30961939AC7F}" type="pres">
      <dgm:prSet presAssocID="{FBF4D2C6-BC92-454F-A19B-BC2B515EB5A9}" presName="spacerL" presStyleCnt="0"/>
      <dgm:spPr/>
    </dgm:pt>
    <dgm:pt modelId="{62938AB7-FB22-4C6F-BFD1-41DE20CD2802}" type="pres">
      <dgm:prSet presAssocID="{FBF4D2C6-BC92-454F-A19B-BC2B515EB5A9}" presName="sibTrans" presStyleLbl="sibTrans2D1" presStyleIdx="1" presStyleCnt="8"/>
      <dgm:spPr>
        <a:prstGeom prst="mathPlus">
          <a:avLst/>
        </a:prstGeom>
      </dgm:spPr>
    </dgm:pt>
    <dgm:pt modelId="{01BDBD93-37AC-407A-B270-8A5C0FEBDCA9}" type="pres">
      <dgm:prSet presAssocID="{FBF4D2C6-BC92-454F-A19B-BC2B515EB5A9}" presName="spacerR" presStyleCnt="0"/>
      <dgm:spPr/>
    </dgm:pt>
    <dgm:pt modelId="{8C938666-EE1E-451B-BCD6-2B233AF2361B}" type="pres">
      <dgm:prSet presAssocID="{7E0943CB-85CF-4030-AC43-C315292538E1}" presName="node" presStyleLbl="node1" presStyleIdx="2" presStyleCnt="9" custScaleX="97713" custLinFactNeighborX="-47231" custLinFactNeighborY="-4814">
        <dgm:presLayoutVars>
          <dgm:bulletEnabled val="1"/>
        </dgm:presLayoutVars>
      </dgm:prSet>
      <dgm:spPr>
        <a:prstGeom prst="flowChartAlternateProcess">
          <a:avLst/>
        </a:prstGeom>
      </dgm:spPr>
    </dgm:pt>
    <dgm:pt modelId="{9DDE78B1-4B26-417D-8917-B3BD83E2969C}" type="pres">
      <dgm:prSet presAssocID="{DAFEA82E-D02C-4572-B7A7-F7AAB144FFF9}" presName="spacerL" presStyleCnt="0"/>
      <dgm:spPr/>
    </dgm:pt>
    <dgm:pt modelId="{7EB84A73-4D78-431C-B5B1-395D729FA778}" type="pres">
      <dgm:prSet presAssocID="{DAFEA82E-D02C-4572-B7A7-F7AAB144FFF9}" presName="sibTrans" presStyleLbl="sibTrans2D1" presStyleIdx="2" presStyleCnt="8"/>
      <dgm:spPr>
        <a:prstGeom prst="mathMultiply">
          <a:avLst/>
        </a:prstGeom>
      </dgm:spPr>
    </dgm:pt>
    <dgm:pt modelId="{7174D90C-E892-4C75-ADB4-8F0F912F65ED}" type="pres">
      <dgm:prSet presAssocID="{DAFEA82E-D02C-4572-B7A7-F7AAB144FFF9}" presName="spacerR" presStyleCnt="0"/>
      <dgm:spPr/>
    </dgm:pt>
    <dgm:pt modelId="{670F6897-2F4E-4E26-AD96-BD841FE4E5EA}" type="pres">
      <dgm:prSet presAssocID="{C110B368-40E2-4618-8193-DDD308FAC668}" presName="node" presStyleLbl="node1" presStyleIdx="3" presStyleCnt="9">
        <dgm:presLayoutVars>
          <dgm:bulletEnabled val="1"/>
        </dgm:presLayoutVars>
      </dgm:prSet>
      <dgm:spPr/>
    </dgm:pt>
    <dgm:pt modelId="{755CC1B0-8BA4-461A-A371-0A8923A766C0}" type="pres">
      <dgm:prSet presAssocID="{72B31B04-5A38-4B68-99F6-9173CD6AED94}" presName="spacerL" presStyleCnt="0"/>
      <dgm:spPr/>
    </dgm:pt>
    <dgm:pt modelId="{D2C22518-A4CE-481D-B802-7B4E1D7184FA}" type="pres">
      <dgm:prSet presAssocID="{72B31B04-5A38-4B68-99F6-9173CD6AED94}" presName="sibTrans" presStyleLbl="sibTrans2D1" presStyleIdx="3" presStyleCnt="8" custLinFactNeighborX="20609" custLinFactNeighborY="-48"/>
      <dgm:spPr>
        <a:prstGeom prst="mathPlus">
          <a:avLst/>
        </a:prstGeom>
      </dgm:spPr>
    </dgm:pt>
    <dgm:pt modelId="{2DC4DC27-4F34-418C-944C-7A7194FE48D8}" type="pres">
      <dgm:prSet presAssocID="{72B31B04-5A38-4B68-99F6-9173CD6AED94}" presName="spacerR" presStyleCnt="0"/>
      <dgm:spPr/>
    </dgm:pt>
    <dgm:pt modelId="{AA6CF7EE-3B0B-4951-9D9A-59E2E9601C0D}" type="pres">
      <dgm:prSet presAssocID="{A61E7639-F060-4DF5-8A9B-F853BAFB8120}" presName="node" presStyleLbl="node1" presStyleIdx="4" presStyleCnt="9" custLinFactX="-2504" custLinFactNeighborX="-100000">
        <dgm:presLayoutVars>
          <dgm:bulletEnabled val="1"/>
        </dgm:presLayoutVars>
      </dgm:prSet>
      <dgm:spPr>
        <a:prstGeom prst="flowChartAlternateProcess">
          <a:avLst/>
        </a:prstGeom>
      </dgm:spPr>
    </dgm:pt>
    <dgm:pt modelId="{9377F64B-65EE-47B7-A1B3-572F5299A7FC}" type="pres">
      <dgm:prSet presAssocID="{6255B7EF-1AFE-47C7-BAF1-010D8F5A8468}" presName="spacerL" presStyleCnt="0"/>
      <dgm:spPr/>
    </dgm:pt>
    <dgm:pt modelId="{B70B0098-56F6-4F15-9A44-339C48AB06F5}" type="pres">
      <dgm:prSet presAssocID="{6255B7EF-1AFE-47C7-BAF1-010D8F5A8468}" presName="sibTrans" presStyleLbl="sibTrans2D1" presStyleIdx="4" presStyleCnt="8"/>
      <dgm:spPr>
        <a:prstGeom prst="mathMultiply">
          <a:avLst/>
        </a:prstGeom>
      </dgm:spPr>
    </dgm:pt>
    <dgm:pt modelId="{D48B8299-1ED0-43DF-B52B-C93D5300D4D9}" type="pres">
      <dgm:prSet presAssocID="{6255B7EF-1AFE-47C7-BAF1-010D8F5A8468}" presName="spacerR" presStyleCnt="0"/>
      <dgm:spPr/>
    </dgm:pt>
    <dgm:pt modelId="{F6DBE746-FC54-4124-8512-CB94DE68242B}" type="pres">
      <dgm:prSet presAssocID="{0158CE8C-B274-4E04-ADBD-D52454001F7C}" presName="node" presStyleLbl="node1" presStyleIdx="5" presStyleCnt="9">
        <dgm:presLayoutVars>
          <dgm:bulletEnabled val="1"/>
        </dgm:presLayoutVars>
      </dgm:prSet>
      <dgm:spPr/>
    </dgm:pt>
    <dgm:pt modelId="{051B2320-31B2-4DE2-BDB4-4FB1F5E4B256}" type="pres">
      <dgm:prSet presAssocID="{282094B6-D4F2-4259-95FE-FE2C6BF41D15}" presName="spacerL" presStyleCnt="0"/>
      <dgm:spPr/>
    </dgm:pt>
    <dgm:pt modelId="{F67012F4-B4BE-4ABC-9CA7-EB9F69483F24}" type="pres">
      <dgm:prSet presAssocID="{282094B6-D4F2-4259-95FE-FE2C6BF41D15}" presName="sibTrans" presStyleLbl="sibTrans2D1" presStyleIdx="5" presStyleCnt="8"/>
      <dgm:spPr/>
    </dgm:pt>
    <dgm:pt modelId="{0B64E0EB-8F99-4DE7-82BC-DB06BD16A2D8}" type="pres">
      <dgm:prSet presAssocID="{282094B6-D4F2-4259-95FE-FE2C6BF41D15}" presName="spacerR" presStyleCnt="0"/>
      <dgm:spPr/>
    </dgm:pt>
    <dgm:pt modelId="{CC8B41B5-D370-4637-95EC-59CBAEF26B46}" type="pres">
      <dgm:prSet presAssocID="{2CEFD6D7-12CE-4F0A-AD2F-790FC3939DC1}" presName="node" presStyleLbl="node1" presStyleIdx="6" presStyleCnt="9">
        <dgm:presLayoutVars>
          <dgm:bulletEnabled val="1"/>
        </dgm:presLayoutVars>
      </dgm:prSet>
      <dgm:spPr>
        <a:prstGeom prst="flowChartAlternateProcess">
          <a:avLst/>
        </a:prstGeom>
      </dgm:spPr>
    </dgm:pt>
    <dgm:pt modelId="{B5D46C3A-2973-48B0-B479-F7C0FA3EC90B}" type="pres">
      <dgm:prSet presAssocID="{93A78F0E-2554-4FE7-BAFB-3DD310F5C7D2}" presName="spacerL" presStyleCnt="0"/>
      <dgm:spPr/>
    </dgm:pt>
    <dgm:pt modelId="{19D7C18E-FB6F-405C-82C1-F939AD9E8F06}" type="pres">
      <dgm:prSet presAssocID="{93A78F0E-2554-4FE7-BAFB-3DD310F5C7D2}" presName="sibTrans" presStyleLbl="sibTrans2D1" presStyleIdx="6" presStyleCnt="8"/>
      <dgm:spPr>
        <a:prstGeom prst="mathMultiply">
          <a:avLst/>
        </a:prstGeom>
      </dgm:spPr>
    </dgm:pt>
    <dgm:pt modelId="{50FD0339-39BF-4BD8-A9AD-0ADC68A5C84A}" type="pres">
      <dgm:prSet presAssocID="{93A78F0E-2554-4FE7-BAFB-3DD310F5C7D2}" presName="spacerR" presStyleCnt="0"/>
      <dgm:spPr/>
    </dgm:pt>
    <dgm:pt modelId="{5F954F0D-346E-48D4-BD51-6CEF08B84E00}" type="pres">
      <dgm:prSet presAssocID="{DC072EA7-1E28-4A64-A77C-23419F3B851C}" presName="node" presStyleLbl="node1" presStyleIdx="7" presStyleCnt="9">
        <dgm:presLayoutVars>
          <dgm:bulletEnabled val="1"/>
        </dgm:presLayoutVars>
      </dgm:prSet>
      <dgm:spPr/>
    </dgm:pt>
    <dgm:pt modelId="{7D33AFD7-5210-4DB3-86ED-7D011624CA42}" type="pres">
      <dgm:prSet presAssocID="{8A7B1BB7-594F-4F88-AD00-982846FDBE6C}" presName="spacerL" presStyleCnt="0"/>
      <dgm:spPr/>
    </dgm:pt>
    <dgm:pt modelId="{96E8CDFF-D408-4859-A88E-88559D70AC7E}" type="pres">
      <dgm:prSet presAssocID="{8A7B1BB7-594F-4F88-AD00-982846FDBE6C}" presName="sibTrans" presStyleLbl="sibTrans2D1" presStyleIdx="7" presStyleCnt="8"/>
      <dgm:spPr>
        <a:prstGeom prst="mathPlus">
          <a:avLst/>
        </a:prstGeom>
      </dgm:spPr>
    </dgm:pt>
    <dgm:pt modelId="{47F6B1E1-596F-4EE5-A4A6-991BF058DA2B}" type="pres">
      <dgm:prSet presAssocID="{8A7B1BB7-594F-4F88-AD00-982846FDBE6C}" presName="spacerR" presStyleCnt="0"/>
      <dgm:spPr/>
    </dgm:pt>
    <dgm:pt modelId="{652265C7-7940-407B-AA5B-90AEAE9B58A2}" type="pres">
      <dgm:prSet presAssocID="{360274AA-C8B6-421F-82E3-5EABF43D4986}" presName="node" presStyleLbl="node1" presStyleIdx="8" presStyleCnt="9">
        <dgm:presLayoutVars>
          <dgm:bulletEnabled val="1"/>
        </dgm:presLayoutVars>
      </dgm:prSet>
      <dgm:spPr/>
    </dgm:pt>
  </dgm:ptLst>
  <dgm:cxnLst>
    <dgm:cxn modelId="{9A90591B-9A32-48E3-89B4-DA422C47287B}" srcId="{F0182D7B-32EE-4D3E-A107-697698DD39B6}" destId="{684529C1-A92F-46D1-AA81-3B1A0BD98DEA}" srcOrd="1" destOrd="0" parTransId="{596CB200-3248-4273-AA06-68990C991809}" sibTransId="{FBF4D2C6-BC92-454F-A19B-BC2B515EB5A9}"/>
    <dgm:cxn modelId="{120F2921-9713-4183-8622-1AE2090D4F60}" srcId="{F0182D7B-32EE-4D3E-A107-697698DD39B6}" destId="{A61E7639-F060-4DF5-8A9B-F853BAFB8120}" srcOrd="4" destOrd="0" parTransId="{197DFA2D-869B-405D-99D1-5819DD6CB0FE}" sibTransId="{6255B7EF-1AFE-47C7-BAF1-010D8F5A8468}"/>
    <dgm:cxn modelId="{51F48822-5634-4481-B799-5FC7E7DDB131}" type="presOf" srcId="{7E0943CB-85CF-4030-AC43-C315292538E1}" destId="{8C938666-EE1E-451B-BCD6-2B233AF2361B}" srcOrd="0" destOrd="0" presId="urn:microsoft.com/office/officeart/2005/8/layout/equation1"/>
    <dgm:cxn modelId="{CD13192B-3250-4D63-AD3D-E764CC4AE08B}" type="presOf" srcId="{FBF4D2C6-BC92-454F-A19B-BC2B515EB5A9}" destId="{62938AB7-FB22-4C6F-BFD1-41DE20CD2802}" srcOrd="0" destOrd="0" presId="urn:microsoft.com/office/officeart/2005/8/layout/equation1"/>
    <dgm:cxn modelId="{ED422D31-D894-43D7-ABC4-C9F509D2C0F5}" type="presOf" srcId="{3CB0FEDF-7904-4AA8-B25B-CDA3715F1F42}" destId="{2A2D1C24-6609-4AA7-BBD1-396251773821}" srcOrd="0" destOrd="0" presId="urn:microsoft.com/office/officeart/2005/8/layout/equation1"/>
    <dgm:cxn modelId="{639E6B36-3899-47C1-A0F9-EBBA4F972458}" srcId="{F0182D7B-32EE-4D3E-A107-697698DD39B6}" destId="{7E0943CB-85CF-4030-AC43-C315292538E1}" srcOrd="2" destOrd="0" parTransId="{9A6E1531-CD3B-4ABF-AEB9-68F6159E2B22}" sibTransId="{DAFEA82E-D02C-4572-B7A7-F7AAB144FFF9}"/>
    <dgm:cxn modelId="{E1C4CF5D-3AB8-4774-B20C-34D86A5CC309}" srcId="{F0182D7B-32EE-4D3E-A107-697698DD39B6}" destId="{3CB0FEDF-7904-4AA8-B25B-CDA3715F1F42}" srcOrd="0" destOrd="0" parTransId="{408646CE-A199-4D59-A8BE-8662CDD081D4}" sibTransId="{80687FA3-C543-4381-8609-5944D8B6E8E8}"/>
    <dgm:cxn modelId="{DB007168-69B3-4511-BD21-166EF167A2A7}" type="presOf" srcId="{DC072EA7-1E28-4A64-A77C-23419F3B851C}" destId="{5F954F0D-346E-48D4-BD51-6CEF08B84E00}" srcOrd="0" destOrd="0" presId="urn:microsoft.com/office/officeart/2005/8/layout/equation1"/>
    <dgm:cxn modelId="{06259F4C-285C-4D6C-961D-8EB8D03F97BD}" type="presOf" srcId="{360274AA-C8B6-421F-82E3-5EABF43D4986}" destId="{652265C7-7940-407B-AA5B-90AEAE9B58A2}" srcOrd="0" destOrd="0" presId="urn:microsoft.com/office/officeart/2005/8/layout/equation1"/>
    <dgm:cxn modelId="{5EA8DE4E-4CB7-41FE-97B6-A3294A1B128B}" type="presOf" srcId="{282094B6-D4F2-4259-95FE-FE2C6BF41D15}" destId="{F67012F4-B4BE-4ABC-9CA7-EB9F69483F24}" srcOrd="0" destOrd="0" presId="urn:microsoft.com/office/officeart/2005/8/layout/equation1"/>
    <dgm:cxn modelId="{E33EA354-AEBC-4CC5-BA5A-0A472E7F7C1E}" type="presOf" srcId="{93A78F0E-2554-4FE7-BAFB-3DD310F5C7D2}" destId="{19D7C18E-FB6F-405C-82C1-F939AD9E8F06}" srcOrd="0" destOrd="0" presId="urn:microsoft.com/office/officeart/2005/8/layout/equation1"/>
    <dgm:cxn modelId="{E6546677-8AAF-4FD7-906C-88EEAD234A8E}" type="presOf" srcId="{684529C1-A92F-46D1-AA81-3B1A0BD98DEA}" destId="{AE945EC2-6B16-44A3-AB08-0210E7E63393}" srcOrd="0" destOrd="0" presId="urn:microsoft.com/office/officeart/2005/8/layout/equation1"/>
    <dgm:cxn modelId="{BB5BEA78-3464-4ED3-A609-5421F95A9880}" srcId="{F0182D7B-32EE-4D3E-A107-697698DD39B6}" destId="{0158CE8C-B274-4E04-ADBD-D52454001F7C}" srcOrd="5" destOrd="0" parTransId="{F9820433-2E9F-4929-956E-642B5DFDA86E}" sibTransId="{282094B6-D4F2-4259-95FE-FE2C6BF41D15}"/>
    <dgm:cxn modelId="{C2E8A48A-9A1A-4068-8CF7-F44DA4EE9C7E}" srcId="{F0182D7B-32EE-4D3E-A107-697698DD39B6}" destId="{C110B368-40E2-4618-8193-DDD308FAC668}" srcOrd="3" destOrd="0" parTransId="{E9A9788B-5B7A-4B8D-AB5C-08E7AC1FE60F}" sibTransId="{72B31B04-5A38-4B68-99F6-9173CD6AED94}"/>
    <dgm:cxn modelId="{0653EB9A-CF5C-4CFB-B32B-A3B64B27F057}" srcId="{F0182D7B-32EE-4D3E-A107-697698DD39B6}" destId="{DC072EA7-1E28-4A64-A77C-23419F3B851C}" srcOrd="7" destOrd="0" parTransId="{8535B9AB-226C-4AD9-A1B2-4CD31EDFA435}" sibTransId="{8A7B1BB7-594F-4F88-AD00-982846FDBE6C}"/>
    <dgm:cxn modelId="{8A50CFAB-2E4C-4B39-AAD4-37008FAD9AE1}" type="presOf" srcId="{72B31B04-5A38-4B68-99F6-9173CD6AED94}" destId="{D2C22518-A4CE-481D-B802-7B4E1D7184FA}" srcOrd="0" destOrd="0" presId="urn:microsoft.com/office/officeart/2005/8/layout/equation1"/>
    <dgm:cxn modelId="{F464C7AD-03C8-465F-ACB8-4167221B07C4}" type="presOf" srcId="{DAFEA82E-D02C-4572-B7A7-F7AAB144FFF9}" destId="{7EB84A73-4D78-431C-B5B1-395D729FA778}" srcOrd="0" destOrd="0" presId="urn:microsoft.com/office/officeart/2005/8/layout/equation1"/>
    <dgm:cxn modelId="{BB7544AE-5006-47D7-9C99-96794CEDE557}" type="presOf" srcId="{0158CE8C-B274-4E04-ADBD-D52454001F7C}" destId="{F6DBE746-FC54-4124-8512-CB94DE68242B}" srcOrd="0" destOrd="0" presId="urn:microsoft.com/office/officeart/2005/8/layout/equation1"/>
    <dgm:cxn modelId="{5AE2DAB7-DB03-4650-AB31-350FC9137BD9}" type="presOf" srcId="{6255B7EF-1AFE-47C7-BAF1-010D8F5A8468}" destId="{B70B0098-56F6-4F15-9A44-339C48AB06F5}" srcOrd="0" destOrd="0" presId="urn:microsoft.com/office/officeart/2005/8/layout/equation1"/>
    <dgm:cxn modelId="{53EBE2C2-150C-436E-811E-A9D069622884}" type="presOf" srcId="{F0182D7B-32EE-4D3E-A107-697698DD39B6}" destId="{27FAAF87-9263-4921-A374-4327EF9DEDA2}" srcOrd="0" destOrd="0" presId="urn:microsoft.com/office/officeart/2005/8/layout/equation1"/>
    <dgm:cxn modelId="{AB3967C3-EFAB-4DCD-9BF8-93A0EA47341A}" srcId="{F0182D7B-32EE-4D3E-A107-697698DD39B6}" destId="{2CEFD6D7-12CE-4F0A-AD2F-790FC3939DC1}" srcOrd="6" destOrd="0" parTransId="{08B63A3A-C8FD-4855-8225-7A6BD5CE50D6}" sibTransId="{93A78F0E-2554-4FE7-BAFB-3DD310F5C7D2}"/>
    <dgm:cxn modelId="{F8D2DCC5-F083-4216-A6E8-D290E633788B}" type="presOf" srcId="{C110B368-40E2-4618-8193-DDD308FAC668}" destId="{670F6897-2F4E-4E26-AD96-BD841FE4E5EA}" srcOrd="0" destOrd="0" presId="urn:microsoft.com/office/officeart/2005/8/layout/equation1"/>
    <dgm:cxn modelId="{2FB095E4-0315-4289-9984-AD9346B8F5D4}" type="presOf" srcId="{8A7B1BB7-594F-4F88-AD00-982846FDBE6C}" destId="{96E8CDFF-D408-4859-A88E-88559D70AC7E}" srcOrd="0" destOrd="0" presId="urn:microsoft.com/office/officeart/2005/8/layout/equation1"/>
    <dgm:cxn modelId="{63FE90F6-53F6-4850-8ED2-5CF7451B0D0A}" type="presOf" srcId="{A61E7639-F060-4DF5-8A9B-F853BAFB8120}" destId="{AA6CF7EE-3B0B-4951-9D9A-59E2E9601C0D}" srcOrd="0" destOrd="0" presId="urn:microsoft.com/office/officeart/2005/8/layout/equation1"/>
    <dgm:cxn modelId="{D67A5BF7-5683-460B-86A1-2D9ACF351FD8}" type="presOf" srcId="{80687FA3-C543-4381-8609-5944D8B6E8E8}" destId="{31E5D470-4D54-4D37-B3B7-B6C95EC61692}" srcOrd="0" destOrd="0" presId="urn:microsoft.com/office/officeart/2005/8/layout/equation1"/>
    <dgm:cxn modelId="{BFCB20F8-64FA-453F-A48C-1EB3AD1C1123}" srcId="{F0182D7B-32EE-4D3E-A107-697698DD39B6}" destId="{360274AA-C8B6-421F-82E3-5EABF43D4986}" srcOrd="8" destOrd="0" parTransId="{84272EE0-A5F3-4B55-B351-1BD73A54AD81}" sibTransId="{B10AB3DF-1CB0-4BCF-8719-9161AE1EED0D}"/>
    <dgm:cxn modelId="{216019FB-B998-4336-AEAA-1F06F3128785}" type="presOf" srcId="{2CEFD6D7-12CE-4F0A-AD2F-790FC3939DC1}" destId="{CC8B41B5-D370-4637-95EC-59CBAEF26B46}" srcOrd="0" destOrd="0" presId="urn:microsoft.com/office/officeart/2005/8/layout/equation1"/>
    <dgm:cxn modelId="{85B6A21F-F278-4886-9BB4-3E1C3D966CA4}" type="presParOf" srcId="{27FAAF87-9263-4921-A374-4327EF9DEDA2}" destId="{2A2D1C24-6609-4AA7-BBD1-396251773821}" srcOrd="0" destOrd="0" presId="urn:microsoft.com/office/officeart/2005/8/layout/equation1"/>
    <dgm:cxn modelId="{697BA0A9-2F79-41FC-8BD7-23028A7F5071}" type="presParOf" srcId="{27FAAF87-9263-4921-A374-4327EF9DEDA2}" destId="{4CD7A4FC-3902-4656-AC11-0E7E944021B0}" srcOrd="1" destOrd="0" presId="urn:microsoft.com/office/officeart/2005/8/layout/equation1"/>
    <dgm:cxn modelId="{56778CED-EA17-42D2-957A-D9114BD614B6}" type="presParOf" srcId="{27FAAF87-9263-4921-A374-4327EF9DEDA2}" destId="{31E5D470-4D54-4D37-B3B7-B6C95EC61692}" srcOrd="2" destOrd="0" presId="urn:microsoft.com/office/officeart/2005/8/layout/equation1"/>
    <dgm:cxn modelId="{C4D66D28-19EA-45D3-9E54-92DBC53B29B5}" type="presParOf" srcId="{27FAAF87-9263-4921-A374-4327EF9DEDA2}" destId="{9595D21A-0E6D-4D63-9F2A-86AADBF44F80}" srcOrd="3" destOrd="0" presId="urn:microsoft.com/office/officeart/2005/8/layout/equation1"/>
    <dgm:cxn modelId="{1ACC52D3-E690-438B-82A6-F1FC7DC4EA0E}" type="presParOf" srcId="{27FAAF87-9263-4921-A374-4327EF9DEDA2}" destId="{AE945EC2-6B16-44A3-AB08-0210E7E63393}" srcOrd="4" destOrd="0" presId="urn:microsoft.com/office/officeart/2005/8/layout/equation1"/>
    <dgm:cxn modelId="{9CF1F528-14B7-40BD-B5F6-0C947029B660}" type="presParOf" srcId="{27FAAF87-9263-4921-A374-4327EF9DEDA2}" destId="{2B24AB16-CE0C-47CC-B0B7-30961939AC7F}" srcOrd="5" destOrd="0" presId="urn:microsoft.com/office/officeart/2005/8/layout/equation1"/>
    <dgm:cxn modelId="{7E6E7544-92DA-4A63-9288-740B6C1BE508}" type="presParOf" srcId="{27FAAF87-9263-4921-A374-4327EF9DEDA2}" destId="{62938AB7-FB22-4C6F-BFD1-41DE20CD2802}" srcOrd="6" destOrd="0" presId="urn:microsoft.com/office/officeart/2005/8/layout/equation1"/>
    <dgm:cxn modelId="{2A52EC58-2C37-47B4-A324-9DA6965F5A11}" type="presParOf" srcId="{27FAAF87-9263-4921-A374-4327EF9DEDA2}" destId="{01BDBD93-37AC-407A-B270-8A5C0FEBDCA9}" srcOrd="7" destOrd="0" presId="urn:microsoft.com/office/officeart/2005/8/layout/equation1"/>
    <dgm:cxn modelId="{DEDB4BF3-C9EE-490A-9219-BA094626AA16}" type="presParOf" srcId="{27FAAF87-9263-4921-A374-4327EF9DEDA2}" destId="{8C938666-EE1E-451B-BCD6-2B233AF2361B}" srcOrd="8" destOrd="0" presId="urn:microsoft.com/office/officeart/2005/8/layout/equation1"/>
    <dgm:cxn modelId="{07F08725-6124-4ED1-A4C8-A0AA4EB1BED9}" type="presParOf" srcId="{27FAAF87-9263-4921-A374-4327EF9DEDA2}" destId="{9DDE78B1-4B26-417D-8917-B3BD83E2969C}" srcOrd="9" destOrd="0" presId="urn:microsoft.com/office/officeart/2005/8/layout/equation1"/>
    <dgm:cxn modelId="{62CC01AD-A8BC-44B5-9C36-467352CBF80D}" type="presParOf" srcId="{27FAAF87-9263-4921-A374-4327EF9DEDA2}" destId="{7EB84A73-4D78-431C-B5B1-395D729FA778}" srcOrd="10" destOrd="0" presId="urn:microsoft.com/office/officeart/2005/8/layout/equation1"/>
    <dgm:cxn modelId="{895234B8-B6A2-4CF1-A592-9CFC546B58B7}" type="presParOf" srcId="{27FAAF87-9263-4921-A374-4327EF9DEDA2}" destId="{7174D90C-E892-4C75-ADB4-8F0F912F65ED}" srcOrd="11" destOrd="0" presId="urn:microsoft.com/office/officeart/2005/8/layout/equation1"/>
    <dgm:cxn modelId="{EA52CA92-BF81-4BD9-9A3D-2591D87B647E}" type="presParOf" srcId="{27FAAF87-9263-4921-A374-4327EF9DEDA2}" destId="{670F6897-2F4E-4E26-AD96-BD841FE4E5EA}" srcOrd="12" destOrd="0" presId="urn:microsoft.com/office/officeart/2005/8/layout/equation1"/>
    <dgm:cxn modelId="{0F78201A-17BB-4C6A-BAFD-9B3088ED0486}" type="presParOf" srcId="{27FAAF87-9263-4921-A374-4327EF9DEDA2}" destId="{755CC1B0-8BA4-461A-A371-0A8923A766C0}" srcOrd="13" destOrd="0" presId="urn:microsoft.com/office/officeart/2005/8/layout/equation1"/>
    <dgm:cxn modelId="{461D9C32-C589-4051-BB37-269C600B98B2}" type="presParOf" srcId="{27FAAF87-9263-4921-A374-4327EF9DEDA2}" destId="{D2C22518-A4CE-481D-B802-7B4E1D7184FA}" srcOrd="14" destOrd="0" presId="urn:microsoft.com/office/officeart/2005/8/layout/equation1"/>
    <dgm:cxn modelId="{AB1473DB-E197-4517-8D63-A296E348020F}" type="presParOf" srcId="{27FAAF87-9263-4921-A374-4327EF9DEDA2}" destId="{2DC4DC27-4F34-418C-944C-7A7194FE48D8}" srcOrd="15" destOrd="0" presId="urn:microsoft.com/office/officeart/2005/8/layout/equation1"/>
    <dgm:cxn modelId="{9C45924F-E458-4FEE-8624-8E3FF841DBE9}" type="presParOf" srcId="{27FAAF87-9263-4921-A374-4327EF9DEDA2}" destId="{AA6CF7EE-3B0B-4951-9D9A-59E2E9601C0D}" srcOrd="16" destOrd="0" presId="urn:microsoft.com/office/officeart/2005/8/layout/equation1"/>
    <dgm:cxn modelId="{55D70A21-3C64-4D5D-AB74-3F731962BC6E}" type="presParOf" srcId="{27FAAF87-9263-4921-A374-4327EF9DEDA2}" destId="{9377F64B-65EE-47B7-A1B3-572F5299A7FC}" srcOrd="17" destOrd="0" presId="urn:microsoft.com/office/officeart/2005/8/layout/equation1"/>
    <dgm:cxn modelId="{A4222E6D-6C4B-427F-9D07-FEF63D3936F5}" type="presParOf" srcId="{27FAAF87-9263-4921-A374-4327EF9DEDA2}" destId="{B70B0098-56F6-4F15-9A44-339C48AB06F5}" srcOrd="18" destOrd="0" presId="urn:microsoft.com/office/officeart/2005/8/layout/equation1"/>
    <dgm:cxn modelId="{1C9C0856-B774-49F4-BD45-64FB987EBCE4}" type="presParOf" srcId="{27FAAF87-9263-4921-A374-4327EF9DEDA2}" destId="{D48B8299-1ED0-43DF-B52B-C93D5300D4D9}" srcOrd="19" destOrd="0" presId="urn:microsoft.com/office/officeart/2005/8/layout/equation1"/>
    <dgm:cxn modelId="{4CBB5586-6548-4710-9648-31A3F0CCA0C8}" type="presParOf" srcId="{27FAAF87-9263-4921-A374-4327EF9DEDA2}" destId="{F6DBE746-FC54-4124-8512-CB94DE68242B}" srcOrd="20" destOrd="0" presId="urn:microsoft.com/office/officeart/2005/8/layout/equation1"/>
    <dgm:cxn modelId="{A55F8FEB-DC3C-4F3A-8762-03DBAA00EFE0}" type="presParOf" srcId="{27FAAF87-9263-4921-A374-4327EF9DEDA2}" destId="{051B2320-31B2-4DE2-BDB4-4FB1F5E4B256}" srcOrd="21" destOrd="0" presId="urn:microsoft.com/office/officeart/2005/8/layout/equation1"/>
    <dgm:cxn modelId="{35156955-626E-41CF-85FC-B50446B1AC3D}" type="presParOf" srcId="{27FAAF87-9263-4921-A374-4327EF9DEDA2}" destId="{F67012F4-B4BE-4ABC-9CA7-EB9F69483F24}" srcOrd="22" destOrd="0" presId="urn:microsoft.com/office/officeart/2005/8/layout/equation1"/>
    <dgm:cxn modelId="{AA9E1909-7D12-4E59-81AC-D31B84AB517E}" type="presParOf" srcId="{27FAAF87-9263-4921-A374-4327EF9DEDA2}" destId="{0B64E0EB-8F99-4DE7-82BC-DB06BD16A2D8}" srcOrd="23" destOrd="0" presId="urn:microsoft.com/office/officeart/2005/8/layout/equation1"/>
    <dgm:cxn modelId="{4E57DE12-5BCC-4C48-A5E8-4133A30533FD}" type="presParOf" srcId="{27FAAF87-9263-4921-A374-4327EF9DEDA2}" destId="{CC8B41B5-D370-4637-95EC-59CBAEF26B46}" srcOrd="24" destOrd="0" presId="urn:microsoft.com/office/officeart/2005/8/layout/equation1"/>
    <dgm:cxn modelId="{AAF1B4FA-5F5E-4FD7-A0CC-F19BC7D4C4FD}" type="presParOf" srcId="{27FAAF87-9263-4921-A374-4327EF9DEDA2}" destId="{B5D46C3A-2973-48B0-B479-F7C0FA3EC90B}" srcOrd="25" destOrd="0" presId="urn:microsoft.com/office/officeart/2005/8/layout/equation1"/>
    <dgm:cxn modelId="{A044EB22-D760-43C8-A6A5-735F2B3211E9}" type="presParOf" srcId="{27FAAF87-9263-4921-A374-4327EF9DEDA2}" destId="{19D7C18E-FB6F-405C-82C1-F939AD9E8F06}" srcOrd="26" destOrd="0" presId="urn:microsoft.com/office/officeart/2005/8/layout/equation1"/>
    <dgm:cxn modelId="{E2254F78-FDDD-44E1-9854-3A8C4AD22211}" type="presParOf" srcId="{27FAAF87-9263-4921-A374-4327EF9DEDA2}" destId="{50FD0339-39BF-4BD8-A9AD-0ADC68A5C84A}" srcOrd="27" destOrd="0" presId="urn:microsoft.com/office/officeart/2005/8/layout/equation1"/>
    <dgm:cxn modelId="{279554F8-52DC-4F11-A192-A35A1D5A854C}" type="presParOf" srcId="{27FAAF87-9263-4921-A374-4327EF9DEDA2}" destId="{5F954F0D-346E-48D4-BD51-6CEF08B84E00}" srcOrd="28" destOrd="0" presId="urn:microsoft.com/office/officeart/2005/8/layout/equation1"/>
    <dgm:cxn modelId="{716246DB-3D09-45F6-8915-550532CDF245}" type="presParOf" srcId="{27FAAF87-9263-4921-A374-4327EF9DEDA2}" destId="{7D33AFD7-5210-4DB3-86ED-7D011624CA42}" srcOrd="29" destOrd="0" presId="urn:microsoft.com/office/officeart/2005/8/layout/equation1"/>
    <dgm:cxn modelId="{2BA9E0DF-E3D8-49E0-A01A-EA4BD0952731}" type="presParOf" srcId="{27FAAF87-9263-4921-A374-4327EF9DEDA2}" destId="{96E8CDFF-D408-4859-A88E-88559D70AC7E}" srcOrd="30" destOrd="0" presId="urn:microsoft.com/office/officeart/2005/8/layout/equation1"/>
    <dgm:cxn modelId="{303E207C-9F16-494A-9C5E-351AE53CB5D9}" type="presParOf" srcId="{27FAAF87-9263-4921-A374-4327EF9DEDA2}" destId="{47F6B1E1-596F-4EE5-A4A6-991BF058DA2B}" srcOrd="31" destOrd="0" presId="urn:microsoft.com/office/officeart/2005/8/layout/equation1"/>
    <dgm:cxn modelId="{36549904-FE23-46B5-AEFD-5A14A267A89B}" type="presParOf" srcId="{27FAAF87-9263-4921-A374-4327EF9DEDA2}" destId="{652265C7-7940-407B-AA5B-90AEAE9B58A2}" srcOrd="3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00E7B-921A-4A8F-9D4C-48B8BC450C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D991BC4-3B32-4F62-952E-07CA5824547E}">
      <dgm:prSet phldrT="[Text]" custT="1"/>
      <dgm:spPr>
        <a:solidFill>
          <a:srgbClr val="C4D600"/>
        </a:solidFill>
      </dgm:spPr>
      <dgm:t>
        <a:bodyPr/>
        <a:lstStyle/>
        <a:p>
          <a:r>
            <a:rPr lang="en-US" sz="3000" dirty="0"/>
            <a:t>Market</a:t>
          </a:r>
        </a:p>
        <a:p>
          <a:r>
            <a:rPr lang="en-US" sz="1400" dirty="0"/>
            <a:t>(Textbook CAPM only captures this factor) </a:t>
          </a:r>
        </a:p>
      </dgm:t>
    </dgm:pt>
    <dgm:pt modelId="{936CB73F-715D-43BA-AC24-CEDB62E47A3D}" type="parTrans" cxnId="{2C4A19D9-67E2-4D71-A1A3-CE3CC664D3D7}">
      <dgm:prSet/>
      <dgm:spPr/>
      <dgm:t>
        <a:bodyPr/>
        <a:lstStyle/>
        <a:p>
          <a:endParaRPr lang="en-US"/>
        </a:p>
      </dgm:t>
    </dgm:pt>
    <dgm:pt modelId="{47949F3E-9588-41C6-8081-F862FEE4B3F6}" type="sibTrans" cxnId="{2C4A19D9-67E2-4D71-A1A3-CE3CC664D3D7}">
      <dgm:prSet/>
      <dgm:spPr/>
      <dgm:t>
        <a:bodyPr/>
        <a:lstStyle/>
        <a:p>
          <a:endParaRPr lang="en-US"/>
        </a:p>
      </dgm:t>
    </dgm:pt>
    <dgm:pt modelId="{C857EAAE-2EB5-4466-A7AD-E6DC7C4A5CE9}">
      <dgm:prSet phldrT="[Text]" custT="1"/>
      <dgm:spPr>
        <a:solidFill>
          <a:srgbClr val="BF0D3E"/>
        </a:solidFill>
      </dgm:spPr>
      <dgm:t>
        <a:bodyPr/>
        <a:lstStyle/>
        <a:p>
          <a:r>
            <a:rPr lang="en-US" sz="3000" dirty="0"/>
            <a:t>Size</a:t>
          </a:r>
        </a:p>
        <a:p>
          <a:r>
            <a:rPr lang="en-US" sz="1400" dirty="0"/>
            <a:t>(Modified CAPM used by practitioners)</a:t>
          </a:r>
        </a:p>
      </dgm:t>
    </dgm:pt>
    <dgm:pt modelId="{15263183-5547-40EF-BA1E-3A8C89DBB5CF}" type="parTrans" cxnId="{CAD5D29A-502E-4C9F-9325-1CB4625EB124}">
      <dgm:prSet/>
      <dgm:spPr/>
      <dgm:t>
        <a:bodyPr/>
        <a:lstStyle/>
        <a:p>
          <a:endParaRPr lang="en-US"/>
        </a:p>
      </dgm:t>
    </dgm:pt>
    <dgm:pt modelId="{05FD7793-475F-420C-B98B-3856DFA6D19E}" type="sibTrans" cxnId="{CAD5D29A-502E-4C9F-9325-1CB4625EB124}">
      <dgm:prSet/>
      <dgm:spPr/>
      <dgm:t>
        <a:bodyPr/>
        <a:lstStyle/>
        <a:p>
          <a:endParaRPr lang="en-US"/>
        </a:p>
      </dgm:t>
    </dgm:pt>
    <dgm:pt modelId="{ECEFFEE9-5F48-4BFF-A3FE-A5ACB63D83B7}">
      <dgm:prSet phldrT="[Text]" custT="1"/>
      <dgm:spPr>
        <a:solidFill>
          <a:srgbClr val="14487F"/>
        </a:solidFill>
      </dgm:spPr>
      <dgm:t>
        <a:bodyPr/>
        <a:lstStyle/>
        <a:p>
          <a:r>
            <a:rPr lang="en-US" sz="3000" dirty="0"/>
            <a:t>Value </a:t>
          </a:r>
        </a:p>
        <a:p>
          <a:r>
            <a:rPr lang="en-US" sz="1400" dirty="0"/>
            <a:t>(vs. Growth)</a:t>
          </a:r>
        </a:p>
      </dgm:t>
    </dgm:pt>
    <dgm:pt modelId="{2D89167C-8253-4037-90C9-2079EC6F986E}" type="parTrans" cxnId="{3C29922C-42C8-4F21-981A-C395745A8365}">
      <dgm:prSet/>
      <dgm:spPr/>
      <dgm:t>
        <a:bodyPr/>
        <a:lstStyle/>
        <a:p>
          <a:endParaRPr lang="en-US"/>
        </a:p>
      </dgm:t>
    </dgm:pt>
    <dgm:pt modelId="{F32DDF1C-BDC4-4E48-8EE6-91291B9750B2}" type="sibTrans" cxnId="{3C29922C-42C8-4F21-981A-C395745A8365}">
      <dgm:prSet/>
      <dgm:spPr/>
      <dgm:t>
        <a:bodyPr/>
        <a:lstStyle/>
        <a:p>
          <a:endParaRPr lang="en-US"/>
        </a:p>
      </dgm:t>
    </dgm:pt>
    <dgm:pt modelId="{D04EA790-A190-480A-868C-CB297F169E09}">
      <dgm:prSet phldrT="[Text]" custT="1"/>
      <dgm:spPr>
        <a:solidFill>
          <a:srgbClr val="14487F"/>
        </a:solidFill>
      </dgm:spPr>
      <dgm:t>
        <a:bodyPr/>
        <a:lstStyle/>
        <a:p>
          <a:r>
            <a:rPr lang="en-US" sz="3000" dirty="0"/>
            <a:t>Momentum</a:t>
          </a:r>
        </a:p>
      </dgm:t>
    </dgm:pt>
    <dgm:pt modelId="{C98ED58A-BCE0-4647-84E3-9F53C1338284}" type="parTrans" cxnId="{7953C5A3-CC43-45EB-B0EC-4C7A50C569DA}">
      <dgm:prSet/>
      <dgm:spPr/>
      <dgm:t>
        <a:bodyPr/>
        <a:lstStyle/>
        <a:p>
          <a:endParaRPr lang="en-US"/>
        </a:p>
      </dgm:t>
    </dgm:pt>
    <dgm:pt modelId="{251F17B7-42E6-4FEC-9116-DB7FFB15532B}" type="sibTrans" cxnId="{7953C5A3-CC43-45EB-B0EC-4C7A50C569DA}">
      <dgm:prSet/>
      <dgm:spPr/>
      <dgm:t>
        <a:bodyPr/>
        <a:lstStyle/>
        <a:p>
          <a:endParaRPr lang="en-US"/>
        </a:p>
      </dgm:t>
    </dgm:pt>
    <dgm:pt modelId="{09A5ED11-F3D8-4510-B115-396B233906EA}">
      <dgm:prSet phldrT="[Text]" custT="1"/>
      <dgm:spPr>
        <a:solidFill>
          <a:srgbClr val="14487F"/>
        </a:solidFill>
      </dgm:spPr>
      <dgm:t>
        <a:bodyPr/>
        <a:lstStyle/>
        <a:p>
          <a:r>
            <a:rPr lang="en-US" sz="3000" dirty="0"/>
            <a:t>Investment</a:t>
          </a:r>
        </a:p>
      </dgm:t>
    </dgm:pt>
    <dgm:pt modelId="{35B23CC7-D3DD-4680-8497-C088857642A2}" type="parTrans" cxnId="{3985B480-847E-4738-90B9-B0AAEC7166B3}">
      <dgm:prSet/>
      <dgm:spPr/>
      <dgm:t>
        <a:bodyPr/>
        <a:lstStyle/>
        <a:p>
          <a:endParaRPr lang="en-US"/>
        </a:p>
      </dgm:t>
    </dgm:pt>
    <dgm:pt modelId="{A59EDE59-2ECB-4BC1-8E2E-DA2917C130C5}" type="sibTrans" cxnId="{3985B480-847E-4738-90B9-B0AAEC7166B3}">
      <dgm:prSet/>
      <dgm:spPr/>
      <dgm:t>
        <a:bodyPr/>
        <a:lstStyle/>
        <a:p>
          <a:endParaRPr lang="en-US"/>
        </a:p>
      </dgm:t>
    </dgm:pt>
    <dgm:pt modelId="{5D0B404A-E50C-40BB-AC28-A9FA80A71AE6}">
      <dgm:prSet custT="1"/>
      <dgm:spPr>
        <a:solidFill>
          <a:srgbClr val="14487F"/>
        </a:solidFill>
      </dgm:spPr>
      <dgm:t>
        <a:bodyPr/>
        <a:lstStyle/>
        <a:p>
          <a:r>
            <a:rPr lang="en-US" sz="3000" dirty="0"/>
            <a:t>Quality</a:t>
          </a:r>
        </a:p>
      </dgm:t>
    </dgm:pt>
    <dgm:pt modelId="{9CAA03C5-0D72-4B2B-979F-E5F9D82F05AE}" type="parTrans" cxnId="{0C35E40B-EAB5-46C3-A71F-AF743984A0EC}">
      <dgm:prSet/>
      <dgm:spPr/>
      <dgm:t>
        <a:bodyPr/>
        <a:lstStyle/>
        <a:p>
          <a:endParaRPr lang="en-US"/>
        </a:p>
      </dgm:t>
    </dgm:pt>
    <dgm:pt modelId="{278E0B61-6B90-40E0-B979-75792DC21940}" type="sibTrans" cxnId="{0C35E40B-EAB5-46C3-A71F-AF743984A0EC}">
      <dgm:prSet/>
      <dgm:spPr/>
      <dgm:t>
        <a:bodyPr/>
        <a:lstStyle/>
        <a:p>
          <a:endParaRPr lang="en-US"/>
        </a:p>
      </dgm:t>
    </dgm:pt>
    <dgm:pt modelId="{710DDB1B-222A-4480-B422-8C0B93773CC2}" type="pres">
      <dgm:prSet presAssocID="{81600E7B-921A-4A8F-9D4C-48B8BC450C4C}" presName="diagram" presStyleCnt="0">
        <dgm:presLayoutVars>
          <dgm:dir/>
          <dgm:resizeHandles val="exact"/>
        </dgm:presLayoutVars>
      </dgm:prSet>
      <dgm:spPr/>
    </dgm:pt>
    <dgm:pt modelId="{F48A31F2-AEBD-4977-A147-B98EC7AF667F}" type="pres">
      <dgm:prSet presAssocID="{0D991BC4-3B32-4F62-952E-07CA5824547E}" presName="node" presStyleLbl="node1" presStyleIdx="0" presStyleCnt="6">
        <dgm:presLayoutVars>
          <dgm:bulletEnabled val="1"/>
        </dgm:presLayoutVars>
      </dgm:prSet>
      <dgm:spPr/>
    </dgm:pt>
    <dgm:pt modelId="{26D81AB5-60C7-44AD-BCD4-2F3052000907}" type="pres">
      <dgm:prSet presAssocID="{47949F3E-9588-41C6-8081-F862FEE4B3F6}" presName="sibTrans" presStyleCnt="0"/>
      <dgm:spPr/>
    </dgm:pt>
    <dgm:pt modelId="{EFDA5C6A-1317-4862-AA6D-9CFD8E5EC9E5}" type="pres">
      <dgm:prSet presAssocID="{C857EAAE-2EB5-4466-A7AD-E6DC7C4A5CE9}" presName="node" presStyleLbl="node1" presStyleIdx="1" presStyleCnt="6">
        <dgm:presLayoutVars>
          <dgm:bulletEnabled val="1"/>
        </dgm:presLayoutVars>
      </dgm:prSet>
      <dgm:spPr/>
    </dgm:pt>
    <dgm:pt modelId="{7EDA3AD8-2210-4C89-B97F-027182A2DDAC}" type="pres">
      <dgm:prSet presAssocID="{05FD7793-475F-420C-B98B-3856DFA6D19E}" presName="sibTrans" presStyleCnt="0"/>
      <dgm:spPr/>
    </dgm:pt>
    <dgm:pt modelId="{15F4D85C-7446-4CA3-AE6E-9AE597009ABB}" type="pres">
      <dgm:prSet presAssocID="{ECEFFEE9-5F48-4BFF-A3FE-A5ACB63D83B7}" presName="node" presStyleLbl="node1" presStyleIdx="2" presStyleCnt="6">
        <dgm:presLayoutVars>
          <dgm:bulletEnabled val="1"/>
        </dgm:presLayoutVars>
      </dgm:prSet>
      <dgm:spPr/>
    </dgm:pt>
    <dgm:pt modelId="{BC4E5F63-E3EA-4DE0-A362-9548410952F4}" type="pres">
      <dgm:prSet presAssocID="{F32DDF1C-BDC4-4E48-8EE6-91291B9750B2}" presName="sibTrans" presStyleCnt="0"/>
      <dgm:spPr/>
    </dgm:pt>
    <dgm:pt modelId="{4C799432-D634-4EBE-81CA-B387CA3C2B11}" type="pres">
      <dgm:prSet presAssocID="{D04EA790-A190-480A-868C-CB297F169E09}" presName="node" presStyleLbl="node1" presStyleIdx="3" presStyleCnt="6">
        <dgm:presLayoutVars>
          <dgm:bulletEnabled val="1"/>
        </dgm:presLayoutVars>
      </dgm:prSet>
      <dgm:spPr/>
    </dgm:pt>
    <dgm:pt modelId="{12BD4A46-D368-4D91-B52C-F417094BA3A9}" type="pres">
      <dgm:prSet presAssocID="{251F17B7-42E6-4FEC-9116-DB7FFB15532B}" presName="sibTrans" presStyleCnt="0"/>
      <dgm:spPr/>
    </dgm:pt>
    <dgm:pt modelId="{C9D7E80D-3D1D-46C8-9954-8ED33C75554E}" type="pres">
      <dgm:prSet presAssocID="{5D0B404A-E50C-40BB-AC28-A9FA80A71AE6}" presName="node" presStyleLbl="node1" presStyleIdx="4" presStyleCnt="6">
        <dgm:presLayoutVars>
          <dgm:bulletEnabled val="1"/>
        </dgm:presLayoutVars>
      </dgm:prSet>
      <dgm:spPr/>
    </dgm:pt>
    <dgm:pt modelId="{A65C6C96-4DBA-41AC-9393-CD6F1185F636}" type="pres">
      <dgm:prSet presAssocID="{278E0B61-6B90-40E0-B979-75792DC21940}" presName="sibTrans" presStyleCnt="0"/>
      <dgm:spPr/>
    </dgm:pt>
    <dgm:pt modelId="{FE5C7D76-241E-4647-8B59-7FA61A963336}" type="pres">
      <dgm:prSet presAssocID="{09A5ED11-F3D8-4510-B115-396B233906EA}" presName="node" presStyleLbl="node1" presStyleIdx="5" presStyleCnt="6" custLinFactNeighborX="-1161" custLinFactNeighborY="1290">
        <dgm:presLayoutVars>
          <dgm:bulletEnabled val="1"/>
        </dgm:presLayoutVars>
      </dgm:prSet>
      <dgm:spPr/>
    </dgm:pt>
  </dgm:ptLst>
  <dgm:cxnLst>
    <dgm:cxn modelId="{0C35E40B-EAB5-46C3-A71F-AF743984A0EC}" srcId="{81600E7B-921A-4A8F-9D4C-48B8BC450C4C}" destId="{5D0B404A-E50C-40BB-AC28-A9FA80A71AE6}" srcOrd="4" destOrd="0" parTransId="{9CAA03C5-0D72-4B2B-979F-E5F9D82F05AE}" sibTransId="{278E0B61-6B90-40E0-B979-75792DC21940}"/>
    <dgm:cxn modelId="{3C29922C-42C8-4F21-981A-C395745A8365}" srcId="{81600E7B-921A-4A8F-9D4C-48B8BC450C4C}" destId="{ECEFFEE9-5F48-4BFF-A3FE-A5ACB63D83B7}" srcOrd="2" destOrd="0" parTransId="{2D89167C-8253-4037-90C9-2079EC6F986E}" sibTransId="{F32DDF1C-BDC4-4E48-8EE6-91291B9750B2}"/>
    <dgm:cxn modelId="{E2D25F40-379A-49E9-9B42-A1C93F70223B}" type="presOf" srcId="{ECEFFEE9-5F48-4BFF-A3FE-A5ACB63D83B7}" destId="{15F4D85C-7446-4CA3-AE6E-9AE597009ABB}" srcOrd="0" destOrd="0" presId="urn:microsoft.com/office/officeart/2005/8/layout/default"/>
    <dgm:cxn modelId="{3985B480-847E-4738-90B9-B0AAEC7166B3}" srcId="{81600E7B-921A-4A8F-9D4C-48B8BC450C4C}" destId="{09A5ED11-F3D8-4510-B115-396B233906EA}" srcOrd="5" destOrd="0" parTransId="{35B23CC7-D3DD-4680-8497-C088857642A2}" sibTransId="{A59EDE59-2ECB-4BC1-8E2E-DA2917C130C5}"/>
    <dgm:cxn modelId="{4633EF90-476D-48C3-9748-180D9382A3C1}" type="presOf" srcId="{D04EA790-A190-480A-868C-CB297F169E09}" destId="{4C799432-D634-4EBE-81CA-B387CA3C2B11}" srcOrd="0" destOrd="0" presId="urn:microsoft.com/office/officeart/2005/8/layout/default"/>
    <dgm:cxn modelId="{94411C98-B76D-4AAF-B338-13F983F67BBC}" type="presOf" srcId="{0D991BC4-3B32-4F62-952E-07CA5824547E}" destId="{F48A31F2-AEBD-4977-A147-B98EC7AF667F}" srcOrd="0" destOrd="0" presId="urn:microsoft.com/office/officeart/2005/8/layout/default"/>
    <dgm:cxn modelId="{C7586B99-AF6D-479E-B1A2-FFA562446AB1}" type="presOf" srcId="{09A5ED11-F3D8-4510-B115-396B233906EA}" destId="{FE5C7D76-241E-4647-8B59-7FA61A963336}" srcOrd="0" destOrd="0" presId="urn:microsoft.com/office/officeart/2005/8/layout/default"/>
    <dgm:cxn modelId="{CAD5D29A-502E-4C9F-9325-1CB4625EB124}" srcId="{81600E7B-921A-4A8F-9D4C-48B8BC450C4C}" destId="{C857EAAE-2EB5-4466-A7AD-E6DC7C4A5CE9}" srcOrd="1" destOrd="0" parTransId="{15263183-5547-40EF-BA1E-3A8C89DBB5CF}" sibTransId="{05FD7793-475F-420C-B98B-3856DFA6D19E}"/>
    <dgm:cxn modelId="{7953C5A3-CC43-45EB-B0EC-4C7A50C569DA}" srcId="{81600E7B-921A-4A8F-9D4C-48B8BC450C4C}" destId="{D04EA790-A190-480A-868C-CB297F169E09}" srcOrd="3" destOrd="0" parTransId="{C98ED58A-BCE0-4647-84E3-9F53C1338284}" sibTransId="{251F17B7-42E6-4FEC-9116-DB7FFB15532B}"/>
    <dgm:cxn modelId="{D0F89AB5-A764-46CD-96E4-204BE2EE92C0}" type="presOf" srcId="{81600E7B-921A-4A8F-9D4C-48B8BC450C4C}" destId="{710DDB1B-222A-4480-B422-8C0B93773CC2}" srcOrd="0" destOrd="0" presId="urn:microsoft.com/office/officeart/2005/8/layout/default"/>
    <dgm:cxn modelId="{C6AD63D4-7955-424D-92F3-638D5D3576CB}" type="presOf" srcId="{5D0B404A-E50C-40BB-AC28-A9FA80A71AE6}" destId="{C9D7E80D-3D1D-46C8-9954-8ED33C75554E}" srcOrd="0" destOrd="0" presId="urn:microsoft.com/office/officeart/2005/8/layout/default"/>
    <dgm:cxn modelId="{2C4A19D9-67E2-4D71-A1A3-CE3CC664D3D7}" srcId="{81600E7B-921A-4A8F-9D4C-48B8BC450C4C}" destId="{0D991BC4-3B32-4F62-952E-07CA5824547E}" srcOrd="0" destOrd="0" parTransId="{936CB73F-715D-43BA-AC24-CEDB62E47A3D}" sibTransId="{47949F3E-9588-41C6-8081-F862FEE4B3F6}"/>
    <dgm:cxn modelId="{DC5532F3-5CBC-4A89-9737-E4D80BEEAED1}" type="presOf" srcId="{C857EAAE-2EB5-4466-A7AD-E6DC7C4A5CE9}" destId="{EFDA5C6A-1317-4862-AA6D-9CFD8E5EC9E5}" srcOrd="0" destOrd="0" presId="urn:microsoft.com/office/officeart/2005/8/layout/default"/>
    <dgm:cxn modelId="{FBEA489C-AF7E-4C14-B260-D686C2C55846}" type="presParOf" srcId="{710DDB1B-222A-4480-B422-8C0B93773CC2}" destId="{F48A31F2-AEBD-4977-A147-B98EC7AF667F}" srcOrd="0" destOrd="0" presId="urn:microsoft.com/office/officeart/2005/8/layout/default"/>
    <dgm:cxn modelId="{24DADEF1-805F-4BE6-9967-C88AA25F9151}" type="presParOf" srcId="{710DDB1B-222A-4480-B422-8C0B93773CC2}" destId="{26D81AB5-60C7-44AD-BCD4-2F3052000907}" srcOrd="1" destOrd="0" presId="urn:microsoft.com/office/officeart/2005/8/layout/default"/>
    <dgm:cxn modelId="{EB5095BF-8F10-45DD-9DD4-F157239EFF9F}" type="presParOf" srcId="{710DDB1B-222A-4480-B422-8C0B93773CC2}" destId="{EFDA5C6A-1317-4862-AA6D-9CFD8E5EC9E5}" srcOrd="2" destOrd="0" presId="urn:microsoft.com/office/officeart/2005/8/layout/default"/>
    <dgm:cxn modelId="{E3B5A168-0200-4C3E-A9D0-4F03711DFF17}" type="presParOf" srcId="{710DDB1B-222A-4480-B422-8C0B93773CC2}" destId="{7EDA3AD8-2210-4C89-B97F-027182A2DDAC}" srcOrd="3" destOrd="0" presId="urn:microsoft.com/office/officeart/2005/8/layout/default"/>
    <dgm:cxn modelId="{45218792-3636-4E10-855C-BBB7C25ED92F}" type="presParOf" srcId="{710DDB1B-222A-4480-B422-8C0B93773CC2}" destId="{15F4D85C-7446-4CA3-AE6E-9AE597009ABB}" srcOrd="4" destOrd="0" presId="urn:microsoft.com/office/officeart/2005/8/layout/default"/>
    <dgm:cxn modelId="{8DCE2404-0739-42CA-8D10-964D20FBF8B4}" type="presParOf" srcId="{710DDB1B-222A-4480-B422-8C0B93773CC2}" destId="{BC4E5F63-E3EA-4DE0-A362-9548410952F4}" srcOrd="5" destOrd="0" presId="urn:microsoft.com/office/officeart/2005/8/layout/default"/>
    <dgm:cxn modelId="{2F207F0D-2946-48CA-9D29-05233B76CC5E}" type="presParOf" srcId="{710DDB1B-222A-4480-B422-8C0B93773CC2}" destId="{4C799432-D634-4EBE-81CA-B387CA3C2B11}" srcOrd="6" destOrd="0" presId="urn:microsoft.com/office/officeart/2005/8/layout/default"/>
    <dgm:cxn modelId="{1C51B451-7DC5-4BFF-8CCC-AC48D183681A}" type="presParOf" srcId="{710DDB1B-222A-4480-B422-8C0B93773CC2}" destId="{12BD4A46-D368-4D91-B52C-F417094BA3A9}" srcOrd="7" destOrd="0" presId="urn:microsoft.com/office/officeart/2005/8/layout/default"/>
    <dgm:cxn modelId="{3BA4DD68-6147-4AFA-BECD-C384A4F82BC0}" type="presParOf" srcId="{710DDB1B-222A-4480-B422-8C0B93773CC2}" destId="{C9D7E80D-3D1D-46C8-9954-8ED33C75554E}" srcOrd="8" destOrd="0" presId="urn:microsoft.com/office/officeart/2005/8/layout/default"/>
    <dgm:cxn modelId="{826DF06B-67D2-475D-849B-B01ABDCE4409}" type="presParOf" srcId="{710DDB1B-222A-4480-B422-8C0B93773CC2}" destId="{A65C6C96-4DBA-41AC-9393-CD6F1185F636}" srcOrd="9" destOrd="0" presId="urn:microsoft.com/office/officeart/2005/8/layout/default"/>
    <dgm:cxn modelId="{6DE14202-EDC2-46B7-BC81-F4F52FC76F1C}" type="presParOf" srcId="{710DDB1B-222A-4480-B422-8C0B93773CC2}" destId="{FE5C7D76-241E-4647-8B59-7FA61A9633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600E7B-921A-4A8F-9D4C-48B8BC450C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D991BC4-3B32-4F62-952E-07CA5824547E}">
      <dgm:prSet phldrT="[Text]" custT="1"/>
      <dgm:spPr>
        <a:solidFill>
          <a:srgbClr val="C4D600"/>
        </a:solidFill>
      </dgm:spPr>
      <dgm:t>
        <a:bodyPr/>
        <a:lstStyle/>
        <a:p>
          <a:r>
            <a:rPr lang="en-US" sz="3000" dirty="0"/>
            <a:t>Market</a:t>
          </a:r>
        </a:p>
        <a:p>
          <a:r>
            <a:rPr lang="en-US" sz="1400" dirty="0"/>
            <a:t>(Textbook CAPM only captures this factor) </a:t>
          </a:r>
        </a:p>
      </dgm:t>
    </dgm:pt>
    <dgm:pt modelId="{936CB73F-715D-43BA-AC24-CEDB62E47A3D}" type="parTrans" cxnId="{2C4A19D9-67E2-4D71-A1A3-CE3CC664D3D7}">
      <dgm:prSet/>
      <dgm:spPr/>
      <dgm:t>
        <a:bodyPr/>
        <a:lstStyle/>
        <a:p>
          <a:endParaRPr lang="en-US"/>
        </a:p>
      </dgm:t>
    </dgm:pt>
    <dgm:pt modelId="{47949F3E-9588-41C6-8081-F862FEE4B3F6}" type="sibTrans" cxnId="{2C4A19D9-67E2-4D71-A1A3-CE3CC664D3D7}">
      <dgm:prSet/>
      <dgm:spPr/>
      <dgm:t>
        <a:bodyPr/>
        <a:lstStyle/>
        <a:p>
          <a:endParaRPr lang="en-US"/>
        </a:p>
      </dgm:t>
    </dgm:pt>
    <dgm:pt modelId="{C857EAAE-2EB5-4466-A7AD-E6DC7C4A5CE9}">
      <dgm:prSet phldrT="[Text]" custT="1"/>
      <dgm:spPr>
        <a:solidFill>
          <a:srgbClr val="BF0D3E"/>
        </a:solidFill>
      </dgm:spPr>
      <dgm:t>
        <a:bodyPr/>
        <a:lstStyle/>
        <a:p>
          <a:r>
            <a:rPr lang="en-US" sz="3000" dirty="0"/>
            <a:t>Size</a:t>
          </a:r>
        </a:p>
        <a:p>
          <a:r>
            <a:rPr lang="en-US" sz="1400" dirty="0"/>
            <a:t>(Modified CAPM used by practitioners)</a:t>
          </a:r>
        </a:p>
      </dgm:t>
    </dgm:pt>
    <dgm:pt modelId="{15263183-5547-40EF-BA1E-3A8C89DBB5CF}" type="parTrans" cxnId="{CAD5D29A-502E-4C9F-9325-1CB4625EB124}">
      <dgm:prSet/>
      <dgm:spPr/>
      <dgm:t>
        <a:bodyPr/>
        <a:lstStyle/>
        <a:p>
          <a:endParaRPr lang="en-US"/>
        </a:p>
      </dgm:t>
    </dgm:pt>
    <dgm:pt modelId="{05FD7793-475F-420C-B98B-3856DFA6D19E}" type="sibTrans" cxnId="{CAD5D29A-502E-4C9F-9325-1CB4625EB124}">
      <dgm:prSet/>
      <dgm:spPr/>
      <dgm:t>
        <a:bodyPr/>
        <a:lstStyle/>
        <a:p>
          <a:endParaRPr lang="en-US"/>
        </a:p>
      </dgm:t>
    </dgm:pt>
    <dgm:pt modelId="{ECEFFEE9-5F48-4BFF-A3FE-A5ACB63D83B7}">
      <dgm:prSet phldrT="[Text]" custT="1"/>
      <dgm:spPr>
        <a:solidFill>
          <a:srgbClr val="14487F"/>
        </a:solidFill>
      </dgm:spPr>
      <dgm:t>
        <a:bodyPr/>
        <a:lstStyle/>
        <a:p>
          <a:r>
            <a:rPr lang="en-US" sz="3000" dirty="0"/>
            <a:t>Value </a:t>
          </a:r>
        </a:p>
        <a:p>
          <a:r>
            <a:rPr lang="en-US" sz="1400" dirty="0"/>
            <a:t>(vs. Growth)</a:t>
          </a:r>
        </a:p>
      </dgm:t>
    </dgm:pt>
    <dgm:pt modelId="{2D89167C-8253-4037-90C9-2079EC6F986E}" type="parTrans" cxnId="{3C29922C-42C8-4F21-981A-C395745A8365}">
      <dgm:prSet/>
      <dgm:spPr/>
      <dgm:t>
        <a:bodyPr/>
        <a:lstStyle/>
        <a:p>
          <a:endParaRPr lang="en-US"/>
        </a:p>
      </dgm:t>
    </dgm:pt>
    <dgm:pt modelId="{F32DDF1C-BDC4-4E48-8EE6-91291B9750B2}" type="sibTrans" cxnId="{3C29922C-42C8-4F21-981A-C395745A8365}">
      <dgm:prSet/>
      <dgm:spPr/>
      <dgm:t>
        <a:bodyPr/>
        <a:lstStyle/>
        <a:p>
          <a:endParaRPr lang="en-US"/>
        </a:p>
      </dgm:t>
    </dgm:pt>
    <dgm:pt modelId="{D04EA790-A190-480A-868C-CB297F169E09}">
      <dgm:prSet phldrT="[Text]" custT="1"/>
      <dgm:spPr>
        <a:solidFill>
          <a:srgbClr val="14487F"/>
        </a:solidFill>
      </dgm:spPr>
      <dgm:t>
        <a:bodyPr/>
        <a:lstStyle/>
        <a:p>
          <a:r>
            <a:rPr lang="en-US" sz="3000" dirty="0"/>
            <a:t>Momentum</a:t>
          </a:r>
        </a:p>
      </dgm:t>
    </dgm:pt>
    <dgm:pt modelId="{C98ED58A-BCE0-4647-84E3-9F53C1338284}" type="parTrans" cxnId="{7953C5A3-CC43-45EB-B0EC-4C7A50C569DA}">
      <dgm:prSet/>
      <dgm:spPr/>
      <dgm:t>
        <a:bodyPr/>
        <a:lstStyle/>
        <a:p>
          <a:endParaRPr lang="en-US"/>
        </a:p>
      </dgm:t>
    </dgm:pt>
    <dgm:pt modelId="{251F17B7-42E6-4FEC-9116-DB7FFB15532B}" type="sibTrans" cxnId="{7953C5A3-CC43-45EB-B0EC-4C7A50C569DA}">
      <dgm:prSet/>
      <dgm:spPr/>
      <dgm:t>
        <a:bodyPr/>
        <a:lstStyle/>
        <a:p>
          <a:endParaRPr lang="en-US"/>
        </a:p>
      </dgm:t>
    </dgm:pt>
    <dgm:pt modelId="{09A5ED11-F3D8-4510-B115-396B233906EA}">
      <dgm:prSet phldrT="[Text]" custT="1"/>
      <dgm:spPr>
        <a:solidFill>
          <a:srgbClr val="14487F"/>
        </a:solidFill>
      </dgm:spPr>
      <dgm:t>
        <a:bodyPr/>
        <a:lstStyle/>
        <a:p>
          <a:r>
            <a:rPr lang="en-US" sz="3000" dirty="0"/>
            <a:t>Investment</a:t>
          </a:r>
        </a:p>
      </dgm:t>
    </dgm:pt>
    <dgm:pt modelId="{35B23CC7-D3DD-4680-8497-C088857642A2}" type="parTrans" cxnId="{3985B480-847E-4738-90B9-B0AAEC7166B3}">
      <dgm:prSet/>
      <dgm:spPr/>
      <dgm:t>
        <a:bodyPr/>
        <a:lstStyle/>
        <a:p>
          <a:endParaRPr lang="en-US"/>
        </a:p>
      </dgm:t>
    </dgm:pt>
    <dgm:pt modelId="{A59EDE59-2ECB-4BC1-8E2E-DA2917C130C5}" type="sibTrans" cxnId="{3985B480-847E-4738-90B9-B0AAEC7166B3}">
      <dgm:prSet/>
      <dgm:spPr/>
      <dgm:t>
        <a:bodyPr/>
        <a:lstStyle/>
        <a:p>
          <a:endParaRPr lang="en-US"/>
        </a:p>
      </dgm:t>
    </dgm:pt>
    <dgm:pt modelId="{5D0B404A-E50C-40BB-AC28-A9FA80A71AE6}">
      <dgm:prSet custT="1"/>
      <dgm:spPr>
        <a:solidFill>
          <a:srgbClr val="14487F"/>
        </a:solidFill>
      </dgm:spPr>
      <dgm:t>
        <a:bodyPr/>
        <a:lstStyle/>
        <a:p>
          <a:r>
            <a:rPr lang="en-US" sz="3000" dirty="0"/>
            <a:t>Quality</a:t>
          </a:r>
        </a:p>
      </dgm:t>
    </dgm:pt>
    <dgm:pt modelId="{9CAA03C5-0D72-4B2B-979F-E5F9D82F05AE}" type="parTrans" cxnId="{0C35E40B-EAB5-46C3-A71F-AF743984A0EC}">
      <dgm:prSet/>
      <dgm:spPr/>
      <dgm:t>
        <a:bodyPr/>
        <a:lstStyle/>
        <a:p>
          <a:endParaRPr lang="en-US"/>
        </a:p>
      </dgm:t>
    </dgm:pt>
    <dgm:pt modelId="{278E0B61-6B90-40E0-B979-75792DC21940}" type="sibTrans" cxnId="{0C35E40B-EAB5-46C3-A71F-AF743984A0EC}">
      <dgm:prSet/>
      <dgm:spPr/>
      <dgm:t>
        <a:bodyPr/>
        <a:lstStyle/>
        <a:p>
          <a:endParaRPr lang="en-US"/>
        </a:p>
      </dgm:t>
    </dgm:pt>
    <dgm:pt modelId="{710DDB1B-222A-4480-B422-8C0B93773CC2}" type="pres">
      <dgm:prSet presAssocID="{81600E7B-921A-4A8F-9D4C-48B8BC450C4C}" presName="diagram" presStyleCnt="0">
        <dgm:presLayoutVars>
          <dgm:dir/>
          <dgm:resizeHandles val="exact"/>
        </dgm:presLayoutVars>
      </dgm:prSet>
      <dgm:spPr/>
    </dgm:pt>
    <dgm:pt modelId="{F48A31F2-AEBD-4977-A147-B98EC7AF667F}" type="pres">
      <dgm:prSet presAssocID="{0D991BC4-3B32-4F62-952E-07CA5824547E}" presName="node" presStyleLbl="node1" presStyleIdx="0" presStyleCnt="6">
        <dgm:presLayoutVars>
          <dgm:bulletEnabled val="1"/>
        </dgm:presLayoutVars>
      </dgm:prSet>
      <dgm:spPr/>
    </dgm:pt>
    <dgm:pt modelId="{26D81AB5-60C7-44AD-BCD4-2F3052000907}" type="pres">
      <dgm:prSet presAssocID="{47949F3E-9588-41C6-8081-F862FEE4B3F6}" presName="sibTrans" presStyleCnt="0"/>
      <dgm:spPr/>
    </dgm:pt>
    <dgm:pt modelId="{EFDA5C6A-1317-4862-AA6D-9CFD8E5EC9E5}" type="pres">
      <dgm:prSet presAssocID="{C857EAAE-2EB5-4466-A7AD-E6DC7C4A5CE9}" presName="node" presStyleLbl="node1" presStyleIdx="1" presStyleCnt="6">
        <dgm:presLayoutVars>
          <dgm:bulletEnabled val="1"/>
        </dgm:presLayoutVars>
      </dgm:prSet>
      <dgm:spPr/>
    </dgm:pt>
    <dgm:pt modelId="{7EDA3AD8-2210-4C89-B97F-027182A2DDAC}" type="pres">
      <dgm:prSet presAssocID="{05FD7793-475F-420C-B98B-3856DFA6D19E}" presName="sibTrans" presStyleCnt="0"/>
      <dgm:spPr/>
    </dgm:pt>
    <dgm:pt modelId="{15F4D85C-7446-4CA3-AE6E-9AE597009ABB}" type="pres">
      <dgm:prSet presAssocID="{ECEFFEE9-5F48-4BFF-A3FE-A5ACB63D83B7}" presName="node" presStyleLbl="node1" presStyleIdx="2" presStyleCnt="6">
        <dgm:presLayoutVars>
          <dgm:bulletEnabled val="1"/>
        </dgm:presLayoutVars>
      </dgm:prSet>
      <dgm:spPr/>
    </dgm:pt>
    <dgm:pt modelId="{BC4E5F63-E3EA-4DE0-A362-9548410952F4}" type="pres">
      <dgm:prSet presAssocID="{F32DDF1C-BDC4-4E48-8EE6-91291B9750B2}" presName="sibTrans" presStyleCnt="0"/>
      <dgm:spPr/>
    </dgm:pt>
    <dgm:pt modelId="{4C799432-D634-4EBE-81CA-B387CA3C2B11}" type="pres">
      <dgm:prSet presAssocID="{D04EA790-A190-480A-868C-CB297F169E09}" presName="node" presStyleLbl="node1" presStyleIdx="3" presStyleCnt="6">
        <dgm:presLayoutVars>
          <dgm:bulletEnabled val="1"/>
        </dgm:presLayoutVars>
      </dgm:prSet>
      <dgm:spPr/>
    </dgm:pt>
    <dgm:pt modelId="{12BD4A46-D368-4D91-B52C-F417094BA3A9}" type="pres">
      <dgm:prSet presAssocID="{251F17B7-42E6-4FEC-9116-DB7FFB15532B}" presName="sibTrans" presStyleCnt="0"/>
      <dgm:spPr/>
    </dgm:pt>
    <dgm:pt modelId="{C9D7E80D-3D1D-46C8-9954-8ED33C75554E}" type="pres">
      <dgm:prSet presAssocID="{5D0B404A-E50C-40BB-AC28-A9FA80A71AE6}" presName="node" presStyleLbl="node1" presStyleIdx="4" presStyleCnt="6">
        <dgm:presLayoutVars>
          <dgm:bulletEnabled val="1"/>
        </dgm:presLayoutVars>
      </dgm:prSet>
      <dgm:spPr/>
    </dgm:pt>
    <dgm:pt modelId="{A65C6C96-4DBA-41AC-9393-CD6F1185F636}" type="pres">
      <dgm:prSet presAssocID="{278E0B61-6B90-40E0-B979-75792DC21940}" presName="sibTrans" presStyleCnt="0"/>
      <dgm:spPr/>
    </dgm:pt>
    <dgm:pt modelId="{FE5C7D76-241E-4647-8B59-7FA61A963336}" type="pres">
      <dgm:prSet presAssocID="{09A5ED11-F3D8-4510-B115-396B233906EA}" presName="node" presStyleLbl="node1" presStyleIdx="5" presStyleCnt="6" custLinFactNeighborX="-1161" custLinFactNeighborY="1290">
        <dgm:presLayoutVars>
          <dgm:bulletEnabled val="1"/>
        </dgm:presLayoutVars>
      </dgm:prSet>
      <dgm:spPr/>
    </dgm:pt>
  </dgm:ptLst>
  <dgm:cxnLst>
    <dgm:cxn modelId="{0C35E40B-EAB5-46C3-A71F-AF743984A0EC}" srcId="{81600E7B-921A-4A8F-9D4C-48B8BC450C4C}" destId="{5D0B404A-E50C-40BB-AC28-A9FA80A71AE6}" srcOrd="4" destOrd="0" parTransId="{9CAA03C5-0D72-4B2B-979F-E5F9D82F05AE}" sibTransId="{278E0B61-6B90-40E0-B979-75792DC21940}"/>
    <dgm:cxn modelId="{3C29922C-42C8-4F21-981A-C395745A8365}" srcId="{81600E7B-921A-4A8F-9D4C-48B8BC450C4C}" destId="{ECEFFEE9-5F48-4BFF-A3FE-A5ACB63D83B7}" srcOrd="2" destOrd="0" parTransId="{2D89167C-8253-4037-90C9-2079EC6F986E}" sibTransId="{F32DDF1C-BDC4-4E48-8EE6-91291B9750B2}"/>
    <dgm:cxn modelId="{E2D25F40-379A-49E9-9B42-A1C93F70223B}" type="presOf" srcId="{ECEFFEE9-5F48-4BFF-A3FE-A5ACB63D83B7}" destId="{15F4D85C-7446-4CA3-AE6E-9AE597009ABB}" srcOrd="0" destOrd="0" presId="urn:microsoft.com/office/officeart/2005/8/layout/default"/>
    <dgm:cxn modelId="{3985B480-847E-4738-90B9-B0AAEC7166B3}" srcId="{81600E7B-921A-4A8F-9D4C-48B8BC450C4C}" destId="{09A5ED11-F3D8-4510-B115-396B233906EA}" srcOrd="5" destOrd="0" parTransId="{35B23CC7-D3DD-4680-8497-C088857642A2}" sibTransId="{A59EDE59-2ECB-4BC1-8E2E-DA2917C130C5}"/>
    <dgm:cxn modelId="{4633EF90-476D-48C3-9748-180D9382A3C1}" type="presOf" srcId="{D04EA790-A190-480A-868C-CB297F169E09}" destId="{4C799432-D634-4EBE-81CA-B387CA3C2B11}" srcOrd="0" destOrd="0" presId="urn:microsoft.com/office/officeart/2005/8/layout/default"/>
    <dgm:cxn modelId="{94411C98-B76D-4AAF-B338-13F983F67BBC}" type="presOf" srcId="{0D991BC4-3B32-4F62-952E-07CA5824547E}" destId="{F48A31F2-AEBD-4977-A147-B98EC7AF667F}" srcOrd="0" destOrd="0" presId="urn:microsoft.com/office/officeart/2005/8/layout/default"/>
    <dgm:cxn modelId="{C7586B99-AF6D-479E-B1A2-FFA562446AB1}" type="presOf" srcId="{09A5ED11-F3D8-4510-B115-396B233906EA}" destId="{FE5C7D76-241E-4647-8B59-7FA61A963336}" srcOrd="0" destOrd="0" presId="urn:microsoft.com/office/officeart/2005/8/layout/default"/>
    <dgm:cxn modelId="{CAD5D29A-502E-4C9F-9325-1CB4625EB124}" srcId="{81600E7B-921A-4A8F-9D4C-48B8BC450C4C}" destId="{C857EAAE-2EB5-4466-A7AD-E6DC7C4A5CE9}" srcOrd="1" destOrd="0" parTransId="{15263183-5547-40EF-BA1E-3A8C89DBB5CF}" sibTransId="{05FD7793-475F-420C-B98B-3856DFA6D19E}"/>
    <dgm:cxn modelId="{7953C5A3-CC43-45EB-B0EC-4C7A50C569DA}" srcId="{81600E7B-921A-4A8F-9D4C-48B8BC450C4C}" destId="{D04EA790-A190-480A-868C-CB297F169E09}" srcOrd="3" destOrd="0" parTransId="{C98ED58A-BCE0-4647-84E3-9F53C1338284}" sibTransId="{251F17B7-42E6-4FEC-9116-DB7FFB15532B}"/>
    <dgm:cxn modelId="{D0F89AB5-A764-46CD-96E4-204BE2EE92C0}" type="presOf" srcId="{81600E7B-921A-4A8F-9D4C-48B8BC450C4C}" destId="{710DDB1B-222A-4480-B422-8C0B93773CC2}" srcOrd="0" destOrd="0" presId="urn:microsoft.com/office/officeart/2005/8/layout/default"/>
    <dgm:cxn modelId="{C6AD63D4-7955-424D-92F3-638D5D3576CB}" type="presOf" srcId="{5D0B404A-E50C-40BB-AC28-A9FA80A71AE6}" destId="{C9D7E80D-3D1D-46C8-9954-8ED33C75554E}" srcOrd="0" destOrd="0" presId="urn:microsoft.com/office/officeart/2005/8/layout/default"/>
    <dgm:cxn modelId="{2C4A19D9-67E2-4D71-A1A3-CE3CC664D3D7}" srcId="{81600E7B-921A-4A8F-9D4C-48B8BC450C4C}" destId="{0D991BC4-3B32-4F62-952E-07CA5824547E}" srcOrd="0" destOrd="0" parTransId="{936CB73F-715D-43BA-AC24-CEDB62E47A3D}" sibTransId="{47949F3E-9588-41C6-8081-F862FEE4B3F6}"/>
    <dgm:cxn modelId="{DC5532F3-5CBC-4A89-9737-E4D80BEEAED1}" type="presOf" srcId="{C857EAAE-2EB5-4466-A7AD-E6DC7C4A5CE9}" destId="{EFDA5C6A-1317-4862-AA6D-9CFD8E5EC9E5}" srcOrd="0" destOrd="0" presId="urn:microsoft.com/office/officeart/2005/8/layout/default"/>
    <dgm:cxn modelId="{FBEA489C-AF7E-4C14-B260-D686C2C55846}" type="presParOf" srcId="{710DDB1B-222A-4480-B422-8C0B93773CC2}" destId="{F48A31F2-AEBD-4977-A147-B98EC7AF667F}" srcOrd="0" destOrd="0" presId="urn:microsoft.com/office/officeart/2005/8/layout/default"/>
    <dgm:cxn modelId="{24DADEF1-805F-4BE6-9967-C88AA25F9151}" type="presParOf" srcId="{710DDB1B-222A-4480-B422-8C0B93773CC2}" destId="{26D81AB5-60C7-44AD-BCD4-2F3052000907}" srcOrd="1" destOrd="0" presId="urn:microsoft.com/office/officeart/2005/8/layout/default"/>
    <dgm:cxn modelId="{EB5095BF-8F10-45DD-9DD4-F157239EFF9F}" type="presParOf" srcId="{710DDB1B-222A-4480-B422-8C0B93773CC2}" destId="{EFDA5C6A-1317-4862-AA6D-9CFD8E5EC9E5}" srcOrd="2" destOrd="0" presId="urn:microsoft.com/office/officeart/2005/8/layout/default"/>
    <dgm:cxn modelId="{E3B5A168-0200-4C3E-A9D0-4F03711DFF17}" type="presParOf" srcId="{710DDB1B-222A-4480-B422-8C0B93773CC2}" destId="{7EDA3AD8-2210-4C89-B97F-027182A2DDAC}" srcOrd="3" destOrd="0" presId="urn:microsoft.com/office/officeart/2005/8/layout/default"/>
    <dgm:cxn modelId="{45218792-3636-4E10-855C-BBB7C25ED92F}" type="presParOf" srcId="{710DDB1B-222A-4480-B422-8C0B93773CC2}" destId="{15F4D85C-7446-4CA3-AE6E-9AE597009ABB}" srcOrd="4" destOrd="0" presId="urn:microsoft.com/office/officeart/2005/8/layout/default"/>
    <dgm:cxn modelId="{8DCE2404-0739-42CA-8D10-964D20FBF8B4}" type="presParOf" srcId="{710DDB1B-222A-4480-B422-8C0B93773CC2}" destId="{BC4E5F63-E3EA-4DE0-A362-9548410952F4}" srcOrd="5" destOrd="0" presId="urn:microsoft.com/office/officeart/2005/8/layout/default"/>
    <dgm:cxn modelId="{2F207F0D-2946-48CA-9D29-05233B76CC5E}" type="presParOf" srcId="{710DDB1B-222A-4480-B422-8C0B93773CC2}" destId="{4C799432-D634-4EBE-81CA-B387CA3C2B11}" srcOrd="6" destOrd="0" presId="urn:microsoft.com/office/officeart/2005/8/layout/default"/>
    <dgm:cxn modelId="{1C51B451-7DC5-4BFF-8CCC-AC48D183681A}" type="presParOf" srcId="{710DDB1B-222A-4480-B422-8C0B93773CC2}" destId="{12BD4A46-D368-4D91-B52C-F417094BA3A9}" srcOrd="7" destOrd="0" presId="urn:microsoft.com/office/officeart/2005/8/layout/default"/>
    <dgm:cxn modelId="{3BA4DD68-6147-4AFA-BECD-C384A4F82BC0}" type="presParOf" srcId="{710DDB1B-222A-4480-B422-8C0B93773CC2}" destId="{C9D7E80D-3D1D-46C8-9954-8ED33C75554E}" srcOrd="8" destOrd="0" presId="urn:microsoft.com/office/officeart/2005/8/layout/default"/>
    <dgm:cxn modelId="{826DF06B-67D2-475D-849B-B01ABDCE4409}" type="presParOf" srcId="{710DDB1B-222A-4480-B422-8C0B93773CC2}" destId="{A65C6C96-4DBA-41AC-9393-CD6F1185F636}" srcOrd="9" destOrd="0" presId="urn:microsoft.com/office/officeart/2005/8/layout/default"/>
    <dgm:cxn modelId="{6DE14202-EDC2-46B7-BC81-F4F52FC76F1C}" type="presParOf" srcId="{710DDB1B-222A-4480-B422-8C0B93773CC2}" destId="{FE5C7D76-241E-4647-8B59-7FA61A9633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600E7B-921A-4A8F-9D4C-48B8BC450C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D991BC4-3B32-4F62-952E-07CA5824547E}">
      <dgm:prSet phldrT="[Text]" custT="1"/>
      <dgm:spPr>
        <a:solidFill>
          <a:srgbClr val="C4D600"/>
        </a:solidFill>
      </dgm:spPr>
      <dgm:t>
        <a:bodyPr/>
        <a:lstStyle/>
        <a:p>
          <a:r>
            <a:rPr lang="en-US" sz="3000" dirty="0"/>
            <a:t>Market</a:t>
          </a:r>
        </a:p>
        <a:p>
          <a:r>
            <a:rPr lang="en-US" sz="1400" dirty="0"/>
            <a:t>(Textbook CAPM only captures this factor) </a:t>
          </a:r>
        </a:p>
      </dgm:t>
    </dgm:pt>
    <dgm:pt modelId="{936CB73F-715D-43BA-AC24-CEDB62E47A3D}" type="parTrans" cxnId="{2C4A19D9-67E2-4D71-A1A3-CE3CC664D3D7}">
      <dgm:prSet/>
      <dgm:spPr/>
      <dgm:t>
        <a:bodyPr/>
        <a:lstStyle/>
        <a:p>
          <a:endParaRPr lang="en-US"/>
        </a:p>
      </dgm:t>
    </dgm:pt>
    <dgm:pt modelId="{47949F3E-9588-41C6-8081-F862FEE4B3F6}" type="sibTrans" cxnId="{2C4A19D9-67E2-4D71-A1A3-CE3CC664D3D7}">
      <dgm:prSet/>
      <dgm:spPr/>
      <dgm:t>
        <a:bodyPr/>
        <a:lstStyle/>
        <a:p>
          <a:endParaRPr lang="en-US"/>
        </a:p>
      </dgm:t>
    </dgm:pt>
    <dgm:pt modelId="{C857EAAE-2EB5-4466-A7AD-E6DC7C4A5CE9}">
      <dgm:prSet phldrT="[Text]" custT="1"/>
      <dgm:spPr>
        <a:solidFill>
          <a:srgbClr val="BF0D3E"/>
        </a:solidFill>
      </dgm:spPr>
      <dgm:t>
        <a:bodyPr/>
        <a:lstStyle/>
        <a:p>
          <a:r>
            <a:rPr lang="en-US" sz="3000" dirty="0"/>
            <a:t>Size</a:t>
          </a:r>
        </a:p>
        <a:p>
          <a:r>
            <a:rPr lang="en-US" sz="1400" dirty="0"/>
            <a:t>(Modified CAPM used by practitioners)</a:t>
          </a:r>
        </a:p>
      </dgm:t>
    </dgm:pt>
    <dgm:pt modelId="{15263183-5547-40EF-BA1E-3A8C89DBB5CF}" type="parTrans" cxnId="{CAD5D29A-502E-4C9F-9325-1CB4625EB124}">
      <dgm:prSet/>
      <dgm:spPr/>
      <dgm:t>
        <a:bodyPr/>
        <a:lstStyle/>
        <a:p>
          <a:endParaRPr lang="en-US"/>
        </a:p>
      </dgm:t>
    </dgm:pt>
    <dgm:pt modelId="{05FD7793-475F-420C-B98B-3856DFA6D19E}" type="sibTrans" cxnId="{CAD5D29A-502E-4C9F-9325-1CB4625EB124}">
      <dgm:prSet/>
      <dgm:spPr/>
      <dgm:t>
        <a:bodyPr/>
        <a:lstStyle/>
        <a:p>
          <a:endParaRPr lang="en-US"/>
        </a:p>
      </dgm:t>
    </dgm:pt>
    <dgm:pt modelId="{ECEFFEE9-5F48-4BFF-A3FE-A5ACB63D83B7}">
      <dgm:prSet phldrT="[Text]" custT="1"/>
      <dgm:spPr>
        <a:solidFill>
          <a:srgbClr val="14487F"/>
        </a:solidFill>
      </dgm:spPr>
      <dgm:t>
        <a:bodyPr/>
        <a:lstStyle/>
        <a:p>
          <a:r>
            <a:rPr lang="en-US" sz="3000" dirty="0"/>
            <a:t>Value </a:t>
          </a:r>
        </a:p>
        <a:p>
          <a:r>
            <a:rPr lang="en-US" sz="1400" dirty="0"/>
            <a:t>(vs. Growth)</a:t>
          </a:r>
        </a:p>
      </dgm:t>
    </dgm:pt>
    <dgm:pt modelId="{2D89167C-8253-4037-90C9-2079EC6F986E}" type="parTrans" cxnId="{3C29922C-42C8-4F21-981A-C395745A8365}">
      <dgm:prSet/>
      <dgm:spPr/>
      <dgm:t>
        <a:bodyPr/>
        <a:lstStyle/>
        <a:p>
          <a:endParaRPr lang="en-US"/>
        </a:p>
      </dgm:t>
    </dgm:pt>
    <dgm:pt modelId="{F32DDF1C-BDC4-4E48-8EE6-91291B9750B2}" type="sibTrans" cxnId="{3C29922C-42C8-4F21-981A-C395745A8365}">
      <dgm:prSet/>
      <dgm:spPr/>
      <dgm:t>
        <a:bodyPr/>
        <a:lstStyle/>
        <a:p>
          <a:endParaRPr lang="en-US"/>
        </a:p>
      </dgm:t>
    </dgm:pt>
    <dgm:pt modelId="{D04EA790-A190-480A-868C-CB297F169E09}">
      <dgm:prSet phldrT="[Text]" custT="1"/>
      <dgm:spPr>
        <a:solidFill>
          <a:srgbClr val="14487F"/>
        </a:solidFill>
      </dgm:spPr>
      <dgm:t>
        <a:bodyPr/>
        <a:lstStyle/>
        <a:p>
          <a:r>
            <a:rPr lang="en-US" sz="3000" dirty="0"/>
            <a:t>Momentum</a:t>
          </a:r>
        </a:p>
      </dgm:t>
    </dgm:pt>
    <dgm:pt modelId="{C98ED58A-BCE0-4647-84E3-9F53C1338284}" type="parTrans" cxnId="{7953C5A3-CC43-45EB-B0EC-4C7A50C569DA}">
      <dgm:prSet/>
      <dgm:spPr/>
      <dgm:t>
        <a:bodyPr/>
        <a:lstStyle/>
        <a:p>
          <a:endParaRPr lang="en-US"/>
        </a:p>
      </dgm:t>
    </dgm:pt>
    <dgm:pt modelId="{251F17B7-42E6-4FEC-9116-DB7FFB15532B}" type="sibTrans" cxnId="{7953C5A3-CC43-45EB-B0EC-4C7A50C569DA}">
      <dgm:prSet/>
      <dgm:spPr/>
      <dgm:t>
        <a:bodyPr/>
        <a:lstStyle/>
        <a:p>
          <a:endParaRPr lang="en-US"/>
        </a:p>
      </dgm:t>
    </dgm:pt>
    <dgm:pt modelId="{09A5ED11-F3D8-4510-B115-396B233906EA}">
      <dgm:prSet phldrT="[Text]" custT="1"/>
      <dgm:spPr>
        <a:solidFill>
          <a:srgbClr val="14487F"/>
        </a:solidFill>
      </dgm:spPr>
      <dgm:t>
        <a:bodyPr/>
        <a:lstStyle/>
        <a:p>
          <a:r>
            <a:rPr lang="en-US" sz="3000" dirty="0"/>
            <a:t>Investment</a:t>
          </a:r>
        </a:p>
      </dgm:t>
    </dgm:pt>
    <dgm:pt modelId="{35B23CC7-D3DD-4680-8497-C088857642A2}" type="parTrans" cxnId="{3985B480-847E-4738-90B9-B0AAEC7166B3}">
      <dgm:prSet/>
      <dgm:spPr/>
      <dgm:t>
        <a:bodyPr/>
        <a:lstStyle/>
        <a:p>
          <a:endParaRPr lang="en-US"/>
        </a:p>
      </dgm:t>
    </dgm:pt>
    <dgm:pt modelId="{A59EDE59-2ECB-4BC1-8E2E-DA2917C130C5}" type="sibTrans" cxnId="{3985B480-847E-4738-90B9-B0AAEC7166B3}">
      <dgm:prSet/>
      <dgm:spPr/>
      <dgm:t>
        <a:bodyPr/>
        <a:lstStyle/>
        <a:p>
          <a:endParaRPr lang="en-US"/>
        </a:p>
      </dgm:t>
    </dgm:pt>
    <dgm:pt modelId="{5D0B404A-E50C-40BB-AC28-A9FA80A71AE6}">
      <dgm:prSet custT="1"/>
      <dgm:spPr>
        <a:solidFill>
          <a:srgbClr val="14487F"/>
        </a:solidFill>
      </dgm:spPr>
      <dgm:t>
        <a:bodyPr/>
        <a:lstStyle/>
        <a:p>
          <a:r>
            <a:rPr lang="en-US" sz="3000" dirty="0"/>
            <a:t>Quality</a:t>
          </a:r>
        </a:p>
      </dgm:t>
    </dgm:pt>
    <dgm:pt modelId="{9CAA03C5-0D72-4B2B-979F-E5F9D82F05AE}" type="parTrans" cxnId="{0C35E40B-EAB5-46C3-A71F-AF743984A0EC}">
      <dgm:prSet/>
      <dgm:spPr/>
      <dgm:t>
        <a:bodyPr/>
        <a:lstStyle/>
        <a:p>
          <a:endParaRPr lang="en-US"/>
        </a:p>
      </dgm:t>
    </dgm:pt>
    <dgm:pt modelId="{278E0B61-6B90-40E0-B979-75792DC21940}" type="sibTrans" cxnId="{0C35E40B-EAB5-46C3-A71F-AF743984A0EC}">
      <dgm:prSet/>
      <dgm:spPr/>
      <dgm:t>
        <a:bodyPr/>
        <a:lstStyle/>
        <a:p>
          <a:endParaRPr lang="en-US"/>
        </a:p>
      </dgm:t>
    </dgm:pt>
    <dgm:pt modelId="{710DDB1B-222A-4480-B422-8C0B93773CC2}" type="pres">
      <dgm:prSet presAssocID="{81600E7B-921A-4A8F-9D4C-48B8BC450C4C}" presName="diagram" presStyleCnt="0">
        <dgm:presLayoutVars>
          <dgm:dir/>
          <dgm:resizeHandles val="exact"/>
        </dgm:presLayoutVars>
      </dgm:prSet>
      <dgm:spPr/>
    </dgm:pt>
    <dgm:pt modelId="{F48A31F2-AEBD-4977-A147-B98EC7AF667F}" type="pres">
      <dgm:prSet presAssocID="{0D991BC4-3B32-4F62-952E-07CA5824547E}" presName="node" presStyleLbl="node1" presStyleIdx="0" presStyleCnt="6">
        <dgm:presLayoutVars>
          <dgm:bulletEnabled val="1"/>
        </dgm:presLayoutVars>
      </dgm:prSet>
      <dgm:spPr/>
    </dgm:pt>
    <dgm:pt modelId="{26D81AB5-60C7-44AD-BCD4-2F3052000907}" type="pres">
      <dgm:prSet presAssocID="{47949F3E-9588-41C6-8081-F862FEE4B3F6}" presName="sibTrans" presStyleCnt="0"/>
      <dgm:spPr/>
    </dgm:pt>
    <dgm:pt modelId="{EFDA5C6A-1317-4862-AA6D-9CFD8E5EC9E5}" type="pres">
      <dgm:prSet presAssocID="{C857EAAE-2EB5-4466-A7AD-E6DC7C4A5CE9}" presName="node" presStyleLbl="node1" presStyleIdx="1" presStyleCnt="6">
        <dgm:presLayoutVars>
          <dgm:bulletEnabled val="1"/>
        </dgm:presLayoutVars>
      </dgm:prSet>
      <dgm:spPr/>
    </dgm:pt>
    <dgm:pt modelId="{7EDA3AD8-2210-4C89-B97F-027182A2DDAC}" type="pres">
      <dgm:prSet presAssocID="{05FD7793-475F-420C-B98B-3856DFA6D19E}" presName="sibTrans" presStyleCnt="0"/>
      <dgm:spPr/>
    </dgm:pt>
    <dgm:pt modelId="{15F4D85C-7446-4CA3-AE6E-9AE597009ABB}" type="pres">
      <dgm:prSet presAssocID="{ECEFFEE9-5F48-4BFF-A3FE-A5ACB63D83B7}" presName="node" presStyleLbl="node1" presStyleIdx="2" presStyleCnt="6">
        <dgm:presLayoutVars>
          <dgm:bulletEnabled val="1"/>
        </dgm:presLayoutVars>
      </dgm:prSet>
      <dgm:spPr/>
    </dgm:pt>
    <dgm:pt modelId="{BC4E5F63-E3EA-4DE0-A362-9548410952F4}" type="pres">
      <dgm:prSet presAssocID="{F32DDF1C-BDC4-4E48-8EE6-91291B9750B2}" presName="sibTrans" presStyleCnt="0"/>
      <dgm:spPr/>
    </dgm:pt>
    <dgm:pt modelId="{4C799432-D634-4EBE-81CA-B387CA3C2B11}" type="pres">
      <dgm:prSet presAssocID="{D04EA790-A190-480A-868C-CB297F169E09}" presName="node" presStyleLbl="node1" presStyleIdx="3" presStyleCnt="6">
        <dgm:presLayoutVars>
          <dgm:bulletEnabled val="1"/>
        </dgm:presLayoutVars>
      </dgm:prSet>
      <dgm:spPr/>
    </dgm:pt>
    <dgm:pt modelId="{12BD4A46-D368-4D91-B52C-F417094BA3A9}" type="pres">
      <dgm:prSet presAssocID="{251F17B7-42E6-4FEC-9116-DB7FFB15532B}" presName="sibTrans" presStyleCnt="0"/>
      <dgm:spPr/>
    </dgm:pt>
    <dgm:pt modelId="{C9D7E80D-3D1D-46C8-9954-8ED33C75554E}" type="pres">
      <dgm:prSet presAssocID="{5D0B404A-E50C-40BB-AC28-A9FA80A71AE6}" presName="node" presStyleLbl="node1" presStyleIdx="4" presStyleCnt="6">
        <dgm:presLayoutVars>
          <dgm:bulletEnabled val="1"/>
        </dgm:presLayoutVars>
      </dgm:prSet>
      <dgm:spPr/>
    </dgm:pt>
    <dgm:pt modelId="{A65C6C96-4DBA-41AC-9393-CD6F1185F636}" type="pres">
      <dgm:prSet presAssocID="{278E0B61-6B90-40E0-B979-75792DC21940}" presName="sibTrans" presStyleCnt="0"/>
      <dgm:spPr/>
    </dgm:pt>
    <dgm:pt modelId="{FE5C7D76-241E-4647-8B59-7FA61A963336}" type="pres">
      <dgm:prSet presAssocID="{09A5ED11-F3D8-4510-B115-396B233906EA}" presName="node" presStyleLbl="node1" presStyleIdx="5" presStyleCnt="6" custLinFactNeighborX="-1161" custLinFactNeighborY="1290">
        <dgm:presLayoutVars>
          <dgm:bulletEnabled val="1"/>
        </dgm:presLayoutVars>
      </dgm:prSet>
      <dgm:spPr/>
    </dgm:pt>
  </dgm:ptLst>
  <dgm:cxnLst>
    <dgm:cxn modelId="{0C35E40B-EAB5-46C3-A71F-AF743984A0EC}" srcId="{81600E7B-921A-4A8F-9D4C-48B8BC450C4C}" destId="{5D0B404A-E50C-40BB-AC28-A9FA80A71AE6}" srcOrd="4" destOrd="0" parTransId="{9CAA03C5-0D72-4B2B-979F-E5F9D82F05AE}" sibTransId="{278E0B61-6B90-40E0-B979-75792DC21940}"/>
    <dgm:cxn modelId="{3C29922C-42C8-4F21-981A-C395745A8365}" srcId="{81600E7B-921A-4A8F-9D4C-48B8BC450C4C}" destId="{ECEFFEE9-5F48-4BFF-A3FE-A5ACB63D83B7}" srcOrd="2" destOrd="0" parTransId="{2D89167C-8253-4037-90C9-2079EC6F986E}" sibTransId="{F32DDF1C-BDC4-4E48-8EE6-91291B9750B2}"/>
    <dgm:cxn modelId="{E2D25F40-379A-49E9-9B42-A1C93F70223B}" type="presOf" srcId="{ECEFFEE9-5F48-4BFF-A3FE-A5ACB63D83B7}" destId="{15F4D85C-7446-4CA3-AE6E-9AE597009ABB}" srcOrd="0" destOrd="0" presId="urn:microsoft.com/office/officeart/2005/8/layout/default"/>
    <dgm:cxn modelId="{3985B480-847E-4738-90B9-B0AAEC7166B3}" srcId="{81600E7B-921A-4A8F-9D4C-48B8BC450C4C}" destId="{09A5ED11-F3D8-4510-B115-396B233906EA}" srcOrd="5" destOrd="0" parTransId="{35B23CC7-D3DD-4680-8497-C088857642A2}" sibTransId="{A59EDE59-2ECB-4BC1-8E2E-DA2917C130C5}"/>
    <dgm:cxn modelId="{4633EF90-476D-48C3-9748-180D9382A3C1}" type="presOf" srcId="{D04EA790-A190-480A-868C-CB297F169E09}" destId="{4C799432-D634-4EBE-81CA-B387CA3C2B11}" srcOrd="0" destOrd="0" presId="urn:microsoft.com/office/officeart/2005/8/layout/default"/>
    <dgm:cxn modelId="{94411C98-B76D-4AAF-B338-13F983F67BBC}" type="presOf" srcId="{0D991BC4-3B32-4F62-952E-07CA5824547E}" destId="{F48A31F2-AEBD-4977-A147-B98EC7AF667F}" srcOrd="0" destOrd="0" presId="urn:microsoft.com/office/officeart/2005/8/layout/default"/>
    <dgm:cxn modelId="{C7586B99-AF6D-479E-B1A2-FFA562446AB1}" type="presOf" srcId="{09A5ED11-F3D8-4510-B115-396B233906EA}" destId="{FE5C7D76-241E-4647-8B59-7FA61A963336}" srcOrd="0" destOrd="0" presId="urn:microsoft.com/office/officeart/2005/8/layout/default"/>
    <dgm:cxn modelId="{CAD5D29A-502E-4C9F-9325-1CB4625EB124}" srcId="{81600E7B-921A-4A8F-9D4C-48B8BC450C4C}" destId="{C857EAAE-2EB5-4466-A7AD-E6DC7C4A5CE9}" srcOrd="1" destOrd="0" parTransId="{15263183-5547-40EF-BA1E-3A8C89DBB5CF}" sibTransId="{05FD7793-475F-420C-B98B-3856DFA6D19E}"/>
    <dgm:cxn modelId="{7953C5A3-CC43-45EB-B0EC-4C7A50C569DA}" srcId="{81600E7B-921A-4A8F-9D4C-48B8BC450C4C}" destId="{D04EA790-A190-480A-868C-CB297F169E09}" srcOrd="3" destOrd="0" parTransId="{C98ED58A-BCE0-4647-84E3-9F53C1338284}" sibTransId="{251F17B7-42E6-4FEC-9116-DB7FFB15532B}"/>
    <dgm:cxn modelId="{D0F89AB5-A764-46CD-96E4-204BE2EE92C0}" type="presOf" srcId="{81600E7B-921A-4A8F-9D4C-48B8BC450C4C}" destId="{710DDB1B-222A-4480-B422-8C0B93773CC2}" srcOrd="0" destOrd="0" presId="urn:microsoft.com/office/officeart/2005/8/layout/default"/>
    <dgm:cxn modelId="{C6AD63D4-7955-424D-92F3-638D5D3576CB}" type="presOf" srcId="{5D0B404A-E50C-40BB-AC28-A9FA80A71AE6}" destId="{C9D7E80D-3D1D-46C8-9954-8ED33C75554E}" srcOrd="0" destOrd="0" presId="urn:microsoft.com/office/officeart/2005/8/layout/default"/>
    <dgm:cxn modelId="{2C4A19D9-67E2-4D71-A1A3-CE3CC664D3D7}" srcId="{81600E7B-921A-4A8F-9D4C-48B8BC450C4C}" destId="{0D991BC4-3B32-4F62-952E-07CA5824547E}" srcOrd="0" destOrd="0" parTransId="{936CB73F-715D-43BA-AC24-CEDB62E47A3D}" sibTransId="{47949F3E-9588-41C6-8081-F862FEE4B3F6}"/>
    <dgm:cxn modelId="{DC5532F3-5CBC-4A89-9737-E4D80BEEAED1}" type="presOf" srcId="{C857EAAE-2EB5-4466-A7AD-E6DC7C4A5CE9}" destId="{EFDA5C6A-1317-4862-AA6D-9CFD8E5EC9E5}" srcOrd="0" destOrd="0" presId="urn:microsoft.com/office/officeart/2005/8/layout/default"/>
    <dgm:cxn modelId="{FBEA489C-AF7E-4C14-B260-D686C2C55846}" type="presParOf" srcId="{710DDB1B-222A-4480-B422-8C0B93773CC2}" destId="{F48A31F2-AEBD-4977-A147-B98EC7AF667F}" srcOrd="0" destOrd="0" presId="urn:microsoft.com/office/officeart/2005/8/layout/default"/>
    <dgm:cxn modelId="{24DADEF1-805F-4BE6-9967-C88AA25F9151}" type="presParOf" srcId="{710DDB1B-222A-4480-B422-8C0B93773CC2}" destId="{26D81AB5-60C7-44AD-BCD4-2F3052000907}" srcOrd="1" destOrd="0" presId="urn:microsoft.com/office/officeart/2005/8/layout/default"/>
    <dgm:cxn modelId="{EB5095BF-8F10-45DD-9DD4-F157239EFF9F}" type="presParOf" srcId="{710DDB1B-222A-4480-B422-8C0B93773CC2}" destId="{EFDA5C6A-1317-4862-AA6D-9CFD8E5EC9E5}" srcOrd="2" destOrd="0" presId="urn:microsoft.com/office/officeart/2005/8/layout/default"/>
    <dgm:cxn modelId="{E3B5A168-0200-4C3E-A9D0-4F03711DFF17}" type="presParOf" srcId="{710DDB1B-222A-4480-B422-8C0B93773CC2}" destId="{7EDA3AD8-2210-4C89-B97F-027182A2DDAC}" srcOrd="3" destOrd="0" presId="urn:microsoft.com/office/officeart/2005/8/layout/default"/>
    <dgm:cxn modelId="{45218792-3636-4E10-855C-BBB7C25ED92F}" type="presParOf" srcId="{710DDB1B-222A-4480-B422-8C0B93773CC2}" destId="{15F4D85C-7446-4CA3-AE6E-9AE597009ABB}" srcOrd="4" destOrd="0" presId="urn:microsoft.com/office/officeart/2005/8/layout/default"/>
    <dgm:cxn modelId="{8DCE2404-0739-42CA-8D10-964D20FBF8B4}" type="presParOf" srcId="{710DDB1B-222A-4480-B422-8C0B93773CC2}" destId="{BC4E5F63-E3EA-4DE0-A362-9548410952F4}" srcOrd="5" destOrd="0" presId="urn:microsoft.com/office/officeart/2005/8/layout/default"/>
    <dgm:cxn modelId="{2F207F0D-2946-48CA-9D29-05233B76CC5E}" type="presParOf" srcId="{710DDB1B-222A-4480-B422-8C0B93773CC2}" destId="{4C799432-D634-4EBE-81CA-B387CA3C2B11}" srcOrd="6" destOrd="0" presId="urn:microsoft.com/office/officeart/2005/8/layout/default"/>
    <dgm:cxn modelId="{1C51B451-7DC5-4BFF-8CCC-AC48D183681A}" type="presParOf" srcId="{710DDB1B-222A-4480-B422-8C0B93773CC2}" destId="{12BD4A46-D368-4D91-B52C-F417094BA3A9}" srcOrd="7" destOrd="0" presId="urn:microsoft.com/office/officeart/2005/8/layout/default"/>
    <dgm:cxn modelId="{3BA4DD68-6147-4AFA-BECD-C384A4F82BC0}" type="presParOf" srcId="{710DDB1B-222A-4480-B422-8C0B93773CC2}" destId="{C9D7E80D-3D1D-46C8-9954-8ED33C75554E}" srcOrd="8" destOrd="0" presId="urn:microsoft.com/office/officeart/2005/8/layout/default"/>
    <dgm:cxn modelId="{826DF06B-67D2-475D-849B-B01ABDCE4409}" type="presParOf" srcId="{710DDB1B-222A-4480-B422-8C0B93773CC2}" destId="{A65C6C96-4DBA-41AC-9393-CD6F1185F636}" srcOrd="9" destOrd="0" presId="urn:microsoft.com/office/officeart/2005/8/layout/default"/>
    <dgm:cxn modelId="{6DE14202-EDC2-46B7-BC81-F4F52FC76F1C}" type="presParOf" srcId="{710DDB1B-222A-4480-B422-8C0B93773CC2}" destId="{FE5C7D76-241E-4647-8B59-7FA61A9633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F7F1A3-3524-49B7-A506-5351615553D5}" type="doc">
      <dgm:prSet loTypeId="urn:microsoft.com/office/officeart/2005/8/layout/chart3" loCatId="relationship" qsTypeId="urn:microsoft.com/office/officeart/2005/8/quickstyle/simple1" qsCatId="simple" csTypeId="urn:microsoft.com/office/officeart/2005/8/colors/colorful1" csCatId="colorful" phldr="1"/>
      <dgm:spPr/>
    </dgm:pt>
    <dgm:pt modelId="{437DCF0F-C5D7-47A2-88B8-155DCC6145BC}">
      <dgm:prSet phldrT="[Text]"/>
      <dgm:spPr>
        <a:solidFill>
          <a:srgbClr val="BF0D3E"/>
        </a:solidFill>
        <a:ln>
          <a:solidFill>
            <a:srgbClr val="BF0D3E"/>
          </a:solidFill>
        </a:ln>
      </dgm:spPr>
      <dgm:t>
        <a:bodyPr/>
        <a:lstStyle/>
        <a:p>
          <a:r>
            <a:rPr lang="en-US" dirty="0">
              <a:solidFill>
                <a:schemeClr val="bg1"/>
              </a:solidFill>
            </a:rPr>
            <a:t>Harris- Pringle</a:t>
          </a:r>
        </a:p>
      </dgm:t>
    </dgm:pt>
    <dgm:pt modelId="{299E14E3-C89D-46F4-955D-5B0E407BD5E8}" type="parTrans" cxnId="{D150AE60-E523-4BEE-8213-2BD958E8BDFE}">
      <dgm:prSet/>
      <dgm:spPr/>
      <dgm:t>
        <a:bodyPr/>
        <a:lstStyle/>
        <a:p>
          <a:endParaRPr lang="en-US"/>
        </a:p>
      </dgm:t>
    </dgm:pt>
    <dgm:pt modelId="{55F40ACC-5758-4928-9B4B-1E20B5081237}" type="sibTrans" cxnId="{D150AE60-E523-4BEE-8213-2BD958E8BDFE}">
      <dgm:prSet/>
      <dgm:spPr/>
      <dgm:t>
        <a:bodyPr/>
        <a:lstStyle/>
        <a:p>
          <a:endParaRPr lang="en-US"/>
        </a:p>
      </dgm:t>
    </dgm:pt>
    <dgm:pt modelId="{DAA7DD1A-FBE3-4DC8-B5FE-E69B79AC7CD2}">
      <dgm:prSet phldrT="[Text]"/>
      <dgm:spPr>
        <a:solidFill>
          <a:srgbClr val="14487F"/>
        </a:solidFill>
        <a:ln>
          <a:solidFill>
            <a:srgbClr val="14487F"/>
          </a:solidFill>
        </a:ln>
      </dgm:spPr>
      <dgm:t>
        <a:bodyPr/>
        <a:lstStyle/>
        <a:p>
          <a:r>
            <a:rPr lang="en-US" dirty="0"/>
            <a:t>Hamada</a:t>
          </a:r>
        </a:p>
      </dgm:t>
    </dgm:pt>
    <dgm:pt modelId="{61C6CEB5-B8CB-4130-884D-6909B1FCE303}" type="parTrans" cxnId="{3C48ADDC-D1B6-409E-8AD3-F4FC1EA48C4A}">
      <dgm:prSet/>
      <dgm:spPr/>
      <dgm:t>
        <a:bodyPr/>
        <a:lstStyle/>
        <a:p>
          <a:endParaRPr lang="en-US"/>
        </a:p>
      </dgm:t>
    </dgm:pt>
    <dgm:pt modelId="{1B4A0C5F-2C47-4586-BC08-DBA5E763E549}" type="sibTrans" cxnId="{3C48ADDC-D1B6-409E-8AD3-F4FC1EA48C4A}">
      <dgm:prSet/>
      <dgm:spPr/>
      <dgm:t>
        <a:bodyPr/>
        <a:lstStyle/>
        <a:p>
          <a:endParaRPr lang="en-US"/>
        </a:p>
      </dgm:t>
    </dgm:pt>
    <dgm:pt modelId="{2385AB15-1BB5-417F-8C88-E82434E336D6}">
      <dgm:prSet phldrT="[Text]"/>
      <dgm:spPr>
        <a:solidFill>
          <a:srgbClr val="43B049"/>
        </a:solidFill>
        <a:ln>
          <a:solidFill>
            <a:srgbClr val="43B049"/>
          </a:solidFill>
        </a:ln>
      </dgm:spPr>
      <dgm:t>
        <a:bodyPr/>
        <a:lstStyle/>
        <a:p>
          <a:r>
            <a:rPr lang="en-US" dirty="0"/>
            <a:t>Miles- Ezzell</a:t>
          </a:r>
        </a:p>
      </dgm:t>
    </dgm:pt>
    <dgm:pt modelId="{2CCE8014-E8BE-4335-93AD-A526396B18EE}" type="sibTrans" cxnId="{D80DAE54-821F-4220-AC28-FC840B443042}">
      <dgm:prSet/>
      <dgm:spPr/>
      <dgm:t>
        <a:bodyPr/>
        <a:lstStyle/>
        <a:p>
          <a:endParaRPr lang="en-US"/>
        </a:p>
      </dgm:t>
    </dgm:pt>
    <dgm:pt modelId="{8C2C8DD5-FDB4-4C6D-9707-97C7D8E5B496}" type="parTrans" cxnId="{D80DAE54-821F-4220-AC28-FC840B443042}">
      <dgm:prSet/>
      <dgm:spPr/>
      <dgm:t>
        <a:bodyPr/>
        <a:lstStyle/>
        <a:p>
          <a:endParaRPr lang="en-US"/>
        </a:p>
      </dgm:t>
    </dgm:pt>
    <dgm:pt modelId="{87122214-82F1-4D18-B8BF-C5052ED7EC00}" type="pres">
      <dgm:prSet presAssocID="{D7F7F1A3-3524-49B7-A506-5351615553D5}" presName="compositeShape" presStyleCnt="0">
        <dgm:presLayoutVars>
          <dgm:chMax val="7"/>
          <dgm:dir/>
          <dgm:resizeHandles val="exact"/>
        </dgm:presLayoutVars>
      </dgm:prSet>
      <dgm:spPr/>
    </dgm:pt>
    <dgm:pt modelId="{F2908371-D9AB-43A5-9360-673EC3820CA5}" type="pres">
      <dgm:prSet presAssocID="{D7F7F1A3-3524-49B7-A506-5351615553D5}" presName="wedge1" presStyleLbl="node1" presStyleIdx="0" presStyleCnt="3" custScaleX="130401" custScaleY="118534" custLinFactNeighborX="-3654" custLinFactNeighborY="745"/>
      <dgm:spPr/>
    </dgm:pt>
    <dgm:pt modelId="{02EF06EB-6718-48BA-BD90-26B28FE5F013}" type="pres">
      <dgm:prSet presAssocID="{D7F7F1A3-3524-49B7-A506-5351615553D5}" presName="wedge1Tx" presStyleLbl="node1" presStyleIdx="0" presStyleCnt="3">
        <dgm:presLayoutVars>
          <dgm:chMax val="0"/>
          <dgm:chPref val="0"/>
          <dgm:bulletEnabled val="1"/>
        </dgm:presLayoutVars>
      </dgm:prSet>
      <dgm:spPr/>
    </dgm:pt>
    <dgm:pt modelId="{FCA15CFF-EB42-4143-9BD9-5A7C431AFA59}" type="pres">
      <dgm:prSet presAssocID="{D7F7F1A3-3524-49B7-A506-5351615553D5}" presName="wedge2" presStyleLbl="node1" presStyleIdx="1" presStyleCnt="3" custScaleX="130401" custScaleY="118534"/>
      <dgm:spPr/>
    </dgm:pt>
    <dgm:pt modelId="{D61B120F-C19F-46E5-91CA-9DBFB100D7E2}" type="pres">
      <dgm:prSet presAssocID="{D7F7F1A3-3524-49B7-A506-5351615553D5}" presName="wedge2Tx" presStyleLbl="node1" presStyleIdx="1" presStyleCnt="3">
        <dgm:presLayoutVars>
          <dgm:chMax val="0"/>
          <dgm:chPref val="0"/>
          <dgm:bulletEnabled val="1"/>
        </dgm:presLayoutVars>
      </dgm:prSet>
      <dgm:spPr/>
    </dgm:pt>
    <dgm:pt modelId="{55AB3E9E-44EE-47AE-AAA6-35EAA13C3409}" type="pres">
      <dgm:prSet presAssocID="{D7F7F1A3-3524-49B7-A506-5351615553D5}" presName="wedge3" presStyleLbl="node1" presStyleIdx="2" presStyleCnt="3" custScaleX="130401" custScaleY="118534" custLinFactNeighborX="-2109" custLinFactNeighborY="-1745"/>
      <dgm:spPr/>
    </dgm:pt>
    <dgm:pt modelId="{809650C4-3C16-4EC9-A7E2-EC01D3D08654}" type="pres">
      <dgm:prSet presAssocID="{D7F7F1A3-3524-49B7-A506-5351615553D5}" presName="wedge3Tx" presStyleLbl="node1" presStyleIdx="2" presStyleCnt="3">
        <dgm:presLayoutVars>
          <dgm:chMax val="0"/>
          <dgm:chPref val="0"/>
          <dgm:bulletEnabled val="1"/>
        </dgm:presLayoutVars>
      </dgm:prSet>
      <dgm:spPr/>
    </dgm:pt>
  </dgm:ptLst>
  <dgm:cxnLst>
    <dgm:cxn modelId="{4082F50B-5C6B-4EB0-BB98-7ABFB5A4EE1B}" type="presOf" srcId="{DAA7DD1A-FBE3-4DC8-B5FE-E69B79AC7CD2}" destId="{55AB3E9E-44EE-47AE-AAA6-35EAA13C3409}" srcOrd="0" destOrd="0" presId="urn:microsoft.com/office/officeart/2005/8/layout/chart3"/>
    <dgm:cxn modelId="{504E0E1B-1085-4C60-B5EE-A89267669013}" type="presOf" srcId="{2385AB15-1BB5-417F-8C88-E82434E336D6}" destId="{02EF06EB-6718-48BA-BD90-26B28FE5F013}" srcOrd="1" destOrd="0" presId="urn:microsoft.com/office/officeart/2005/8/layout/chart3"/>
    <dgm:cxn modelId="{8D87253C-7869-468F-827D-F13EBEDF4067}" type="presOf" srcId="{DAA7DD1A-FBE3-4DC8-B5FE-E69B79AC7CD2}" destId="{809650C4-3C16-4EC9-A7E2-EC01D3D08654}" srcOrd="1" destOrd="0" presId="urn:microsoft.com/office/officeart/2005/8/layout/chart3"/>
    <dgm:cxn modelId="{D150AE60-E523-4BEE-8213-2BD958E8BDFE}" srcId="{D7F7F1A3-3524-49B7-A506-5351615553D5}" destId="{437DCF0F-C5D7-47A2-88B8-155DCC6145BC}" srcOrd="1" destOrd="0" parTransId="{299E14E3-C89D-46F4-955D-5B0E407BD5E8}" sibTransId="{55F40ACC-5758-4928-9B4B-1E20B5081237}"/>
    <dgm:cxn modelId="{015DB342-CDF7-4687-98F2-0E3765309182}" type="presOf" srcId="{437DCF0F-C5D7-47A2-88B8-155DCC6145BC}" destId="{D61B120F-C19F-46E5-91CA-9DBFB100D7E2}" srcOrd="1" destOrd="0" presId="urn:microsoft.com/office/officeart/2005/8/layout/chart3"/>
    <dgm:cxn modelId="{D80DAE54-821F-4220-AC28-FC840B443042}" srcId="{D7F7F1A3-3524-49B7-A506-5351615553D5}" destId="{2385AB15-1BB5-417F-8C88-E82434E336D6}" srcOrd="0" destOrd="0" parTransId="{8C2C8DD5-FDB4-4C6D-9707-97C7D8E5B496}" sibTransId="{2CCE8014-E8BE-4335-93AD-A526396B18EE}"/>
    <dgm:cxn modelId="{DA68617D-7276-4D69-B423-79F0B44C7A83}" type="presOf" srcId="{D7F7F1A3-3524-49B7-A506-5351615553D5}" destId="{87122214-82F1-4D18-B8BF-C5052ED7EC00}" srcOrd="0" destOrd="0" presId="urn:microsoft.com/office/officeart/2005/8/layout/chart3"/>
    <dgm:cxn modelId="{EA38B696-8980-4D34-AC63-85CE15F145A5}" type="presOf" srcId="{2385AB15-1BB5-417F-8C88-E82434E336D6}" destId="{F2908371-D9AB-43A5-9360-673EC3820CA5}" srcOrd="0" destOrd="0" presId="urn:microsoft.com/office/officeart/2005/8/layout/chart3"/>
    <dgm:cxn modelId="{3C48ADDC-D1B6-409E-8AD3-F4FC1EA48C4A}" srcId="{D7F7F1A3-3524-49B7-A506-5351615553D5}" destId="{DAA7DD1A-FBE3-4DC8-B5FE-E69B79AC7CD2}" srcOrd="2" destOrd="0" parTransId="{61C6CEB5-B8CB-4130-884D-6909B1FCE303}" sibTransId="{1B4A0C5F-2C47-4586-BC08-DBA5E763E549}"/>
    <dgm:cxn modelId="{76D278F9-2019-45E8-9183-6B53AE4E8DB3}" type="presOf" srcId="{437DCF0F-C5D7-47A2-88B8-155DCC6145BC}" destId="{FCA15CFF-EB42-4143-9BD9-5A7C431AFA59}" srcOrd="0" destOrd="0" presId="urn:microsoft.com/office/officeart/2005/8/layout/chart3"/>
    <dgm:cxn modelId="{568E93C9-1A1E-4800-BD73-12335D4B0A8B}" type="presParOf" srcId="{87122214-82F1-4D18-B8BF-C5052ED7EC00}" destId="{F2908371-D9AB-43A5-9360-673EC3820CA5}" srcOrd="0" destOrd="0" presId="urn:microsoft.com/office/officeart/2005/8/layout/chart3"/>
    <dgm:cxn modelId="{B76D42F9-3D06-4BC3-8954-951C67695DEB}" type="presParOf" srcId="{87122214-82F1-4D18-B8BF-C5052ED7EC00}" destId="{02EF06EB-6718-48BA-BD90-26B28FE5F013}" srcOrd="1" destOrd="0" presId="urn:microsoft.com/office/officeart/2005/8/layout/chart3"/>
    <dgm:cxn modelId="{5B134D9F-D2BF-4261-B8B4-EF8EECFCD68C}" type="presParOf" srcId="{87122214-82F1-4D18-B8BF-C5052ED7EC00}" destId="{FCA15CFF-EB42-4143-9BD9-5A7C431AFA59}" srcOrd="2" destOrd="0" presId="urn:microsoft.com/office/officeart/2005/8/layout/chart3"/>
    <dgm:cxn modelId="{733DFE72-6220-4352-9B58-4E771916826D}" type="presParOf" srcId="{87122214-82F1-4D18-B8BF-C5052ED7EC00}" destId="{D61B120F-C19F-46E5-91CA-9DBFB100D7E2}" srcOrd="3" destOrd="0" presId="urn:microsoft.com/office/officeart/2005/8/layout/chart3"/>
    <dgm:cxn modelId="{250F341B-8BC0-4E27-A331-9A4AB2C2693A}" type="presParOf" srcId="{87122214-82F1-4D18-B8BF-C5052ED7EC00}" destId="{55AB3E9E-44EE-47AE-AAA6-35EAA13C3409}" srcOrd="4" destOrd="0" presId="urn:microsoft.com/office/officeart/2005/8/layout/chart3"/>
    <dgm:cxn modelId="{EE2D044B-F695-4B16-9CDA-12CDDFB87BDF}" type="presParOf" srcId="{87122214-82F1-4D18-B8BF-C5052ED7EC00}" destId="{809650C4-3C16-4EC9-A7E2-EC01D3D0865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D7F7F1A3-3524-49B7-A506-5351615553D5}" type="doc">
      <dgm:prSet loTypeId="urn:microsoft.com/office/officeart/2005/8/layout/chart3" loCatId="relationship" qsTypeId="urn:microsoft.com/office/officeart/2005/8/quickstyle/simple1" qsCatId="simple" csTypeId="urn:microsoft.com/office/officeart/2005/8/colors/colorful1" csCatId="colorful" phldr="1"/>
      <dgm:spPr/>
    </dgm:pt>
    <dgm:pt modelId="{2385AB15-1BB5-417F-8C88-E82434E336D6}">
      <dgm:prSet phldrT="[Text]"/>
      <dgm:spPr>
        <a:noFill/>
        <a:ln>
          <a:solidFill>
            <a:schemeClr val="bg2">
              <a:lumMod val="85000"/>
            </a:schemeClr>
          </a:solidFill>
        </a:ln>
      </dgm:spPr>
      <dgm:t>
        <a:bodyPr/>
        <a:lstStyle/>
        <a:p>
          <a:r>
            <a:rPr lang="en-US" dirty="0"/>
            <a:t>Miles- Ezzell</a:t>
          </a:r>
        </a:p>
      </dgm:t>
    </dgm:pt>
    <dgm:pt modelId="{8C2C8DD5-FDB4-4C6D-9707-97C7D8E5B496}" type="parTrans" cxnId="{D80DAE54-821F-4220-AC28-FC840B443042}">
      <dgm:prSet/>
      <dgm:spPr/>
      <dgm:t>
        <a:bodyPr/>
        <a:lstStyle/>
        <a:p>
          <a:endParaRPr lang="en-US"/>
        </a:p>
      </dgm:t>
    </dgm:pt>
    <dgm:pt modelId="{2CCE8014-E8BE-4335-93AD-A526396B18EE}" type="sibTrans" cxnId="{D80DAE54-821F-4220-AC28-FC840B443042}">
      <dgm:prSet/>
      <dgm:spPr/>
      <dgm:t>
        <a:bodyPr/>
        <a:lstStyle/>
        <a:p>
          <a:endParaRPr lang="en-US"/>
        </a:p>
      </dgm:t>
    </dgm:pt>
    <dgm:pt modelId="{DAA7DD1A-FBE3-4DC8-B5FE-E69B79AC7CD2}">
      <dgm:prSet phldrT="[Text]"/>
      <dgm:spPr>
        <a:solidFill>
          <a:srgbClr val="14487F"/>
        </a:solidFill>
        <a:ln>
          <a:solidFill>
            <a:srgbClr val="14487F"/>
          </a:solidFill>
        </a:ln>
      </dgm:spPr>
      <dgm:t>
        <a:bodyPr/>
        <a:lstStyle/>
        <a:p>
          <a:r>
            <a:rPr lang="en-US" dirty="0"/>
            <a:t>Hamada</a:t>
          </a:r>
        </a:p>
      </dgm:t>
    </dgm:pt>
    <dgm:pt modelId="{61C6CEB5-B8CB-4130-884D-6909B1FCE303}" type="parTrans" cxnId="{3C48ADDC-D1B6-409E-8AD3-F4FC1EA48C4A}">
      <dgm:prSet/>
      <dgm:spPr/>
      <dgm:t>
        <a:bodyPr/>
        <a:lstStyle/>
        <a:p>
          <a:endParaRPr lang="en-US"/>
        </a:p>
      </dgm:t>
    </dgm:pt>
    <dgm:pt modelId="{1B4A0C5F-2C47-4586-BC08-DBA5E763E549}" type="sibTrans" cxnId="{3C48ADDC-D1B6-409E-8AD3-F4FC1EA48C4A}">
      <dgm:prSet/>
      <dgm:spPr/>
      <dgm:t>
        <a:bodyPr/>
        <a:lstStyle/>
        <a:p>
          <a:endParaRPr lang="en-US"/>
        </a:p>
      </dgm:t>
    </dgm:pt>
    <dgm:pt modelId="{437DCF0F-C5D7-47A2-88B8-155DCC6145BC}">
      <dgm:prSet phldrT="[Text]"/>
      <dgm:spPr>
        <a:noFill/>
        <a:ln>
          <a:solidFill>
            <a:schemeClr val="bg2">
              <a:lumMod val="85000"/>
            </a:schemeClr>
          </a:solidFill>
        </a:ln>
      </dgm:spPr>
      <dgm:t>
        <a:bodyPr/>
        <a:lstStyle/>
        <a:p>
          <a:r>
            <a:rPr lang="en-US" dirty="0">
              <a:solidFill>
                <a:schemeClr val="bg1"/>
              </a:solidFill>
            </a:rPr>
            <a:t>Harris- Pringle</a:t>
          </a:r>
        </a:p>
      </dgm:t>
    </dgm:pt>
    <dgm:pt modelId="{55F40ACC-5758-4928-9B4B-1E20B5081237}" type="sibTrans" cxnId="{D150AE60-E523-4BEE-8213-2BD958E8BDFE}">
      <dgm:prSet/>
      <dgm:spPr/>
      <dgm:t>
        <a:bodyPr/>
        <a:lstStyle/>
        <a:p>
          <a:endParaRPr lang="en-US"/>
        </a:p>
      </dgm:t>
    </dgm:pt>
    <dgm:pt modelId="{299E14E3-C89D-46F4-955D-5B0E407BD5E8}" type="parTrans" cxnId="{D150AE60-E523-4BEE-8213-2BD958E8BDFE}">
      <dgm:prSet/>
      <dgm:spPr/>
      <dgm:t>
        <a:bodyPr/>
        <a:lstStyle/>
        <a:p>
          <a:endParaRPr lang="en-US"/>
        </a:p>
      </dgm:t>
    </dgm:pt>
    <dgm:pt modelId="{87122214-82F1-4D18-B8BF-C5052ED7EC00}" type="pres">
      <dgm:prSet presAssocID="{D7F7F1A3-3524-49B7-A506-5351615553D5}" presName="compositeShape" presStyleCnt="0">
        <dgm:presLayoutVars>
          <dgm:chMax val="7"/>
          <dgm:dir/>
          <dgm:resizeHandles val="exact"/>
        </dgm:presLayoutVars>
      </dgm:prSet>
      <dgm:spPr/>
    </dgm:pt>
    <dgm:pt modelId="{F2908371-D9AB-43A5-9360-673EC3820CA5}" type="pres">
      <dgm:prSet presAssocID="{D7F7F1A3-3524-49B7-A506-5351615553D5}" presName="wedge1" presStyleLbl="node1" presStyleIdx="0" presStyleCnt="3" custScaleX="130401" custScaleY="118534" custLinFactNeighborX="-3654" custLinFactNeighborY="745"/>
      <dgm:spPr/>
    </dgm:pt>
    <dgm:pt modelId="{02EF06EB-6718-48BA-BD90-26B28FE5F013}" type="pres">
      <dgm:prSet presAssocID="{D7F7F1A3-3524-49B7-A506-5351615553D5}" presName="wedge1Tx" presStyleLbl="node1" presStyleIdx="0" presStyleCnt="3">
        <dgm:presLayoutVars>
          <dgm:chMax val="0"/>
          <dgm:chPref val="0"/>
          <dgm:bulletEnabled val="1"/>
        </dgm:presLayoutVars>
      </dgm:prSet>
      <dgm:spPr/>
    </dgm:pt>
    <dgm:pt modelId="{FCA15CFF-EB42-4143-9BD9-5A7C431AFA59}" type="pres">
      <dgm:prSet presAssocID="{D7F7F1A3-3524-49B7-A506-5351615553D5}" presName="wedge2" presStyleLbl="node1" presStyleIdx="1" presStyleCnt="3" custScaleX="130401" custScaleY="118534"/>
      <dgm:spPr/>
    </dgm:pt>
    <dgm:pt modelId="{D61B120F-C19F-46E5-91CA-9DBFB100D7E2}" type="pres">
      <dgm:prSet presAssocID="{D7F7F1A3-3524-49B7-A506-5351615553D5}" presName="wedge2Tx" presStyleLbl="node1" presStyleIdx="1" presStyleCnt="3">
        <dgm:presLayoutVars>
          <dgm:chMax val="0"/>
          <dgm:chPref val="0"/>
          <dgm:bulletEnabled val="1"/>
        </dgm:presLayoutVars>
      </dgm:prSet>
      <dgm:spPr/>
    </dgm:pt>
    <dgm:pt modelId="{55AB3E9E-44EE-47AE-AAA6-35EAA13C3409}" type="pres">
      <dgm:prSet presAssocID="{D7F7F1A3-3524-49B7-A506-5351615553D5}" presName="wedge3" presStyleLbl="node1" presStyleIdx="2" presStyleCnt="3" custScaleX="130401" custScaleY="118534" custLinFactNeighborX="-2109" custLinFactNeighborY="-1745"/>
      <dgm:spPr/>
    </dgm:pt>
    <dgm:pt modelId="{809650C4-3C16-4EC9-A7E2-EC01D3D08654}" type="pres">
      <dgm:prSet presAssocID="{D7F7F1A3-3524-49B7-A506-5351615553D5}" presName="wedge3Tx" presStyleLbl="node1" presStyleIdx="2" presStyleCnt="3">
        <dgm:presLayoutVars>
          <dgm:chMax val="0"/>
          <dgm:chPref val="0"/>
          <dgm:bulletEnabled val="1"/>
        </dgm:presLayoutVars>
      </dgm:prSet>
      <dgm:spPr/>
    </dgm:pt>
  </dgm:ptLst>
  <dgm:cxnLst>
    <dgm:cxn modelId="{4082F50B-5C6B-4EB0-BB98-7ABFB5A4EE1B}" type="presOf" srcId="{DAA7DD1A-FBE3-4DC8-B5FE-E69B79AC7CD2}" destId="{55AB3E9E-44EE-47AE-AAA6-35EAA13C3409}" srcOrd="0" destOrd="0" presId="urn:microsoft.com/office/officeart/2005/8/layout/chart3"/>
    <dgm:cxn modelId="{504E0E1B-1085-4C60-B5EE-A89267669013}" type="presOf" srcId="{2385AB15-1BB5-417F-8C88-E82434E336D6}" destId="{02EF06EB-6718-48BA-BD90-26B28FE5F013}" srcOrd="1" destOrd="0" presId="urn:microsoft.com/office/officeart/2005/8/layout/chart3"/>
    <dgm:cxn modelId="{8D87253C-7869-468F-827D-F13EBEDF4067}" type="presOf" srcId="{DAA7DD1A-FBE3-4DC8-B5FE-E69B79AC7CD2}" destId="{809650C4-3C16-4EC9-A7E2-EC01D3D08654}" srcOrd="1" destOrd="0" presId="urn:microsoft.com/office/officeart/2005/8/layout/chart3"/>
    <dgm:cxn modelId="{D150AE60-E523-4BEE-8213-2BD958E8BDFE}" srcId="{D7F7F1A3-3524-49B7-A506-5351615553D5}" destId="{437DCF0F-C5D7-47A2-88B8-155DCC6145BC}" srcOrd="1" destOrd="0" parTransId="{299E14E3-C89D-46F4-955D-5B0E407BD5E8}" sibTransId="{55F40ACC-5758-4928-9B4B-1E20B5081237}"/>
    <dgm:cxn modelId="{015DB342-CDF7-4687-98F2-0E3765309182}" type="presOf" srcId="{437DCF0F-C5D7-47A2-88B8-155DCC6145BC}" destId="{D61B120F-C19F-46E5-91CA-9DBFB100D7E2}" srcOrd="1" destOrd="0" presId="urn:microsoft.com/office/officeart/2005/8/layout/chart3"/>
    <dgm:cxn modelId="{D80DAE54-821F-4220-AC28-FC840B443042}" srcId="{D7F7F1A3-3524-49B7-A506-5351615553D5}" destId="{2385AB15-1BB5-417F-8C88-E82434E336D6}" srcOrd="0" destOrd="0" parTransId="{8C2C8DD5-FDB4-4C6D-9707-97C7D8E5B496}" sibTransId="{2CCE8014-E8BE-4335-93AD-A526396B18EE}"/>
    <dgm:cxn modelId="{DA68617D-7276-4D69-B423-79F0B44C7A83}" type="presOf" srcId="{D7F7F1A3-3524-49B7-A506-5351615553D5}" destId="{87122214-82F1-4D18-B8BF-C5052ED7EC00}" srcOrd="0" destOrd="0" presId="urn:microsoft.com/office/officeart/2005/8/layout/chart3"/>
    <dgm:cxn modelId="{EA38B696-8980-4D34-AC63-85CE15F145A5}" type="presOf" srcId="{2385AB15-1BB5-417F-8C88-E82434E336D6}" destId="{F2908371-D9AB-43A5-9360-673EC3820CA5}" srcOrd="0" destOrd="0" presId="urn:microsoft.com/office/officeart/2005/8/layout/chart3"/>
    <dgm:cxn modelId="{3C48ADDC-D1B6-409E-8AD3-F4FC1EA48C4A}" srcId="{D7F7F1A3-3524-49B7-A506-5351615553D5}" destId="{DAA7DD1A-FBE3-4DC8-B5FE-E69B79AC7CD2}" srcOrd="2" destOrd="0" parTransId="{61C6CEB5-B8CB-4130-884D-6909B1FCE303}" sibTransId="{1B4A0C5F-2C47-4586-BC08-DBA5E763E549}"/>
    <dgm:cxn modelId="{76D278F9-2019-45E8-9183-6B53AE4E8DB3}" type="presOf" srcId="{437DCF0F-C5D7-47A2-88B8-155DCC6145BC}" destId="{FCA15CFF-EB42-4143-9BD9-5A7C431AFA59}" srcOrd="0" destOrd="0" presId="urn:microsoft.com/office/officeart/2005/8/layout/chart3"/>
    <dgm:cxn modelId="{568E93C9-1A1E-4800-BD73-12335D4B0A8B}" type="presParOf" srcId="{87122214-82F1-4D18-B8BF-C5052ED7EC00}" destId="{F2908371-D9AB-43A5-9360-673EC3820CA5}" srcOrd="0" destOrd="0" presId="urn:microsoft.com/office/officeart/2005/8/layout/chart3"/>
    <dgm:cxn modelId="{B76D42F9-3D06-4BC3-8954-951C67695DEB}" type="presParOf" srcId="{87122214-82F1-4D18-B8BF-C5052ED7EC00}" destId="{02EF06EB-6718-48BA-BD90-26B28FE5F013}" srcOrd="1" destOrd="0" presId="urn:microsoft.com/office/officeart/2005/8/layout/chart3"/>
    <dgm:cxn modelId="{5B134D9F-D2BF-4261-B8B4-EF8EECFCD68C}" type="presParOf" srcId="{87122214-82F1-4D18-B8BF-C5052ED7EC00}" destId="{FCA15CFF-EB42-4143-9BD9-5A7C431AFA59}" srcOrd="2" destOrd="0" presId="urn:microsoft.com/office/officeart/2005/8/layout/chart3"/>
    <dgm:cxn modelId="{733DFE72-6220-4352-9B58-4E771916826D}" type="presParOf" srcId="{87122214-82F1-4D18-B8BF-C5052ED7EC00}" destId="{D61B120F-C19F-46E5-91CA-9DBFB100D7E2}" srcOrd="3" destOrd="0" presId="urn:microsoft.com/office/officeart/2005/8/layout/chart3"/>
    <dgm:cxn modelId="{250F341B-8BC0-4E27-A331-9A4AB2C2693A}" type="presParOf" srcId="{87122214-82F1-4D18-B8BF-C5052ED7EC00}" destId="{55AB3E9E-44EE-47AE-AAA6-35EAA13C3409}" srcOrd="4" destOrd="0" presId="urn:microsoft.com/office/officeart/2005/8/layout/chart3"/>
    <dgm:cxn modelId="{EE2D044B-F695-4B16-9CDA-12CDDFB87BDF}" type="presParOf" srcId="{87122214-82F1-4D18-B8BF-C5052ED7EC00}" destId="{809650C4-3C16-4EC9-A7E2-EC01D3D08654}" srcOrd="5" destOrd="0" presId="urn:microsoft.com/office/officeart/2005/8/layout/chart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D7F7F1A3-3524-49B7-A506-5351615553D5}" type="doc">
      <dgm:prSet loTypeId="urn:microsoft.com/office/officeart/2005/8/layout/chart3" loCatId="relationship" qsTypeId="urn:microsoft.com/office/officeart/2005/8/quickstyle/simple1" qsCatId="simple" csTypeId="urn:microsoft.com/office/officeart/2005/8/colors/colorful1" csCatId="colorful" phldr="1"/>
      <dgm:spPr/>
    </dgm:pt>
    <dgm:pt modelId="{2385AB15-1BB5-417F-8C88-E82434E336D6}">
      <dgm:prSet phldrT="[Text]"/>
      <dgm:spPr>
        <a:solidFill>
          <a:srgbClr val="43B049"/>
        </a:solidFill>
        <a:ln>
          <a:solidFill>
            <a:srgbClr val="43B049"/>
          </a:solidFill>
        </a:ln>
      </dgm:spPr>
      <dgm:t>
        <a:bodyPr/>
        <a:lstStyle/>
        <a:p>
          <a:r>
            <a:rPr lang="en-US" dirty="0"/>
            <a:t>Miles- Ezzell</a:t>
          </a:r>
        </a:p>
      </dgm:t>
    </dgm:pt>
    <dgm:pt modelId="{8C2C8DD5-FDB4-4C6D-9707-97C7D8E5B496}" type="parTrans" cxnId="{D80DAE54-821F-4220-AC28-FC840B443042}">
      <dgm:prSet/>
      <dgm:spPr/>
      <dgm:t>
        <a:bodyPr/>
        <a:lstStyle/>
        <a:p>
          <a:endParaRPr lang="en-US"/>
        </a:p>
      </dgm:t>
    </dgm:pt>
    <dgm:pt modelId="{2CCE8014-E8BE-4335-93AD-A526396B18EE}" type="sibTrans" cxnId="{D80DAE54-821F-4220-AC28-FC840B443042}">
      <dgm:prSet/>
      <dgm:spPr/>
      <dgm:t>
        <a:bodyPr/>
        <a:lstStyle/>
        <a:p>
          <a:endParaRPr lang="en-US"/>
        </a:p>
      </dgm:t>
    </dgm:pt>
    <dgm:pt modelId="{437DCF0F-C5D7-47A2-88B8-155DCC6145BC}">
      <dgm:prSet phldrT="[Text]"/>
      <dgm:spPr>
        <a:noFill/>
        <a:ln>
          <a:solidFill>
            <a:schemeClr val="bg2">
              <a:lumMod val="85000"/>
            </a:schemeClr>
          </a:solidFill>
        </a:ln>
      </dgm:spPr>
      <dgm:t>
        <a:bodyPr/>
        <a:lstStyle/>
        <a:p>
          <a:r>
            <a:rPr lang="en-US" dirty="0">
              <a:solidFill>
                <a:schemeClr val="bg1"/>
              </a:solidFill>
            </a:rPr>
            <a:t>Harris- Pringle</a:t>
          </a:r>
        </a:p>
      </dgm:t>
    </dgm:pt>
    <dgm:pt modelId="{299E14E3-C89D-46F4-955D-5B0E407BD5E8}" type="parTrans" cxnId="{D150AE60-E523-4BEE-8213-2BD958E8BDFE}">
      <dgm:prSet/>
      <dgm:spPr/>
      <dgm:t>
        <a:bodyPr/>
        <a:lstStyle/>
        <a:p>
          <a:endParaRPr lang="en-US"/>
        </a:p>
      </dgm:t>
    </dgm:pt>
    <dgm:pt modelId="{55F40ACC-5758-4928-9B4B-1E20B5081237}" type="sibTrans" cxnId="{D150AE60-E523-4BEE-8213-2BD958E8BDFE}">
      <dgm:prSet/>
      <dgm:spPr/>
      <dgm:t>
        <a:bodyPr/>
        <a:lstStyle/>
        <a:p>
          <a:endParaRPr lang="en-US"/>
        </a:p>
      </dgm:t>
    </dgm:pt>
    <dgm:pt modelId="{DAA7DD1A-FBE3-4DC8-B5FE-E69B79AC7CD2}">
      <dgm:prSet phldrT="[Text]"/>
      <dgm:spPr>
        <a:noFill/>
        <a:ln>
          <a:solidFill>
            <a:schemeClr val="bg2">
              <a:lumMod val="85000"/>
            </a:schemeClr>
          </a:solidFill>
        </a:ln>
      </dgm:spPr>
      <dgm:t>
        <a:bodyPr/>
        <a:lstStyle/>
        <a:p>
          <a:r>
            <a:rPr lang="en-US" dirty="0"/>
            <a:t>Hamada</a:t>
          </a:r>
        </a:p>
      </dgm:t>
    </dgm:pt>
    <dgm:pt modelId="{61C6CEB5-B8CB-4130-884D-6909B1FCE303}" type="parTrans" cxnId="{3C48ADDC-D1B6-409E-8AD3-F4FC1EA48C4A}">
      <dgm:prSet/>
      <dgm:spPr/>
      <dgm:t>
        <a:bodyPr/>
        <a:lstStyle/>
        <a:p>
          <a:endParaRPr lang="en-US"/>
        </a:p>
      </dgm:t>
    </dgm:pt>
    <dgm:pt modelId="{1B4A0C5F-2C47-4586-BC08-DBA5E763E549}" type="sibTrans" cxnId="{3C48ADDC-D1B6-409E-8AD3-F4FC1EA48C4A}">
      <dgm:prSet/>
      <dgm:spPr/>
      <dgm:t>
        <a:bodyPr/>
        <a:lstStyle/>
        <a:p>
          <a:endParaRPr lang="en-US"/>
        </a:p>
      </dgm:t>
    </dgm:pt>
    <dgm:pt modelId="{87122214-82F1-4D18-B8BF-C5052ED7EC00}" type="pres">
      <dgm:prSet presAssocID="{D7F7F1A3-3524-49B7-A506-5351615553D5}" presName="compositeShape" presStyleCnt="0">
        <dgm:presLayoutVars>
          <dgm:chMax val="7"/>
          <dgm:dir/>
          <dgm:resizeHandles val="exact"/>
        </dgm:presLayoutVars>
      </dgm:prSet>
      <dgm:spPr/>
    </dgm:pt>
    <dgm:pt modelId="{F2908371-D9AB-43A5-9360-673EC3820CA5}" type="pres">
      <dgm:prSet presAssocID="{D7F7F1A3-3524-49B7-A506-5351615553D5}" presName="wedge1" presStyleLbl="node1" presStyleIdx="0" presStyleCnt="3" custScaleX="130401" custScaleY="118534" custLinFactNeighborX="-3434" custLinFactNeighborY="1491"/>
      <dgm:spPr/>
    </dgm:pt>
    <dgm:pt modelId="{02EF06EB-6718-48BA-BD90-26B28FE5F013}" type="pres">
      <dgm:prSet presAssocID="{D7F7F1A3-3524-49B7-A506-5351615553D5}" presName="wedge1Tx" presStyleLbl="node1" presStyleIdx="0" presStyleCnt="3">
        <dgm:presLayoutVars>
          <dgm:chMax val="0"/>
          <dgm:chPref val="0"/>
          <dgm:bulletEnabled val="1"/>
        </dgm:presLayoutVars>
      </dgm:prSet>
      <dgm:spPr/>
    </dgm:pt>
    <dgm:pt modelId="{FCA15CFF-EB42-4143-9BD9-5A7C431AFA59}" type="pres">
      <dgm:prSet presAssocID="{D7F7F1A3-3524-49B7-A506-5351615553D5}" presName="wedge2" presStyleLbl="node1" presStyleIdx="1" presStyleCnt="3" custScaleX="130401" custScaleY="118534" custLinFactNeighborX="-880"/>
      <dgm:spPr/>
    </dgm:pt>
    <dgm:pt modelId="{D61B120F-C19F-46E5-91CA-9DBFB100D7E2}" type="pres">
      <dgm:prSet presAssocID="{D7F7F1A3-3524-49B7-A506-5351615553D5}" presName="wedge2Tx" presStyleLbl="node1" presStyleIdx="1" presStyleCnt="3">
        <dgm:presLayoutVars>
          <dgm:chMax val="0"/>
          <dgm:chPref val="0"/>
          <dgm:bulletEnabled val="1"/>
        </dgm:presLayoutVars>
      </dgm:prSet>
      <dgm:spPr/>
    </dgm:pt>
    <dgm:pt modelId="{55AB3E9E-44EE-47AE-AAA6-35EAA13C3409}" type="pres">
      <dgm:prSet presAssocID="{D7F7F1A3-3524-49B7-A506-5351615553D5}" presName="wedge3" presStyleLbl="node1" presStyleIdx="2" presStyleCnt="3" custScaleX="130401" custScaleY="118534" custLinFactNeighborX="-2109" custLinFactNeighborY="-1745"/>
      <dgm:spPr/>
    </dgm:pt>
    <dgm:pt modelId="{809650C4-3C16-4EC9-A7E2-EC01D3D08654}" type="pres">
      <dgm:prSet presAssocID="{D7F7F1A3-3524-49B7-A506-5351615553D5}" presName="wedge3Tx" presStyleLbl="node1" presStyleIdx="2" presStyleCnt="3">
        <dgm:presLayoutVars>
          <dgm:chMax val="0"/>
          <dgm:chPref val="0"/>
          <dgm:bulletEnabled val="1"/>
        </dgm:presLayoutVars>
      </dgm:prSet>
      <dgm:spPr/>
    </dgm:pt>
  </dgm:ptLst>
  <dgm:cxnLst>
    <dgm:cxn modelId="{4082F50B-5C6B-4EB0-BB98-7ABFB5A4EE1B}" type="presOf" srcId="{DAA7DD1A-FBE3-4DC8-B5FE-E69B79AC7CD2}" destId="{55AB3E9E-44EE-47AE-AAA6-35EAA13C3409}" srcOrd="0" destOrd="0" presId="urn:microsoft.com/office/officeart/2005/8/layout/chart3"/>
    <dgm:cxn modelId="{504E0E1B-1085-4C60-B5EE-A89267669013}" type="presOf" srcId="{2385AB15-1BB5-417F-8C88-E82434E336D6}" destId="{02EF06EB-6718-48BA-BD90-26B28FE5F013}" srcOrd="1" destOrd="0" presId="urn:microsoft.com/office/officeart/2005/8/layout/chart3"/>
    <dgm:cxn modelId="{8D87253C-7869-468F-827D-F13EBEDF4067}" type="presOf" srcId="{DAA7DD1A-FBE3-4DC8-B5FE-E69B79AC7CD2}" destId="{809650C4-3C16-4EC9-A7E2-EC01D3D08654}" srcOrd="1" destOrd="0" presId="urn:microsoft.com/office/officeart/2005/8/layout/chart3"/>
    <dgm:cxn modelId="{D150AE60-E523-4BEE-8213-2BD958E8BDFE}" srcId="{D7F7F1A3-3524-49B7-A506-5351615553D5}" destId="{437DCF0F-C5D7-47A2-88B8-155DCC6145BC}" srcOrd="1" destOrd="0" parTransId="{299E14E3-C89D-46F4-955D-5B0E407BD5E8}" sibTransId="{55F40ACC-5758-4928-9B4B-1E20B5081237}"/>
    <dgm:cxn modelId="{015DB342-CDF7-4687-98F2-0E3765309182}" type="presOf" srcId="{437DCF0F-C5D7-47A2-88B8-155DCC6145BC}" destId="{D61B120F-C19F-46E5-91CA-9DBFB100D7E2}" srcOrd="1" destOrd="0" presId="urn:microsoft.com/office/officeart/2005/8/layout/chart3"/>
    <dgm:cxn modelId="{D80DAE54-821F-4220-AC28-FC840B443042}" srcId="{D7F7F1A3-3524-49B7-A506-5351615553D5}" destId="{2385AB15-1BB5-417F-8C88-E82434E336D6}" srcOrd="0" destOrd="0" parTransId="{8C2C8DD5-FDB4-4C6D-9707-97C7D8E5B496}" sibTransId="{2CCE8014-E8BE-4335-93AD-A526396B18EE}"/>
    <dgm:cxn modelId="{DA68617D-7276-4D69-B423-79F0B44C7A83}" type="presOf" srcId="{D7F7F1A3-3524-49B7-A506-5351615553D5}" destId="{87122214-82F1-4D18-B8BF-C5052ED7EC00}" srcOrd="0" destOrd="0" presId="urn:microsoft.com/office/officeart/2005/8/layout/chart3"/>
    <dgm:cxn modelId="{EA38B696-8980-4D34-AC63-85CE15F145A5}" type="presOf" srcId="{2385AB15-1BB5-417F-8C88-E82434E336D6}" destId="{F2908371-D9AB-43A5-9360-673EC3820CA5}" srcOrd="0" destOrd="0" presId="urn:microsoft.com/office/officeart/2005/8/layout/chart3"/>
    <dgm:cxn modelId="{3C48ADDC-D1B6-409E-8AD3-F4FC1EA48C4A}" srcId="{D7F7F1A3-3524-49B7-A506-5351615553D5}" destId="{DAA7DD1A-FBE3-4DC8-B5FE-E69B79AC7CD2}" srcOrd="2" destOrd="0" parTransId="{61C6CEB5-B8CB-4130-884D-6909B1FCE303}" sibTransId="{1B4A0C5F-2C47-4586-BC08-DBA5E763E549}"/>
    <dgm:cxn modelId="{76D278F9-2019-45E8-9183-6B53AE4E8DB3}" type="presOf" srcId="{437DCF0F-C5D7-47A2-88B8-155DCC6145BC}" destId="{FCA15CFF-EB42-4143-9BD9-5A7C431AFA59}" srcOrd="0" destOrd="0" presId="urn:microsoft.com/office/officeart/2005/8/layout/chart3"/>
    <dgm:cxn modelId="{568E93C9-1A1E-4800-BD73-12335D4B0A8B}" type="presParOf" srcId="{87122214-82F1-4D18-B8BF-C5052ED7EC00}" destId="{F2908371-D9AB-43A5-9360-673EC3820CA5}" srcOrd="0" destOrd="0" presId="urn:microsoft.com/office/officeart/2005/8/layout/chart3"/>
    <dgm:cxn modelId="{B76D42F9-3D06-4BC3-8954-951C67695DEB}" type="presParOf" srcId="{87122214-82F1-4D18-B8BF-C5052ED7EC00}" destId="{02EF06EB-6718-48BA-BD90-26B28FE5F013}" srcOrd="1" destOrd="0" presId="urn:microsoft.com/office/officeart/2005/8/layout/chart3"/>
    <dgm:cxn modelId="{5B134D9F-D2BF-4261-B8B4-EF8EECFCD68C}" type="presParOf" srcId="{87122214-82F1-4D18-B8BF-C5052ED7EC00}" destId="{FCA15CFF-EB42-4143-9BD9-5A7C431AFA59}" srcOrd="2" destOrd="0" presId="urn:microsoft.com/office/officeart/2005/8/layout/chart3"/>
    <dgm:cxn modelId="{733DFE72-6220-4352-9B58-4E771916826D}" type="presParOf" srcId="{87122214-82F1-4D18-B8BF-C5052ED7EC00}" destId="{D61B120F-C19F-46E5-91CA-9DBFB100D7E2}" srcOrd="3" destOrd="0" presId="urn:microsoft.com/office/officeart/2005/8/layout/chart3"/>
    <dgm:cxn modelId="{250F341B-8BC0-4E27-A331-9A4AB2C2693A}" type="presParOf" srcId="{87122214-82F1-4D18-B8BF-C5052ED7EC00}" destId="{55AB3E9E-44EE-47AE-AAA6-35EAA13C3409}" srcOrd="4" destOrd="0" presId="urn:microsoft.com/office/officeart/2005/8/layout/chart3"/>
    <dgm:cxn modelId="{EE2D044B-F695-4B16-9CDA-12CDDFB87BDF}" type="presParOf" srcId="{87122214-82F1-4D18-B8BF-C5052ED7EC00}" destId="{809650C4-3C16-4EC9-A7E2-EC01D3D08654}" srcOrd="5" destOrd="0" presId="urn:microsoft.com/office/officeart/2005/8/layout/chart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D7F7F1A3-3524-49B7-A506-5351615553D5}" type="doc">
      <dgm:prSet loTypeId="urn:microsoft.com/office/officeart/2005/8/layout/chart3" loCatId="relationship" qsTypeId="urn:microsoft.com/office/officeart/2005/8/quickstyle/simple1" qsCatId="simple" csTypeId="urn:microsoft.com/office/officeart/2005/8/colors/colorful1" csCatId="colorful" phldr="1"/>
      <dgm:spPr/>
    </dgm:pt>
    <dgm:pt modelId="{2385AB15-1BB5-417F-8C88-E82434E336D6}">
      <dgm:prSet phldrT="[Text]"/>
      <dgm:spPr>
        <a:noFill/>
        <a:ln>
          <a:solidFill>
            <a:schemeClr val="bg2">
              <a:lumMod val="85000"/>
            </a:schemeClr>
          </a:solidFill>
        </a:ln>
      </dgm:spPr>
      <dgm:t>
        <a:bodyPr/>
        <a:lstStyle/>
        <a:p>
          <a:r>
            <a:rPr lang="en-US" dirty="0"/>
            <a:t>Miles- Ezzell</a:t>
          </a:r>
        </a:p>
      </dgm:t>
    </dgm:pt>
    <dgm:pt modelId="{8C2C8DD5-FDB4-4C6D-9707-97C7D8E5B496}" type="parTrans" cxnId="{D80DAE54-821F-4220-AC28-FC840B443042}">
      <dgm:prSet/>
      <dgm:spPr/>
      <dgm:t>
        <a:bodyPr/>
        <a:lstStyle/>
        <a:p>
          <a:endParaRPr lang="en-US"/>
        </a:p>
      </dgm:t>
    </dgm:pt>
    <dgm:pt modelId="{2CCE8014-E8BE-4335-93AD-A526396B18EE}" type="sibTrans" cxnId="{D80DAE54-821F-4220-AC28-FC840B443042}">
      <dgm:prSet/>
      <dgm:spPr/>
      <dgm:t>
        <a:bodyPr/>
        <a:lstStyle/>
        <a:p>
          <a:endParaRPr lang="en-US"/>
        </a:p>
      </dgm:t>
    </dgm:pt>
    <dgm:pt modelId="{437DCF0F-C5D7-47A2-88B8-155DCC6145BC}">
      <dgm:prSet phldrT="[Text]"/>
      <dgm:spPr>
        <a:solidFill>
          <a:srgbClr val="BF0D3E"/>
        </a:solidFill>
        <a:ln>
          <a:solidFill>
            <a:srgbClr val="BF0D3E"/>
          </a:solidFill>
        </a:ln>
      </dgm:spPr>
      <dgm:t>
        <a:bodyPr/>
        <a:lstStyle/>
        <a:p>
          <a:r>
            <a:rPr lang="en-US" dirty="0">
              <a:solidFill>
                <a:schemeClr val="bg1"/>
              </a:solidFill>
            </a:rPr>
            <a:t>Harris- Pringle</a:t>
          </a:r>
        </a:p>
      </dgm:t>
    </dgm:pt>
    <dgm:pt modelId="{299E14E3-C89D-46F4-955D-5B0E407BD5E8}" type="parTrans" cxnId="{D150AE60-E523-4BEE-8213-2BD958E8BDFE}">
      <dgm:prSet/>
      <dgm:spPr/>
      <dgm:t>
        <a:bodyPr/>
        <a:lstStyle/>
        <a:p>
          <a:endParaRPr lang="en-US"/>
        </a:p>
      </dgm:t>
    </dgm:pt>
    <dgm:pt modelId="{55F40ACC-5758-4928-9B4B-1E20B5081237}" type="sibTrans" cxnId="{D150AE60-E523-4BEE-8213-2BD958E8BDFE}">
      <dgm:prSet/>
      <dgm:spPr/>
      <dgm:t>
        <a:bodyPr/>
        <a:lstStyle/>
        <a:p>
          <a:endParaRPr lang="en-US"/>
        </a:p>
      </dgm:t>
    </dgm:pt>
    <dgm:pt modelId="{DAA7DD1A-FBE3-4DC8-B5FE-E69B79AC7CD2}">
      <dgm:prSet phldrT="[Text]"/>
      <dgm:spPr>
        <a:noFill/>
        <a:ln>
          <a:solidFill>
            <a:schemeClr val="bg2">
              <a:lumMod val="85000"/>
            </a:schemeClr>
          </a:solidFill>
        </a:ln>
      </dgm:spPr>
      <dgm:t>
        <a:bodyPr/>
        <a:lstStyle/>
        <a:p>
          <a:r>
            <a:rPr lang="en-US" dirty="0"/>
            <a:t>Hamada</a:t>
          </a:r>
        </a:p>
      </dgm:t>
    </dgm:pt>
    <dgm:pt modelId="{61C6CEB5-B8CB-4130-884D-6909B1FCE303}" type="parTrans" cxnId="{3C48ADDC-D1B6-409E-8AD3-F4FC1EA48C4A}">
      <dgm:prSet/>
      <dgm:spPr/>
      <dgm:t>
        <a:bodyPr/>
        <a:lstStyle/>
        <a:p>
          <a:endParaRPr lang="en-US"/>
        </a:p>
      </dgm:t>
    </dgm:pt>
    <dgm:pt modelId="{1B4A0C5F-2C47-4586-BC08-DBA5E763E549}" type="sibTrans" cxnId="{3C48ADDC-D1B6-409E-8AD3-F4FC1EA48C4A}">
      <dgm:prSet/>
      <dgm:spPr/>
      <dgm:t>
        <a:bodyPr/>
        <a:lstStyle/>
        <a:p>
          <a:endParaRPr lang="en-US"/>
        </a:p>
      </dgm:t>
    </dgm:pt>
    <dgm:pt modelId="{87122214-82F1-4D18-B8BF-C5052ED7EC00}" type="pres">
      <dgm:prSet presAssocID="{D7F7F1A3-3524-49B7-A506-5351615553D5}" presName="compositeShape" presStyleCnt="0">
        <dgm:presLayoutVars>
          <dgm:chMax val="7"/>
          <dgm:dir/>
          <dgm:resizeHandles val="exact"/>
        </dgm:presLayoutVars>
      </dgm:prSet>
      <dgm:spPr/>
    </dgm:pt>
    <dgm:pt modelId="{F2908371-D9AB-43A5-9360-673EC3820CA5}" type="pres">
      <dgm:prSet presAssocID="{D7F7F1A3-3524-49B7-A506-5351615553D5}" presName="wedge1" presStyleLbl="node1" presStyleIdx="0" presStyleCnt="3" custScaleX="130401" custScaleY="118534" custLinFactNeighborX="-3654" custLinFactNeighborY="745"/>
      <dgm:spPr/>
    </dgm:pt>
    <dgm:pt modelId="{02EF06EB-6718-48BA-BD90-26B28FE5F013}" type="pres">
      <dgm:prSet presAssocID="{D7F7F1A3-3524-49B7-A506-5351615553D5}" presName="wedge1Tx" presStyleLbl="node1" presStyleIdx="0" presStyleCnt="3">
        <dgm:presLayoutVars>
          <dgm:chMax val="0"/>
          <dgm:chPref val="0"/>
          <dgm:bulletEnabled val="1"/>
        </dgm:presLayoutVars>
      </dgm:prSet>
      <dgm:spPr/>
    </dgm:pt>
    <dgm:pt modelId="{FCA15CFF-EB42-4143-9BD9-5A7C431AFA59}" type="pres">
      <dgm:prSet presAssocID="{D7F7F1A3-3524-49B7-A506-5351615553D5}" presName="wedge2" presStyleLbl="node1" presStyleIdx="1" presStyleCnt="3" custScaleX="130401" custScaleY="118534"/>
      <dgm:spPr/>
    </dgm:pt>
    <dgm:pt modelId="{D61B120F-C19F-46E5-91CA-9DBFB100D7E2}" type="pres">
      <dgm:prSet presAssocID="{D7F7F1A3-3524-49B7-A506-5351615553D5}" presName="wedge2Tx" presStyleLbl="node1" presStyleIdx="1" presStyleCnt="3">
        <dgm:presLayoutVars>
          <dgm:chMax val="0"/>
          <dgm:chPref val="0"/>
          <dgm:bulletEnabled val="1"/>
        </dgm:presLayoutVars>
      </dgm:prSet>
      <dgm:spPr/>
    </dgm:pt>
    <dgm:pt modelId="{55AB3E9E-44EE-47AE-AAA6-35EAA13C3409}" type="pres">
      <dgm:prSet presAssocID="{D7F7F1A3-3524-49B7-A506-5351615553D5}" presName="wedge3" presStyleLbl="node1" presStyleIdx="2" presStyleCnt="3" custScaleX="130401" custScaleY="118534" custLinFactNeighborX="-2109" custLinFactNeighborY="-1745"/>
      <dgm:spPr/>
    </dgm:pt>
    <dgm:pt modelId="{809650C4-3C16-4EC9-A7E2-EC01D3D08654}" type="pres">
      <dgm:prSet presAssocID="{D7F7F1A3-3524-49B7-A506-5351615553D5}" presName="wedge3Tx" presStyleLbl="node1" presStyleIdx="2" presStyleCnt="3">
        <dgm:presLayoutVars>
          <dgm:chMax val="0"/>
          <dgm:chPref val="0"/>
          <dgm:bulletEnabled val="1"/>
        </dgm:presLayoutVars>
      </dgm:prSet>
      <dgm:spPr/>
    </dgm:pt>
  </dgm:ptLst>
  <dgm:cxnLst>
    <dgm:cxn modelId="{4082F50B-5C6B-4EB0-BB98-7ABFB5A4EE1B}" type="presOf" srcId="{DAA7DD1A-FBE3-4DC8-B5FE-E69B79AC7CD2}" destId="{55AB3E9E-44EE-47AE-AAA6-35EAA13C3409}" srcOrd="0" destOrd="0" presId="urn:microsoft.com/office/officeart/2005/8/layout/chart3"/>
    <dgm:cxn modelId="{504E0E1B-1085-4C60-B5EE-A89267669013}" type="presOf" srcId="{2385AB15-1BB5-417F-8C88-E82434E336D6}" destId="{02EF06EB-6718-48BA-BD90-26B28FE5F013}" srcOrd="1" destOrd="0" presId="urn:microsoft.com/office/officeart/2005/8/layout/chart3"/>
    <dgm:cxn modelId="{8D87253C-7869-468F-827D-F13EBEDF4067}" type="presOf" srcId="{DAA7DD1A-FBE3-4DC8-B5FE-E69B79AC7CD2}" destId="{809650C4-3C16-4EC9-A7E2-EC01D3D08654}" srcOrd="1" destOrd="0" presId="urn:microsoft.com/office/officeart/2005/8/layout/chart3"/>
    <dgm:cxn modelId="{D150AE60-E523-4BEE-8213-2BD958E8BDFE}" srcId="{D7F7F1A3-3524-49B7-A506-5351615553D5}" destId="{437DCF0F-C5D7-47A2-88B8-155DCC6145BC}" srcOrd="1" destOrd="0" parTransId="{299E14E3-C89D-46F4-955D-5B0E407BD5E8}" sibTransId="{55F40ACC-5758-4928-9B4B-1E20B5081237}"/>
    <dgm:cxn modelId="{015DB342-CDF7-4687-98F2-0E3765309182}" type="presOf" srcId="{437DCF0F-C5D7-47A2-88B8-155DCC6145BC}" destId="{D61B120F-C19F-46E5-91CA-9DBFB100D7E2}" srcOrd="1" destOrd="0" presId="urn:microsoft.com/office/officeart/2005/8/layout/chart3"/>
    <dgm:cxn modelId="{D80DAE54-821F-4220-AC28-FC840B443042}" srcId="{D7F7F1A3-3524-49B7-A506-5351615553D5}" destId="{2385AB15-1BB5-417F-8C88-E82434E336D6}" srcOrd="0" destOrd="0" parTransId="{8C2C8DD5-FDB4-4C6D-9707-97C7D8E5B496}" sibTransId="{2CCE8014-E8BE-4335-93AD-A526396B18EE}"/>
    <dgm:cxn modelId="{DA68617D-7276-4D69-B423-79F0B44C7A83}" type="presOf" srcId="{D7F7F1A3-3524-49B7-A506-5351615553D5}" destId="{87122214-82F1-4D18-B8BF-C5052ED7EC00}" srcOrd="0" destOrd="0" presId="urn:microsoft.com/office/officeart/2005/8/layout/chart3"/>
    <dgm:cxn modelId="{EA38B696-8980-4D34-AC63-85CE15F145A5}" type="presOf" srcId="{2385AB15-1BB5-417F-8C88-E82434E336D6}" destId="{F2908371-D9AB-43A5-9360-673EC3820CA5}" srcOrd="0" destOrd="0" presId="urn:microsoft.com/office/officeart/2005/8/layout/chart3"/>
    <dgm:cxn modelId="{3C48ADDC-D1B6-409E-8AD3-F4FC1EA48C4A}" srcId="{D7F7F1A3-3524-49B7-A506-5351615553D5}" destId="{DAA7DD1A-FBE3-4DC8-B5FE-E69B79AC7CD2}" srcOrd="2" destOrd="0" parTransId="{61C6CEB5-B8CB-4130-884D-6909B1FCE303}" sibTransId="{1B4A0C5F-2C47-4586-BC08-DBA5E763E549}"/>
    <dgm:cxn modelId="{76D278F9-2019-45E8-9183-6B53AE4E8DB3}" type="presOf" srcId="{437DCF0F-C5D7-47A2-88B8-155DCC6145BC}" destId="{FCA15CFF-EB42-4143-9BD9-5A7C431AFA59}" srcOrd="0" destOrd="0" presId="urn:microsoft.com/office/officeart/2005/8/layout/chart3"/>
    <dgm:cxn modelId="{568E93C9-1A1E-4800-BD73-12335D4B0A8B}" type="presParOf" srcId="{87122214-82F1-4D18-B8BF-C5052ED7EC00}" destId="{F2908371-D9AB-43A5-9360-673EC3820CA5}" srcOrd="0" destOrd="0" presId="urn:microsoft.com/office/officeart/2005/8/layout/chart3"/>
    <dgm:cxn modelId="{B76D42F9-3D06-4BC3-8954-951C67695DEB}" type="presParOf" srcId="{87122214-82F1-4D18-B8BF-C5052ED7EC00}" destId="{02EF06EB-6718-48BA-BD90-26B28FE5F013}" srcOrd="1" destOrd="0" presId="urn:microsoft.com/office/officeart/2005/8/layout/chart3"/>
    <dgm:cxn modelId="{5B134D9F-D2BF-4261-B8B4-EF8EECFCD68C}" type="presParOf" srcId="{87122214-82F1-4D18-B8BF-C5052ED7EC00}" destId="{FCA15CFF-EB42-4143-9BD9-5A7C431AFA59}" srcOrd="2" destOrd="0" presId="urn:microsoft.com/office/officeart/2005/8/layout/chart3"/>
    <dgm:cxn modelId="{733DFE72-6220-4352-9B58-4E771916826D}" type="presParOf" srcId="{87122214-82F1-4D18-B8BF-C5052ED7EC00}" destId="{D61B120F-C19F-46E5-91CA-9DBFB100D7E2}" srcOrd="3" destOrd="0" presId="urn:microsoft.com/office/officeart/2005/8/layout/chart3"/>
    <dgm:cxn modelId="{250F341B-8BC0-4E27-A331-9A4AB2C2693A}" type="presParOf" srcId="{87122214-82F1-4D18-B8BF-C5052ED7EC00}" destId="{55AB3E9E-44EE-47AE-AAA6-35EAA13C3409}" srcOrd="4" destOrd="0" presId="urn:microsoft.com/office/officeart/2005/8/layout/chart3"/>
    <dgm:cxn modelId="{EE2D044B-F695-4B16-9CDA-12CDDFB87BDF}" type="presParOf" srcId="{87122214-82F1-4D18-B8BF-C5052ED7EC00}" destId="{809650C4-3C16-4EC9-A7E2-EC01D3D08654}" srcOrd="5" destOrd="0" presId="urn:microsoft.com/office/officeart/2005/8/layout/chart3"/>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D1C24-6609-4AA7-BBD1-396251773821}">
      <dsp:nvSpPr>
        <dsp:cNvPr id="0" name=""/>
        <dsp:cNvSpPr/>
      </dsp:nvSpPr>
      <dsp:spPr>
        <a:xfrm>
          <a:off x="5436" y="315333"/>
          <a:ext cx="1155475" cy="1155475"/>
        </a:xfrm>
        <a:prstGeom prst="ellipse">
          <a:avLst/>
        </a:prstGeom>
        <a:solidFill>
          <a:srgbClr val="4D4D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E(R</a:t>
          </a:r>
          <a:r>
            <a:rPr lang="en-US" sz="2000" kern="1200" baseline="-25000" dirty="0"/>
            <a:t>i</a:t>
          </a:r>
          <a:r>
            <a:rPr lang="en-US" sz="2000" kern="1200" dirty="0"/>
            <a:t>)</a:t>
          </a:r>
        </a:p>
      </dsp:txBody>
      <dsp:txXfrm>
        <a:off x="174651" y="484548"/>
        <a:ext cx="817045" cy="817045"/>
      </dsp:txXfrm>
    </dsp:sp>
    <dsp:sp modelId="{31E5D470-4D54-4D37-B3B7-B6C95EC61692}">
      <dsp:nvSpPr>
        <dsp:cNvPr id="0" name=""/>
        <dsp:cNvSpPr/>
      </dsp:nvSpPr>
      <dsp:spPr>
        <a:xfrm>
          <a:off x="1254736" y="557983"/>
          <a:ext cx="670175" cy="67017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343568" y="696039"/>
        <a:ext cx="492511" cy="394063"/>
      </dsp:txXfrm>
    </dsp:sp>
    <dsp:sp modelId="{AE945EC2-6B16-44A3-AB08-0210E7E63393}">
      <dsp:nvSpPr>
        <dsp:cNvPr id="0" name=""/>
        <dsp:cNvSpPr/>
      </dsp:nvSpPr>
      <dsp:spPr>
        <a:xfrm>
          <a:off x="2018736" y="315333"/>
          <a:ext cx="1155475" cy="1155475"/>
        </a:xfrm>
        <a:prstGeom prst="ellipse">
          <a:avLst/>
        </a:prstGeom>
        <a:solidFill>
          <a:srgbClr val="43B0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a:t>
          </a:r>
          <a:r>
            <a:rPr lang="en-US" sz="2000" kern="1200" baseline="-25000" dirty="0"/>
            <a:t>f</a:t>
          </a:r>
        </a:p>
      </dsp:txBody>
      <dsp:txXfrm>
        <a:off x="2187951" y="484548"/>
        <a:ext cx="817045" cy="817045"/>
      </dsp:txXfrm>
    </dsp:sp>
    <dsp:sp modelId="{62938AB7-FB22-4C6F-BFD1-41DE20CD2802}">
      <dsp:nvSpPr>
        <dsp:cNvPr id="0" name=""/>
        <dsp:cNvSpPr/>
      </dsp:nvSpPr>
      <dsp:spPr>
        <a:xfrm>
          <a:off x="3268036" y="557983"/>
          <a:ext cx="670175" cy="67017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a:off x="3356868" y="814258"/>
        <a:ext cx="492511" cy="157625"/>
      </dsp:txXfrm>
    </dsp:sp>
    <dsp:sp modelId="{8C938666-EE1E-451B-BCD6-2B233AF2361B}">
      <dsp:nvSpPr>
        <dsp:cNvPr id="0" name=""/>
        <dsp:cNvSpPr/>
      </dsp:nvSpPr>
      <dsp:spPr>
        <a:xfrm>
          <a:off x="4032036" y="315333"/>
          <a:ext cx="1632385" cy="1155475"/>
        </a:xfrm>
        <a:prstGeom prst="roundRect">
          <a:avLst/>
        </a:prstGeom>
        <a:solidFill>
          <a:srgbClr val="BF0D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l-GR" sz="4000" kern="1200" dirty="0">
              <a:latin typeface="Times New Roman"/>
              <a:cs typeface="Times New Roman"/>
            </a:rPr>
            <a:t>β</a:t>
          </a:r>
          <a:r>
            <a:rPr lang="en-US" sz="4000" kern="1200" dirty="0">
              <a:latin typeface="Times New Roman"/>
              <a:cs typeface="Times New Roman"/>
            </a:rPr>
            <a:t> </a:t>
          </a:r>
          <a:endParaRPr lang="en-US" sz="4000" kern="1200" dirty="0"/>
        </a:p>
      </dsp:txBody>
      <dsp:txXfrm>
        <a:off x="4088442" y="371739"/>
        <a:ext cx="1519573" cy="1042663"/>
      </dsp:txXfrm>
    </dsp:sp>
    <dsp:sp modelId="{7EB84A73-4D78-431C-B5B1-395D729FA778}">
      <dsp:nvSpPr>
        <dsp:cNvPr id="0" name=""/>
        <dsp:cNvSpPr/>
      </dsp:nvSpPr>
      <dsp:spPr>
        <a:xfrm>
          <a:off x="5758246" y="557983"/>
          <a:ext cx="670175" cy="670175"/>
        </a:xfrm>
        <a:prstGeom prst="mathMultiply">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5863476" y="663213"/>
        <a:ext cx="459715" cy="459715"/>
      </dsp:txXfrm>
    </dsp:sp>
    <dsp:sp modelId="{670F6897-2F4E-4E26-AD96-BD841FE4E5EA}">
      <dsp:nvSpPr>
        <dsp:cNvPr id="0" name=""/>
        <dsp:cNvSpPr/>
      </dsp:nvSpPr>
      <dsp:spPr>
        <a:xfrm>
          <a:off x="6522247" y="315333"/>
          <a:ext cx="1155475" cy="1155475"/>
        </a:xfrm>
        <a:prstGeom prst="ellipse">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ERP</a:t>
          </a:r>
          <a:endParaRPr lang="en-US" sz="3000" kern="1200" baseline="-25000" dirty="0"/>
        </a:p>
      </dsp:txBody>
      <dsp:txXfrm>
        <a:off x="6691462" y="484548"/>
        <a:ext cx="817045" cy="817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D1C24-6609-4AA7-BBD1-396251773821}">
      <dsp:nvSpPr>
        <dsp:cNvPr id="0" name=""/>
        <dsp:cNvSpPr/>
      </dsp:nvSpPr>
      <dsp:spPr>
        <a:xfrm>
          <a:off x="1976" y="523430"/>
          <a:ext cx="739282" cy="739282"/>
        </a:xfrm>
        <a:prstGeom prst="ellipse">
          <a:avLst/>
        </a:prstGeom>
        <a:solidFill>
          <a:srgbClr val="4C9F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E(R</a:t>
          </a:r>
          <a:r>
            <a:rPr lang="en-US" sz="1600" kern="1200" baseline="-25000" dirty="0"/>
            <a:t>i</a:t>
          </a:r>
          <a:r>
            <a:rPr lang="en-US" sz="1600" kern="1200" dirty="0"/>
            <a:t>)</a:t>
          </a:r>
        </a:p>
      </dsp:txBody>
      <dsp:txXfrm>
        <a:off x="110241" y="631695"/>
        <a:ext cx="522752" cy="522752"/>
      </dsp:txXfrm>
    </dsp:sp>
    <dsp:sp modelId="{31E5D470-4D54-4D37-B3B7-B6C95EC61692}">
      <dsp:nvSpPr>
        <dsp:cNvPr id="0" name=""/>
        <dsp:cNvSpPr/>
      </dsp:nvSpPr>
      <dsp:spPr>
        <a:xfrm>
          <a:off x="801288" y="678679"/>
          <a:ext cx="428784" cy="42878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58123" y="767009"/>
        <a:ext cx="315114" cy="252124"/>
      </dsp:txXfrm>
    </dsp:sp>
    <dsp:sp modelId="{AE945EC2-6B16-44A3-AB08-0210E7E63393}">
      <dsp:nvSpPr>
        <dsp:cNvPr id="0" name=""/>
        <dsp:cNvSpPr/>
      </dsp:nvSpPr>
      <dsp:spPr>
        <a:xfrm>
          <a:off x="1280951" y="486828"/>
          <a:ext cx="739282" cy="739282"/>
        </a:xfrm>
        <a:prstGeom prst="ellipse">
          <a:avLst/>
        </a:prstGeom>
        <a:solidFill>
          <a:srgbClr val="43B0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a:t>
          </a:r>
          <a:r>
            <a:rPr lang="en-US" sz="2000" kern="1200" baseline="-25000" dirty="0"/>
            <a:t>f</a:t>
          </a:r>
        </a:p>
      </dsp:txBody>
      <dsp:txXfrm>
        <a:off x="1389216" y="595093"/>
        <a:ext cx="522752" cy="522752"/>
      </dsp:txXfrm>
    </dsp:sp>
    <dsp:sp modelId="{62938AB7-FB22-4C6F-BFD1-41DE20CD2802}">
      <dsp:nvSpPr>
        <dsp:cNvPr id="0" name=""/>
        <dsp:cNvSpPr/>
      </dsp:nvSpPr>
      <dsp:spPr>
        <a:xfrm>
          <a:off x="2089415" y="678679"/>
          <a:ext cx="428784" cy="42878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a:off x="2146250" y="842646"/>
        <a:ext cx="315114" cy="100850"/>
      </dsp:txXfrm>
    </dsp:sp>
    <dsp:sp modelId="{8C938666-EE1E-451B-BCD6-2B233AF2361B}">
      <dsp:nvSpPr>
        <dsp:cNvPr id="0" name=""/>
        <dsp:cNvSpPr/>
      </dsp:nvSpPr>
      <dsp:spPr>
        <a:xfrm>
          <a:off x="2549876" y="487840"/>
          <a:ext cx="722375" cy="739282"/>
        </a:xfrm>
        <a:prstGeom prst="flowChartAlternateProcess">
          <a:avLst/>
        </a:prstGeom>
        <a:solidFill>
          <a:srgbClr val="14487F"/>
        </a:solidFill>
        <a:ln w="12700" cap="flat" cmpd="sng" algn="ctr">
          <a:solidFill>
            <a:srgbClr val="1448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latin typeface="Cambria Math" panose="02040503050406030204" pitchFamily="18" charset="0"/>
              <a:ea typeface="Cambria Math" panose="02040503050406030204" pitchFamily="18" charset="0"/>
              <a:cs typeface="Times New Roman"/>
            </a:rPr>
            <a:t>β</a:t>
          </a:r>
          <a:r>
            <a:rPr lang="en-US" sz="2000" kern="1200" baseline="-25000" dirty="0">
              <a:latin typeface="Times New Roman"/>
              <a:cs typeface="Times New Roman"/>
            </a:rPr>
            <a:t>1</a:t>
          </a:r>
          <a:r>
            <a:rPr lang="en-US" sz="2000" kern="1200" dirty="0">
              <a:latin typeface="Times New Roman"/>
              <a:cs typeface="Times New Roman"/>
            </a:rPr>
            <a:t> </a:t>
          </a:r>
          <a:endParaRPr lang="en-US" sz="2000" kern="1200" dirty="0"/>
        </a:p>
      </dsp:txBody>
      <dsp:txXfrm>
        <a:off x="2585139" y="523103"/>
        <a:ext cx="651849" cy="668756"/>
      </dsp:txXfrm>
    </dsp:sp>
    <dsp:sp modelId="{7EB84A73-4D78-431C-B5B1-395D729FA778}">
      <dsp:nvSpPr>
        <dsp:cNvPr id="0" name=""/>
        <dsp:cNvSpPr/>
      </dsp:nvSpPr>
      <dsp:spPr>
        <a:xfrm>
          <a:off x="3360634" y="678679"/>
          <a:ext cx="428784" cy="428784"/>
        </a:xfrm>
        <a:prstGeom prst="mathMultiply">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3427961" y="746006"/>
        <a:ext cx="294130" cy="294130"/>
      </dsp:txXfrm>
    </dsp:sp>
    <dsp:sp modelId="{670F6897-2F4E-4E26-AD96-BD841FE4E5EA}">
      <dsp:nvSpPr>
        <dsp:cNvPr id="0" name=""/>
        <dsp:cNvSpPr/>
      </dsp:nvSpPr>
      <dsp:spPr>
        <a:xfrm>
          <a:off x="3849448" y="523430"/>
          <a:ext cx="739282" cy="739282"/>
        </a:xfrm>
        <a:prstGeom prst="ellipse">
          <a:avLst/>
        </a:prstGeom>
        <a:solidFill>
          <a:srgbClr val="BF0D3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RP</a:t>
          </a:r>
          <a:r>
            <a:rPr lang="en-US" sz="2100" kern="1200" baseline="-25000" dirty="0"/>
            <a:t>1</a:t>
          </a:r>
        </a:p>
      </dsp:txBody>
      <dsp:txXfrm>
        <a:off x="3957713" y="631695"/>
        <a:ext cx="522752" cy="522752"/>
      </dsp:txXfrm>
    </dsp:sp>
    <dsp:sp modelId="{D2C22518-A4CE-481D-B802-7B4E1D7184FA}">
      <dsp:nvSpPr>
        <dsp:cNvPr id="0" name=""/>
        <dsp:cNvSpPr/>
      </dsp:nvSpPr>
      <dsp:spPr>
        <a:xfrm>
          <a:off x="4661132" y="678473"/>
          <a:ext cx="428784" cy="42878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717967" y="842440"/>
        <a:ext cx="315114" cy="100850"/>
      </dsp:txXfrm>
    </dsp:sp>
    <dsp:sp modelId="{AA6CF7EE-3B0B-4951-9D9A-59E2E9601C0D}">
      <dsp:nvSpPr>
        <dsp:cNvPr id="0" name=""/>
        <dsp:cNvSpPr/>
      </dsp:nvSpPr>
      <dsp:spPr>
        <a:xfrm>
          <a:off x="5059033" y="523430"/>
          <a:ext cx="739282" cy="739282"/>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latin typeface="Cambria Math" panose="02040503050406030204" pitchFamily="18" charset="0"/>
              <a:ea typeface="Cambria Math" panose="02040503050406030204" pitchFamily="18" charset="0"/>
            </a:rPr>
            <a:t>β</a:t>
          </a:r>
          <a:r>
            <a:rPr lang="en-US" sz="2100" kern="1200" baseline="-25000" dirty="0">
              <a:latin typeface="Cambria Math" panose="02040503050406030204" pitchFamily="18" charset="0"/>
              <a:ea typeface="Cambria Math" panose="02040503050406030204" pitchFamily="18" charset="0"/>
            </a:rPr>
            <a:t>2</a:t>
          </a:r>
          <a:endParaRPr lang="en-US" sz="2100" kern="1200" baseline="-25000" dirty="0"/>
        </a:p>
      </dsp:txBody>
      <dsp:txXfrm>
        <a:off x="5095121" y="559518"/>
        <a:ext cx="667106" cy="667106"/>
      </dsp:txXfrm>
    </dsp:sp>
    <dsp:sp modelId="{B70B0098-56F6-4F15-9A44-339C48AB06F5}">
      <dsp:nvSpPr>
        <dsp:cNvPr id="0" name=""/>
        <dsp:cNvSpPr/>
      </dsp:nvSpPr>
      <dsp:spPr>
        <a:xfrm>
          <a:off x="5936887" y="678679"/>
          <a:ext cx="428784" cy="428784"/>
        </a:xfrm>
        <a:prstGeom prst="mathMultiply">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004214" y="746006"/>
        <a:ext cx="294130" cy="294130"/>
      </dsp:txXfrm>
    </dsp:sp>
    <dsp:sp modelId="{F6DBE746-FC54-4124-8512-CB94DE68242B}">
      <dsp:nvSpPr>
        <dsp:cNvPr id="0" name=""/>
        <dsp:cNvSpPr/>
      </dsp:nvSpPr>
      <dsp:spPr>
        <a:xfrm>
          <a:off x="6425701" y="523430"/>
          <a:ext cx="739282" cy="739282"/>
        </a:xfrm>
        <a:prstGeom prst="ellipse">
          <a:avLst/>
        </a:prstGeom>
        <a:solidFill>
          <a:srgbClr val="BF0D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RP</a:t>
          </a:r>
          <a:r>
            <a:rPr lang="en-US" sz="2100" kern="1200" baseline="-25000" dirty="0"/>
            <a:t>2</a:t>
          </a:r>
        </a:p>
      </dsp:txBody>
      <dsp:txXfrm>
        <a:off x="6533966" y="631695"/>
        <a:ext cx="522752" cy="522752"/>
      </dsp:txXfrm>
    </dsp:sp>
    <dsp:sp modelId="{F67012F4-B4BE-4ABC-9CA7-EB9F69483F24}">
      <dsp:nvSpPr>
        <dsp:cNvPr id="0" name=""/>
        <dsp:cNvSpPr/>
      </dsp:nvSpPr>
      <dsp:spPr>
        <a:xfrm>
          <a:off x="7225014" y="678679"/>
          <a:ext cx="428784" cy="42878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7281849" y="842646"/>
        <a:ext cx="315114" cy="100850"/>
      </dsp:txXfrm>
    </dsp:sp>
    <dsp:sp modelId="{CC8B41B5-D370-4637-95EC-59CBAEF26B46}">
      <dsp:nvSpPr>
        <dsp:cNvPr id="0" name=""/>
        <dsp:cNvSpPr/>
      </dsp:nvSpPr>
      <dsp:spPr>
        <a:xfrm>
          <a:off x="7713827" y="523430"/>
          <a:ext cx="739282" cy="739282"/>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latin typeface="Cambria Math" panose="02040503050406030204" pitchFamily="18" charset="0"/>
              <a:ea typeface="Cambria Math" panose="02040503050406030204" pitchFamily="18" charset="0"/>
            </a:rPr>
            <a:t>β</a:t>
          </a:r>
          <a:r>
            <a:rPr lang="en-US" sz="2100" kern="1200" baseline="-25000" dirty="0">
              <a:latin typeface="Cambria Math" panose="02040503050406030204" pitchFamily="18" charset="0"/>
              <a:ea typeface="Cambria Math" panose="02040503050406030204" pitchFamily="18" charset="0"/>
            </a:rPr>
            <a:t>3</a:t>
          </a:r>
          <a:endParaRPr lang="en-US" sz="2100" kern="1200" baseline="-25000" dirty="0"/>
        </a:p>
      </dsp:txBody>
      <dsp:txXfrm>
        <a:off x="7749915" y="559518"/>
        <a:ext cx="667106" cy="667106"/>
      </dsp:txXfrm>
    </dsp:sp>
    <dsp:sp modelId="{19D7C18E-FB6F-405C-82C1-F939AD9E8F06}">
      <dsp:nvSpPr>
        <dsp:cNvPr id="0" name=""/>
        <dsp:cNvSpPr/>
      </dsp:nvSpPr>
      <dsp:spPr>
        <a:xfrm>
          <a:off x="8513140" y="678679"/>
          <a:ext cx="428784" cy="428784"/>
        </a:xfrm>
        <a:prstGeom prst="mathMultiply">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580467" y="746006"/>
        <a:ext cx="294130" cy="294130"/>
      </dsp:txXfrm>
    </dsp:sp>
    <dsp:sp modelId="{5F954F0D-346E-48D4-BD51-6CEF08B84E00}">
      <dsp:nvSpPr>
        <dsp:cNvPr id="0" name=""/>
        <dsp:cNvSpPr/>
      </dsp:nvSpPr>
      <dsp:spPr>
        <a:xfrm>
          <a:off x="9001954" y="523430"/>
          <a:ext cx="739282" cy="739282"/>
        </a:xfrm>
        <a:prstGeom prst="ellipse">
          <a:avLst/>
        </a:prstGeom>
        <a:solidFill>
          <a:srgbClr val="BF0D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RP</a:t>
          </a:r>
          <a:r>
            <a:rPr lang="en-US" sz="2100" kern="1200" baseline="-25000" dirty="0"/>
            <a:t>3</a:t>
          </a:r>
        </a:p>
      </dsp:txBody>
      <dsp:txXfrm>
        <a:off x="9110219" y="631695"/>
        <a:ext cx="522752" cy="522752"/>
      </dsp:txXfrm>
    </dsp:sp>
    <dsp:sp modelId="{96E8CDFF-D408-4859-A88E-88559D70AC7E}">
      <dsp:nvSpPr>
        <dsp:cNvPr id="0" name=""/>
        <dsp:cNvSpPr/>
      </dsp:nvSpPr>
      <dsp:spPr>
        <a:xfrm>
          <a:off x="9801267" y="678679"/>
          <a:ext cx="428784" cy="42878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9858102" y="842646"/>
        <a:ext cx="315114" cy="100850"/>
      </dsp:txXfrm>
    </dsp:sp>
    <dsp:sp modelId="{652265C7-7940-407B-AA5B-90AEAE9B58A2}">
      <dsp:nvSpPr>
        <dsp:cNvPr id="0" name=""/>
        <dsp:cNvSpPr/>
      </dsp:nvSpPr>
      <dsp:spPr>
        <a:xfrm>
          <a:off x="10290081" y="523430"/>
          <a:ext cx="739282" cy="739282"/>
        </a:xfrm>
        <a:prstGeom prst="ellipse">
          <a:avLst/>
        </a:prstGeom>
        <a:solidFill>
          <a:srgbClr val="C4D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t>
          </a:r>
        </a:p>
      </dsp:txBody>
      <dsp:txXfrm>
        <a:off x="10398346" y="631695"/>
        <a:ext cx="522752" cy="5227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A31F2-AEBD-4977-A147-B98EC7AF667F}">
      <dsp:nvSpPr>
        <dsp:cNvPr id="0" name=""/>
        <dsp:cNvSpPr/>
      </dsp:nvSpPr>
      <dsp:spPr>
        <a:xfrm>
          <a:off x="482600" y="230"/>
          <a:ext cx="2238374" cy="1343025"/>
        </a:xfrm>
        <a:prstGeom prst="rect">
          <a:avLst/>
        </a:prstGeom>
        <a:solidFill>
          <a:srgbClr val="C4D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Market</a:t>
          </a:r>
        </a:p>
        <a:p>
          <a:pPr marL="0" lvl="0" indent="0" algn="ctr" defTabSz="1333500">
            <a:lnSpc>
              <a:spcPct val="90000"/>
            </a:lnSpc>
            <a:spcBef>
              <a:spcPct val="0"/>
            </a:spcBef>
            <a:spcAft>
              <a:spcPct val="35000"/>
            </a:spcAft>
            <a:buNone/>
          </a:pPr>
          <a:r>
            <a:rPr lang="en-US" sz="1400" kern="1200" dirty="0"/>
            <a:t>(Textbook CAPM only captures this factor) </a:t>
          </a:r>
        </a:p>
      </dsp:txBody>
      <dsp:txXfrm>
        <a:off x="482600" y="230"/>
        <a:ext cx="2238374" cy="1343025"/>
      </dsp:txXfrm>
    </dsp:sp>
    <dsp:sp modelId="{EFDA5C6A-1317-4862-AA6D-9CFD8E5EC9E5}">
      <dsp:nvSpPr>
        <dsp:cNvPr id="0" name=""/>
        <dsp:cNvSpPr/>
      </dsp:nvSpPr>
      <dsp:spPr>
        <a:xfrm>
          <a:off x="2944812" y="230"/>
          <a:ext cx="2238374" cy="1343025"/>
        </a:xfrm>
        <a:prstGeom prst="rect">
          <a:avLst/>
        </a:prstGeom>
        <a:solidFill>
          <a:srgbClr val="BF0D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Size</a:t>
          </a:r>
        </a:p>
        <a:p>
          <a:pPr marL="0" lvl="0" indent="0" algn="ctr" defTabSz="1333500">
            <a:lnSpc>
              <a:spcPct val="90000"/>
            </a:lnSpc>
            <a:spcBef>
              <a:spcPct val="0"/>
            </a:spcBef>
            <a:spcAft>
              <a:spcPct val="35000"/>
            </a:spcAft>
            <a:buNone/>
          </a:pPr>
          <a:r>
            <a:rPr lang="en-US" sz="1400" kern="1200" dirty="0"/>
            <a:t>(Modified CAPM used by practitioners)</a:t>
          </a:r>
        </a:p>
      </dsp:txBody>
      <dsp:txXfrm>
        <a:off x="2944812" y="230"/>
        <a:ext cx="2238374" cy="1343025"/>
      </dsp:txXfrm>
    </dsp:sp>
    <dsp:sp modelId="{15F4D85C-7446-4CA3-AE6E-9AE597009ABB}">
      <dsp:nvSpPr>
        <dsp:cNvPr id="0" name=""/>
        <dsp:cNvSpPr/>
      </dsp:nvSpPr>
      <dsp:spPr>
        <a:xfrm>
          <a:off x="5407024" y="230"/>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Value </a:t>
          </a:r>
        </a:p>
        <a:p>
          <a:pPr marL="0" lvl="0" indent="0" algn="ctr" defTabSz="1333500">
            <a:lnSpc>
              <a:spcPct val="90000"/>
            </a:lnSpc>
            <a:spcBef>
              <a:spcPct val="0"/>
            </a:spcBef>
            <a:spcAft>
              <a:spcPct val="35000"/>
            </a:spcAft>
            <a:buNone/>
          </a:pPr>
          <a:r>
            <a:rPr lang="en-US" sz="1400" kern="1200" dirty="0"/>
            <a:t>(vs. Growth)</a:t>
          </a:r>
        </a:p>
      </dsp:txBody>
      <dsp:txXfrm>
        <a:off x="5407024" y="230"/>
        <a:ext cx="2238374" cy="1343025"/>
      </dsp:txXfrm>
    </dsp:sp>
    <dsp:sp modelId="{4C799432-D634-4EBE-81CA-B387CA3C2B11}">
      <dsp:nvSpPr>
        <dsp:cNvPr id="0" name=""/>
        <dsp:cNvSpPr/>
      </dsp:nvSpPr>
      <dsp:spPr>
        <a:xfrm>
          <a:off x="482600" y="1567092"/>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Momentum</a:t>
          </a:r>
        </a:p>
      </dsp:txBody>
      <dsp:txXfrm>
        <a:off x="482600" y="1567092"/>
        <a:ext cx="2238374" cy="1343025"/>
      </dsp:txXfrm>
    </dsp:sp>
    <dsp:sp modelId="{C9D7E80D-3D1D-46C8-9954-8ED33C75554E}">
      <dsp:nvSpPr>
        <dsp:cNvPr id="0" name=""/>
        <dsp:cNvSpPr/>
      </dsp:nvSpPr>
      <dsp:spPr>
        <a:xfrm>
          <a:off x="2944812" y="1567092"/>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Quality</a:t>
          </a:r>
        </a:p>
      </dsp:txBody>
      <dsp:txXfrm>
        <a:off x="2944812" y="1567092"/>
        <a:ext cx="2238374" cy="1343025"/>
      </dsp:txXfrm>
    </dsp:sp>
    <dsp:sp modelId="{FE5C7D76-241E-4647-8B59-7FA61A963336}">
      <dsp:nvSpPr>
        <dsp:cNvPr id="0" name=""/>
        <dsp:cNvSpPr/>
      </dsp:nvSpPr>
      <dsp:spPr>
        <a:xfrm>
          <a:off x="5381037" y="1567323"/>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Investment</a:t>
          </a:r>
        </a:p>
      </dsp:txBody>
      <dsp:txXfrm>
        <a:off x="5381037" y="1567323"/>
        <a:ext cx="2238374" cy="1343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A31F2-AEBD-4977-A147-B98EC7AF667F}">
      <dsp:nvSpPr>
        <dsp:cNvPr id="0" name=""/>
        <dsp:cNvSpPr/>
      </dsp:nvSpPr>
      <dsp:spPr>
        <a:xfrm>
          <a:off x="482600" y="230"/>
          <a:ext cx="2238374" cy="1343025"/>
        </a:xfrm>
        <a:prstGeom prst="rect">
          <a:avLst/>
        </a:prstGeom>
        <a:solidFill>
          <a:srgbClr val="C4D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Market</a:t>
          </a:r>
        </a:p>
        <a:p>
          <a:pPr marL="0" lvl="0" indent="0" algn="ctr" defTabSz="1333500">
            <a:lnSpc>
              <a:spcPct val="90000"/>
            </a:lnSpc>
            <a:spcBef>
              <a:spcPct val="0"/>
            </a:spcBef>
            <a:spcAft>
              <a:spcPct val="35000"/>
            </a:spcAft>
            <a:buNone/>
          </a:pPr>
          <a:r>
            <a:rPr lang="en-US" sz="1400" kern="1200" dirty="0"/>
            <a:t>(Textbook CAPM only captures this factor) </a:t>
          </a:r>
        </a:p>
      </dsp:txBody>
      <dsp:txXfrm>
        <a:off x="482600" y="230"/>
        <a:ext cx="2238374" cy="1343025"/>
      </dsp:txXfrm>
    </dsp:sp>
    <dsp:sp modelId="{EFDA5C6A-1317-4862-AA6D-9CFD8E5EC9E5}">
      <dsp:nvSpPr>
        <dsp:cNvPr id="0" name=""/>
        <dsp:cNvSpPr/>
      </dsp:nvSpPr>
      <dsp:spPr>
        <a:xfrm>
          <a:off x="2944812" y="230"/>
          <a:ext cx="2238374" cy="1343025"/>
        </a:xfrm>
        <a:prstGeom prst="rect">
          <a:avLst/>
        </a:prstGeom>
        <a:solidFill>
          <a:srgbClr val="BF0D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Size</a:t>
          </a:r>
        </a:p>
        <a:p>
          <a:pPr marL="0" lvl="0" indent="0" algn="ctr" defTabSz="1333500">
            <a:lnSpc>
              <a:spcPct val="90000"/>
            </a:lnSpc>
            <a:spcBef>
              <a:spcPct val="0"/>
            </a:spcBef>
            <a:spcAft>
              <a:spcPct val="35000"/>
            </a:spcAft>
            <a:buNone/>
          </a:pPr>
          <a:r>
            <a:rPr lang="en-US" sz="1400" kern="1200" dirty="0"/>
            <a:t>(Modified CAPM used by practitioners)</a:t>
          </a:r>
        </a:p>
      </dsp:txBody>
      <dsp:txXfrm>
        <a:off x="2944812" y="230"/>
        <a:ext cx="2238374" cy="1343025"/>
      </dsp:txXfrm>
    </dsp:sp>
    <dsp:sp modelId="{15F4D85C-7446-4CA3-AE6E-9AE597009ABB}">
      <dsp:nvSpPr>
        <dsp:cNvPr id="0" name=""/>
        <dsp:cNvSpPr/>
      </dsp:nvSpPr>
      <dsp:spPr>
        <a:xfrm>
          <a:off x="5407024" y="230"/>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Value </a:t>
          </a:r>
        </a:p>
        <a:p>
          <a:pPr marL="0" lvl="0" indent="0" algn="ctr" defTabSz="1333500">
            <a:lnSpc>
              <a:spcPct val="90000"/>
            </a:lnSpc>
            <a:spcBef>
              <a:spcPct val="0"/>
            </a:spcBef>
            <a:spcAft>
              <a:spcPct val="35000"/>
            </a:spcAft>
            <a:buNone/>
          </a:pPr>
          <a:r>
            <a:rPr lang="en-US" sz="1400" kern="1200" dirty="0"/>
            <a:t>(vs. Growth)</a:t>
          </a:r>
        </a:p>
      </dsp:txBody>
      <dsp:txXfrm>
        <a:off x="5407024" y="230"/>
        <a:ext cx="2238374" cy="1343025"/>
      </dsp:txXfrm>
    </dsp:sp>
    <dsp:sp modelId="{4C799432-D634-4EBE-81CA-B387CA3C2B11}">
      <dsp:nvSpPr>
        <dsp:cNvPr id="0" name=""/>
        <dsp:cNvSpPr/>
      </dsp:nvSpPr>
      <dsp:spPr>
        <a:xfrm>
          <a:off x="482600" y="1567092"/>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Momentum</a:t>
          </a:r>
        </a:p>
      </dsp:txBody>
      <dsp:txXfrm>
        <a:off x="482600" y="1567092"/>
        <a:ext cx="2238374" cy="1343025"/>
      </dsp:txXfrm>
    </dsp:sp>
    <dsp:sp modelId="{C9D7E80D-3D1D-46C8-9954-8ED33C75554E}">
      <dsp:nvSpPr>
        <dsp:cNvPr id="0" name=""/>
        <dsp:cNvSpPr/>
      </dsp:nvSpPr>
      <dsp:spPr>
        <a:xfrm>
          <a:off x="2944812" y="1567092"/>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Quality</a:t>
          </a:r>
        </a:p>
      </dsp:txBody>
      <dsp:txXfrm>
        <a:off x="2944812" y="1567092"/>
        <a:ext cx="2238374" cy="1343025"/>
      </dsp:txXfrm>
    </dsp:sp>
    <dsp:sp modelId="{FE5C7D76-241E-4647-8B59-7FA61A963336}">
      <dsp:nvSpPr>
        <dsp:cNvPr id="0" name=""/>
        <dsp:cNvSpPr/>
      </dsp:nvSpPr>
      <dsp:spPr>
        <a:xfrm>
          <a:off x="5381037" y="1567323"/>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Investment</a:t>
          </a:r>
        </a:p>
      </dsp:txBody>
      <dsp:txXfrm>
        <a:off x="5381037" y="1567323"/>
        <a:ext cx="2238374" cy="1343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A31F2-AEBD-4977-A147-B98EC7AF667F}">
      <dsp:nvSpPr>
        <dsp:cNvPr id="0" name=""/>
        <dsp:cNvSpPr/>
      </dsp:nvSpPr>
      <dsp:spPr>
        <a:xfrm>
          <a:off x="482600" y="230"/>
          <a:ext cx="2238374" cy="1343025"/>
        </a:xfrm>
        <a:prstGeom prst="rect">
          <a:avLst/>
        </a:prstGeom>
        <a:solidFill>
          <a:srgbClr val="C4D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Market</a:t>
          </a:r>
        </a:p>
        <a:p>
          <a:pPr marL="0" lvl="0" indent="0" algn="ctr" defTabSz="1333500">
            <a:lnSpc>
              <a:spcPct val="90000"/>
            </a:lnSpc>
            <a:spcBef>
              <a:spcPct val="0"/>
            </a:spcBef>
            <a:spcAft>
              <a:spcPct val="35000"/>
            </a:spcAft>
            <a:buNone/>
          </a:pPr>
          <a:r>
            <a:rPr lang="en-US" sz="1400" kern="1200" dirty="0"/>
            <a:t>(Textbook CAPM only captures this factor) </a:t>
          </a:r>
        </a:p>
      </dsp:txBody>
      <dsp:txXfrm>
        <a:off x="482600" y="230"/>
        <a:ext cx="2238374" cy="1343025"/>
      </dsp:txXfrm>
    </dsp:sp>
    <dsp:sp modelId="{EFDA5C6A-1317-4862-AA6D-9CFD8E5EC9E5}">
      <dsp:nvSpPr>
        <dsp:cNvPr id="0" name=""/>
        <dsp:cNvSpPr/>
      </dsp:nvSpPr>
      <dsp:spPr>
        <a:xfrm>
          <a:off x="2944812" y="230"/>
          <a:ext cx="2238374" cy="1343025"/>
        </a:xfrm>
        <a:prstGeom prst="rect">
          <a:avLst/>
        </a:prstGeom>
        <a:solidFill>
          <a:srgbClr val="BF0D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Size</a:t>
          </a:r>
        </a:p>
        <a:p>
          <a:pPr marL="0" lvl="0" indent="0" algn="ctr" defTabSz="1333500">
            <a:lnSpc>
              <a:spcPct val="90000"/>
            </a:lnSpc>
            <a:spcBef>
              <a:spcPct val="0"/>
            </a:spcBef>
            <a:spcAft>
              <a:spcPct val="35000"/>
            </a:spcAft>
            <a:buNone/>
          </a:pPr>
          <a:r>
            <a:rPr lang="en-US" sz="1400" kern="1200" dirty="0"/>
            <a:t>(Modified CAPM used by practitioners)</a:t>
          </a:r>
        </a:p>
      </dsp:txBody>
      <dsp:txXfrm>
        <a:off x="2944812" y="230"/>
        <a:ext cx="2238374" cy="1343025"/>
      </dsp:txXfrm>
    </dsp:sp>
    <dsp:sp modelId="{15F4D85C-7446-4CA3-AE6E-9AE597009ABB}">
      <dsp:nvSpPr>
        <dsp:cNvPr id="0" name=""/>
        <dsp:cNvSpPr/>
      </dsp:nvSpPr>
      <dsp:spPr>
        <a:xfrm>
          <a:off x="5407024" y="230"/>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Value </a:t>
          </a:r>
        </a:p>
        <a:p>
          <a:pPr marL="0" lvl="0" indent="0" algn="ctr" defTabSz="1333500">
            <a:lnSpc>
              <a:spcPct val="90000"/>
            </a:lnSpc>
            <a:spcBef>
              <a:spcPct val="0"/>
            </a:spcBef>
            <a:spcAft>
              <a:spcPct val="35000"/>
            </a:spcAft>
            <a:buNone/>
          </a:pPr>
          <a:r>
            <a:rPr lang="en-US" sz="1400" kern="1200" dirty="0"/>
            <a:t>(vs. Growth)</a:t>
          </a:r>
        </a:p>
      </dsp:txBody>
      <dsp:txXfrm>
        <a:off x="5407024" y="230"/>
        <a:ext cx="2238374" cy="1343025"/>
      </dsp:txXfrm>
    </dsp:sp>
    <dsp:sp modelId="{4C799432-D634-4EBE-81CA-B387CA3C2B11}">
      <dsp:nvSpPr>
        <dsp:cNvPr id="0" name=""/>
        <dsp:cNvSpPr/>
      </dsp:nvSpPr>
      <dsp:spPr>
        <a:xfrm>
          <a:off x="482600" y="1567092"/>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Momentum</a:t>
          </a:r>
        </a:p>
      </dsp:txBody>
      <dsp:txXfrm>
        <a:off x="482600" y="1567092"/>
        <a:ext cx="2238374" cy="1343025"/>
      </dsp:txXfrm>
    </dsp:sp>
    <dsp:sp modelId="{C9D7E80D-3D1D-46C8-9954-8ED33C75554E}">
      <dsp:nvSpPr>
        <dsp:cNvPr id="0" name=""/>
        <dsp:cNvSpPr/>
      </dsp:nvSpPr>
      <dsp:spPr>
        <a:xfrm>
          <a:off x="2944812" y="1567092"/>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Quality</a:t>
          </a:r>
        </a:p>
      </dsp:txBody>
      <dsp:txXfrm>
        <a:off x="2944812" y="1567092"/>
        <a:ext cx="2238374" cy="1343025"/>
      </dsp:txXfrm>
    </dsp:sp>
    <dsp:sp modelId="{FE5C7D76-241E-4647-8B59-7FA61A963336}">
      <dsp:nvSpPr>
        <dsp:cNvPr id="0" name=""/>
        <dsp:cNvSpPr/>
      </dsp:nvSpPr>
      <dsp:spPr>
        <a:xfrm>
          <a:off x="5381037" y="1567323"/>
          <a:ext cx="2238374" cy="1343025"/>
        </a:xfrm>
        <a:prstGeom prst="rect">
          <a:avLst/>
        </a:prstGeom>
        <a:solidFill>
          <a:srgbClr val="144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Investment</a:t>
          </a:r>
        </a:p>
      </dsp:txBody>
      <dsp:txXfrm>
        <a:off x="5381037" y="1567323"/>
        <a:ext cx="2238374" cy="1343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08371-D9AB-43A5-9360-673EC3820CA5}">
      <dsp:nvSpPr>
        <dsp:cNvPr id="0" name=""/>
        <dsp:cNvSpPr/>
      </dsp:nvSpPr>
      <dsp:spPr>
        <a:xfrm>
          <a:off x="-167951" y="195748"/>
          <a:ext cx="3243012" cy="2947885"/>
        </a:xfrm>
        <a:prstGeom prst="pie">
          <a:avLst>
            <a:gd name="adj1" fmla="val 16200000"/>
            <a:gd name="adj2" fmla="val 1800000"/>
          </a:avLst>
        </a:prstGeom>
        <a:solidFill>
          <a:srgbClr val="43B049"/>
        </a:solidFill>
        <a:ln w="12700" cap="flat" cmpd="sng" algn="ctr">
          <a:solidFill>
            <a:srgbClr val="43B04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Miles- Ezzell</a:t>
          </a:r>
        </a:p>
      </dsp:txBody>
      <dsp:txXfrm>
        <a:off x="1595243" y="739703"/>
        <a:ext cx="1100307" cy="982628"/>
      </dsp:txXfrm>
    </dsp:sp>
    <dsp:sp modelId="{FCA15CFF-EB42-4143-9BD9-5A7C431AFA59}">
      <dsp:nvSpPr>
        <dsp:cNvPr id="0" name=""/>
        <dsp:cNvSpPr/>
      </dsp:nvSpPr>
      <dsp:spPr>
        <a:xfrm>
          <a:off x="-205274" y="251236"/>
          <a:ext cx="3243012" cy="2947885"/>
        </a:xfrm>
        <a:prstGeom prst="pie">
          <a:avLst>
            <a:gd name="adj1" fmla="val 1800000"/>
            <a:gd name="adj2" fmla="val 9000000"/>
          </a:avLst>
        </a:prstGeom>
        <a:solidFill>
          <a:srgbClr val="BF0D3E"/>
        </a:solidFill>
        <a:ln w="12700" cap="flat" cmpd="sng" algn="ctr">
          <a:solidFill>
            <a:srgbClr val="BF0D3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Harris- Pringle</a:t>
          </a:r>
        </a:p>
      </dsp:txBody>
      <dsp:txXfrm>
        <a:off x="682692" y="2111212"/>
        <a:ext cx="1467076" cy="912440"/>
      </dsp:txXfrm>
    </dsp:sp>
    <dsp:sp modelId="{55AB3E9E-44EE-47AE-AAA6-35EAA13C3409}">
      <dsp:nvSpPr>
        <dsp:cNvPr id="0" name=""/>
        <dsp:cNvSpPr/>
      </dsp:nvSpPr>
      <dsp:spPr>
        <a:xfrm>
          <a:off x="-257724" y="207839"/>
          <a:ext cx="3243012" cy="2947885"/>
        </a:xfrm>
        <a:prstGeom prst="pie">
          <a:avLst>
            <a:gd name="adj1" fmla="val 9000000"/>
            <a:gd name="adj2" fmla="val 16200000"/>
          </a:avLst>
        </a:prstGeom>
        <a:solidFill>
          <a:srgbClr val="14487F"/>
        </a:solidFill>
        <a:ln w="12700" cap="flat" cmpd="sng" algn="ctr">
          <a:solidFill>
            <a:srgbClr val="1448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Hamada</a:t>
          </a:r>
        </a:p>
      </dsp:txBody>
      <dsp:txXfrm>
        <a:off x="89740" y="786888"/>
        <a:ext cx="1100307" cy="982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08371-D9AB-43A5-9360-673EC3820CA5}">
      <dsp:nvSpPr>
        <dsp:cNvPr id="0" name=""/>
        <dsp:cNvSpPr/>
      </dsp:nvSpPr>
      <dsp:spPr>
        <a:xfrm>
          <a:off x="-4821" y="-11434"/>
          <a:ext cx="3066335" cy="2787287"/>
        </a:xfrm>
        <a:prstGeom prst="pie">
          <a:avLst>
            <a:gd name="adj1" fmla="val 16200000"/>
            <a:gd name="adj2" fmla="val 1800000"/>
          </a:avLst>
        </a:prstGeom>
        <a:noFill/>
        <a:ln w="12700" cap="flat" cmpd="sng" algn="ctr">
          <a:solidFill>
            <a:schemeClr val="bg2">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Miles- Ezzell</a:t>
          </a:r>
        </a:p>
      </dsp:txBody>
      <dsp:txXfrm>
        <a:off x="1662316" y="502886"/>
        <a:ext cx="1040363" cy="929095"/>
      </dsp:txXfrm>
    </dsp:sp>
    <dsp:sp modelId="{FCA15CFF-EB42-4143-9BD9-5A7C431AFA59}">
      <dsp:nvSpPr>
        <dsp:cNvPr id="0" name=""/>
        <dsp:cNvSpPr/>
      </dsp:nvSpPr>
      <dsp:spPr>
        <a:xfrm>
          <a:off x="-40111" y="41030"/>
          <a:ext cx="3066335" cy="2787287"/>
        </a:xfrm>
        <a:prstGeom prst="pie">
          <a:avLst>
            <a:gd name="adj1" fmla="val 1800000"/>
            <a:gd name="adj2" fmla="val 9000000"/>
          </a:avLst>
        </a:prstGeom>
        <a:noFill/>
        <a:ln w="12700" cap="flat" cmpd="sng" algn="ctr">
          <a:solidFill>
            <a:schemeClr val="bg2">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Harris- Pringle</a:t>
          </a:r>
        </a:p>
      </dsp:txBody>
      <dsp:txXfrm>
        <a:off x="799480" y="1799676"/>
        <a:ext cx="1387151" cy="862731"/>
      </dsp:txXfrm>
    </dsp:sp>
    <dsp:sp modelId="{55AB3E9E-44EE-47AE-AAA6-35EAA13C3409}">
      <dsp:nvSpPr>
        <dsp:cNvPr id="0" name=""/>
        <dsp:cNvSpPr/>
      </dsp:nvSpPr>
      <dsp:spPr>
        <a:xfrm>
          <a:off x="-89703" y="-2"/>
          <a:ext cx="3066335" cy="2787287"/>
        </a:xfrm>
        <a:prstGeom prst="pie">
          <a:avLst>
            <a:gd name="adj1" fmla="val 9000000"/>
            <a:gd name="adj2" fmla="val 16200000"/>
          </a:avLst>
        </a:prstGeom>
        <a:solidFill>
          <a:srgbClr val="14487F"/>
        </a:solidFill>
        <a:ln w="12700" cap="flat" cmpd="sng" algn="ctr">
          <a:solidFill>
            <a:srgbClr val="1448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Hamada</a:t>
          </a:r>
        </a:p>
      </dsp:txBody>
      <dsp:txXfrm>
        <a:off x="238832" y="547500"/>
        <a:ext cx="1040363" cy="9290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08371-D9AB-43A5-9360-673EC3820CA5}">
      <dsp:nvSpPr>
        <dsp:cNvPr id="0" name=""/>
        <dsp:cNvSpPr/>
      </dsp:nvSpPr>
      <dsp:spPr>
        <a:xfrm>
          <a:off x="-65476" y="5997"/>
          <a:ext cx="3011291" cy="2737252"/>
        </a:xfrm>
        <a:prstGeom prst="pie">
          <a:avLst>
            <a:gd name="adj1" fmla="val 16200000"/>
            <a:gd name="adj2" fmla="val 1800000"/>
          </a:avLst>
        </a:prstGeom>
        <a:solidFill>
          <a:srgbClr val="43B049"/>
        </a:solidFill>
        <a:ln w="12700" cap="flat" cmpd="sng" algn="ctr">
          <a:solidFill>
            <a:srgbClr val="43B04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Miles- Ezzell</a:t>
          </a:r>
        </a:p>
      </dsp:txBody>
      <dsp:txXfrm>
        <a:off x="1571733" y="511085"/>
        <a:ext cx="1021688" cy="912417"/>
      </dsp:txXfrm>
    </dsp:sp>
    <dsp:sp modelId="{FCA15CFF-EB42-4143-9BD9-5A7C431AFA59}">
      <dsp:nvSpPr>
        <dsp:cNvPr id="0" name=""/>
        <dsp:cNvSpPr/>
      </dsp:nvSpPr>
      <dsp:spPr>
        <a:xfrm>
          <a:off x="-125534" y="40294"/>
          <a:ext cx="3011291" cy="2737252"/>
        </a:xfrm>
        <a:prstGeom prst="pie">
          <a:avLst>
            <a:gd name="adj1" fmla="val 1800000"/>
            <a:gd name="adj2" fmla="val 9000000"/>
          </a:avLst>
        </a:prstGeom>
        <a:noFill/>
        <a:ln w="12700" cap="flat" cmpd="sng" algn="ctr">
          <a:solidFill>
            <a:schemeClr val="bg2">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Harris- Pringle</a:t>
          </a:r>
        </a:p>
      </dsp:txBody>
      <dsp:txXfrm>
        <a:off x="698985" y="1767370"/>
        <a:ext cx="1362250" cy="847244"/>
      </dsp:txXfrm>
    </dsp:sp>
    <dsp:sp modelId="{55AB3E9E-44EE-47AE-AAA6-35EAA13C3409}">
      <dsp:nvSpPr>
        <dsp:cNvPr id="0" name=""/>
        <dsp:cNvSpPr/>
      </dsp:nvSpPr>
      <dsp:spPr>
        <a:xfrm>
          <a:off x="-153915" y="-2"/>
          <a:ext cx="3011291" cy="2737252"/>
        </a:xfrm>
        <a:prstGeom prst="pie">
          <a:avLst>
            <a:gd name="adj1" fmla="val 9000000"/>
            <a:gd name="adj2" fmla="val 16200000"/>
          </a:avLst>
        </a:prstGeom>
        <a:noFill/>
        <a:ln w="12700" cap="flat" cmpd="sng" algn="ctr">
          <a:solidFill>
            <a:schemeClr val="bg2">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Hamada</a:t>
          </a:r>
        </a:p>
      </dsp:txBody>
      <dsp:txXfrm>
        <a:off x="168722" y="537672"/>
        <a:ext cx="1021688" cy="9124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08371-D9AB-43A5-9360-673EC3820CA5}">
      <dsp:nvSpPr>
        <dsp:cNvPr id="0" name=""/>
        <dsp:cNvSpPr/>
      </dsp:nvSpPr>
      <dsp:spPr>
        <a:xfrm>
          <a:off x="12647" y="-10984"/>
          <a:ext cx="2945463" cy="2677414"/>
        </a:xfrm>
        <a:prstGeom prst="pie">
          <a:avLst>
            <a:gd name="adj1" fmla="val 16200000"/>
            <a:gd name="adj2" fmla="val 1800000"/>
          </a:avLst>
        </a:prstGeom>
        <a:noFill/>
        <a:ln w="12700" cap="flat" cmpd="sng" algn="ctr">
          <a:solidFill>
            <a:schemeClr val="bg2">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Miles- Ezzell</a:t>
          </a:r>
        </a:p>
      </dsp:txBody>
      <dsp:txXfrm>
        <a:off x="1614067" y="483062"/>
        <a:ext cx="999353" cy="892471"/>
      </dsp:txXfrm>
    </dsp:sp>
    <dsp:sp modelId="{FCA15CFF-EB42-4143-9BD9-5A7C431AFA59}">
      <dsp:nvSpPr>
        <dsp:cNvPr id="0" name=""/>
        <dsp:cNvSpPr/>
      </dsp:nvSpPr>
      <dsp:spPr>
        <a:xfrm>
          <a:off x="-21251" y="39413"/>
          <a:ext cx="2945463" cy="2677414"/>
        </a:xfrm>
        <a:prstGeom prst="pie">
          <a:avLst>
            <a:gd name="adj1" fmla="val 1800000"/>
            <a:gd name="adj2" fmla="val 9000000"/>
          </a:avLst>
        </a:prstGeom>
        <a:solidFill>
          <a:srgbClr val="BF0D3E"/>
        </a:solidFill>
        <a:ln w="12700" cap="flat" cmpd="sng" algn="ctr">
          <a:solidFill>
            <a:srgbClr val="BF0D3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Harris- Pringle</a:t>
          </a:r>
        </a:p>
      </dsp:txBody>
      <dsp:txXfrm>
        <a:off x="785244" y="1728734"/>
        <a:ext cx="1332471" cy="828723"/>
      </dsp:txXfrm>
    </dsp:sp>
    <dsp:sp modelId="{55AB3E9E-44EE-47AE-AAA6-35EAA13C3409}">
      <dsp:nvSpPr>
        <dsp:cNvPr id="0" name=""/>
        <dsp:cNvSpPr/>
      </dsp:nvSpPr>
      <dsp:spPr>
        <a:xfrm>
          <a:off x="-68889" y="-2"/>
          <a:ext cx="2945463" cy="2677414"/>
        </a:xfrm>
        <a:prstGeom prst="pie">
          <a:avLst>
            <a:gd name="adj1" fmla="val 9000000"/>
            <a:gd name="adj2" fmla="val 16200000"/>
          </a:avLst>
        </a:prstGeom>
        <a:noFill/>
        <a:ln w="12700" cap="flat" cmpd="sng" algn="ctr">
          <a:solidFill>
            <a:schemeClr val="bg2">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Hamada</a:t>
          </a:r>
        </a:p>
      </dsp:txBody>
      <dsp:txXfrm>
        <a:off x="246696" y="525918"/>
        <a:ext cx="999353" cy="89247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928B8-4231-FD40-AC9F-DBB8F67303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Nunito Sans" pitchFamily="2" charset="77"/>
              </a:rPr>
              <a:t>Presentation Title Location</a:t>
            </a:r>
          </a:p>
        </p:txBody>
      </p:sp>
      <p:sp>
        <p:nvSpPr>
          <p:cNvPr id="3" name="Date Placeholder 2">
            <a:extLst>
              <a:ext uri="{FF2B5EF4-FFF2-40B4-BE49-F238E27FC236}">
                <a16:creationId xmlns:a16="http://schemas.microsoft.com/office/drawing/2014/main" id="{09CA7B90-1558-F849-8594-D87A3397A3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57181-563E-FD4C-88AF-2D8B9A459439}" type="datetimeFigureOut">
              <a:rPr lang="en-US" smtClean="0">
                <a:latin typeface="Nunito Sans" pitchFamily="2" charset="77"/>
              </a:rPr>
              <a:t>4/13/2026</a:t>
            </a:fld>
            <a:endParaRPr lang="en-US">
              <a:latin typeface="Nunito Sans" pitchFamily="2" charset="77"/>
            </a:endParaRPr>
          </a:p>
        </p:txBody>
      </p:sp>
      <p:sp>
        <p:nvSpPr>
          <p:cNvPr id="4" name="Footer Placeholder 3">
            <a:extLst>
              <a:ext uri="{FF2B5EF4-FFF2-40B4-BE49-F238E27FC236}">
                <a16:creationId xmlns:a16="http://schemas.microsoft.com/office/drawing/2014/main" id="{CB5CB853-5EA2-8846-ABE5-089180DAC9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unito Sans" panose="00000500000000000000" pitchFamily="2" charset="0"/>
            </a:endParaRPr>
          </a:p>
        </p:txBody>
      </p:sp>
      <p:sp>
        <p:nvSpPr>
          <p:cNvPr id="5" name="Slide Number Placeholder 4">
            <a:extLst>
              <a:ext uri="{FF2B5EF4-FFF2-40B4-BE49-F238E27FC236}">
                <a16:creationId xmlns:a16="http://schemas.microsoft.com/office/drawing/2014/main" id="{D2621428-03D1-834D-ABD2-4BB55EBFF0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5B72BE-D24A-CF4C-A43B-C625CDE719D4}" type="slidenum">
              <a:rPr lang="en-US" smtClean="0">
                <a:latin typeface="Nunito Sans" panose="00000500000000000000" pitchFamily="2" charset="0"/>
              </a:rPr>
              <a:t>‹#›</a:t>
            </a:fld>
            <a:endParaRPr lang="en-US" dirty="0">
              <a:latin typeface="Nunito Sans" panose="00000500000000000000" pitchFamily="2" charset="0"/>
            </a:endParaRPr>
          </a:p>
        </p:txBody>
      </p:sp>
    </p:spTree>
    <p:extLst>
      <p:ext uri="{BB962C8B-B14F-4D97-AF65-F5344CB8AC3E}">
        <p14:creationId xmlns:p14="http://schemas.microsoft.com/office/powerpoint/2010/main" val="419197757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unito Sans" panose="00000500000000000000" pitchFamily="2" charset="0"/>
              </a:defRPr>
            </a:lvl1pPr>
          </a:lstStyle>
          <a:p>
            <a:r>
              <a:rPr lang="en-US" dirty="0"/>
              <a:t>Presentation Title Location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E9B19120-71B8-406F-9BC4-1B55B480630C}" type="datetimeFigureOut">
              <a:rPr lang="en-US" smtClean="0"/>
              <a:pPr/>
              <a:t>4/13/2026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3B0AFCB7-0146-414A-A153-40DBCFE70758}" type="slidenum">
              <a:rPr lang="en-US" smtClean="0"/>
              <a:pPr/>
              <a:t>‹#›</a:t>
            </a:fld>
            <a:endParaRPr lang="en-US" dirty="0"/>
          </a:p>
        </p:txBody>
      </p:sp>
    </p:spTree>
    <p:extLst>
      <p:ext uri="{BB962C8B-B14F-4D97-AF65-F5344CB8AC3E}">
        <p14:creationId xmlns:p14="http://schemas.microsoft.com/office/powerpoint/2010/main" val="179402595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Nunito Sans" pitchFamily="2" charset="77"/>
        <a:ea typeface="+mn-ea"/>
        <a:cs typeface="+mn-cs"/>
      </a:defRPr>
    </a:lvl1pPr>
    <a:lvl2pPr marL="457200" algn="l" defTabSz="914400" rtl="0" eaLnBrk="1" latinLnBrk="0" hangingPunct="1">
      <a:defRPr sz="1200" kern="1200">
        <a:solidFill>
          <a:schemeClr val="tx1"/>
        </a:solidFill>
        <a:latin typeface="Nunito Sans" panose="00000500000000000000" pitchFamily="2" charset="0"/>
        <a:ea typeface="+mn-ea"/>
        <a:cs typeface="+mn-cs"/>
      </a:defRPr>
    </a:lvl2pPr>
    <a:lvl3pPr marL="914400" algn="l" defTabSz="914400" rtl="0" eaLnBrk="1" latinLnBrk="0" hangingPunct="1">
      <a:defRPr sz="1200" kern="1200">
        <a:solidFill>
          <a:schemeClr val="tx1"/>
        </a:solidFill>
        <a:latin typeface="Nunito Sans" panose="00000500000000000000" pitchFamily="2" charset="0"/>
        <a:ea typeface="+mn-ea"/>
        <a:cs typeface="+mn-cs"/>
      </a:defRPr>
    </a:lvl3pPr>
    <a:lvl4pPr marL="1371600" algn="l" defTabSz="914400" rtl="0" eaLnBrk="1" latinLnBrk="0" hangingPunct="1">
      <a:defRPr sz="1200" kern="1200">
        <a:solidFill>
          <a:schemeClr val="tx1"/>
        </a:solidFill>
        <a:latin typeface="Nunito Sans" panose="00000500000000000000" pitchFamily="2" charset="0"/>
        <a:ea typeface="+mn-ea"/>
        <a:cs typeface="+mn-cs"/>
      </a:defRPr>
    </a:lvl4pPr>
    <a:lvl5pPr marL="1828800" algn="l" defTabSz="914400" rtl="0" eaLnBrk="1" latinLnBrk="0" hangingPunct="1">
      <a:defRPr sz="1200" kern="1200">
        <a:solidFill>
          <a:schemeClr val="tx1"/>
        </a:solidFill>
        <a:latin typeface="Nunito Sa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a:t>
            </a:fld>
            <a:endParaRPr lang="en-US"/>
          </a:p>
        </p:txBody>
      </p:sp>
    </p:spTree>
    <p:extLst>
      <p:ext uri="{BB962C8B-B14F-4D97-AF65-F5344CB8AC3E}">
        <p14:creationId xmlns:p14="http://schemas.microsoft.com/office/powerpoint/2010/main" val="121777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92DC6-0020-681E-3379-457244C2D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32BE4-55EF-C5AD-37BA-6F8094D5E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5829B-314F-4FFE-9614-ECF7694CB370}"/>
              </a:ext>
            </a:extLst>
          </p:cNvPr>
          <p:cNvSpPr>
            <a:spLocks noGrp="1"/>
          </p:cNvSpPr>
          <p:nvPr>
            <p:ph type="body" idx="1"/>
          </p:nvPr>
        </p:nvSpPr>
        <p:spPr/>
        <p:txBody>
          <a:bodyPr/>
          <a:lstStyle/>
          <a:p>
            <a:endParaRPr lang="en-US" sz="1100" dirty="0"/>
          </a:p>
        </p:txBody>
      </p:sp>
      <p:sp>
        <p:nvSpPr>
          <p:cNvPr id="4" name="Footer Placeholder 3">
            <a:extLst>
              <a:ext uri="{FF2B5EF4-FFF2-40B4-BE49-F238E27FC236}">
                <a16:creationId xmlns:a16="http://schemas.microsoft.com/office/drawing/2014/main" id="{D87F8FDF-9BB0-2A69-0547-40E2C144345B}"/>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FAE2DFF9-51B2-61F2-4C4C-4EF71B6AA9FB}"/>
              </a:ext>
            </a:extLst>
          </p:cNvPr>
          <p:cNvSpPr>
            <a:spLocks noGrp="1"/>
          </p:cNvSpPr>
          <p:nvPr>
            <p:ph type="sldNum" sz="quarter" idx="5"/>
          </p:nvPr>
        </p:nvSpPr>
        <p:spPr/>
        <p:txBody>
          <a:bodyPr/>
          <a:lstStyle/>
          <a:p>
            <a:fld id="{887B0EB6-6100-4A5F-96D1-57FD3DEB93C3}" type="slidenum">
              <a:rPr lang="en-US" smtClean="0"/>
              <a:pPr/>
              <a:t>16</a:t>
            </a:fld>
            <a:endParaRPr lang="en-US" dirty="0"/>
          </a:p>
        </p:txBody>
      </p:sp>
      <p:sp>
        <p:nvSpPr>
          <p:cNvPr id="6" name="Header Placeholder 5">
            <a:extLst>
              <a:ext uri="{FF2B5EF4-FFF2-40B4-BE49-F238E27FC236}">
                <a16:creationId xmlns:a16="http://schemas.microsoft.com/office/drawing/2014/main" id="{5F68125C-7A1F-8C3E-7A3A-819A9EFAB22B}"/>
              </a:ext>
            </a:extLst>
          </p:cNvPr>
          <p:cNvSpPr>
            <a:spLocks noGrp="1"/>
          </p:cNvSpPr>
          <p:nvPr>
            <p:ph type="hdr" sz="quarter"/>
          </p:nvPr>
        </p:nvSpPr>
        <p:spPr/>
        <p:txBody>
          <a:bodyPr/>
          <a:lstStyle/>
          <a:p>
            <a:endParaRPr lang="en-GB" dirty="0"/>
          </a:p>
        </p:txBody>
      </p:sp>
      <p:sp>
        <p:nvSpPr>
          <p:cNvPr id="7" name="Date Placeholder 6">
            <a:extLst>
              <a:ext uri="{FF2B5EF4-FFF2-40B4-BE49-F238E27FC236}">
                <a16:creationId xmlns:a16="http://schemas.microsoft.com/office/drawing/2014/main" id="{27F1FC1C-84D6-92B9-BAEA-0284BFE84498}"/>
              </a:ext>
            </a:extLst>
          </p:cNvPr>
          <p:cNvSpPr>
            <a:spLocks noGrp="1"/>
          </p:cNvSpPr>
          <p:nvPr>
            <p:ph type="dt" idx="1"/>
          </p:nvPr>
        </p:nvSpPr>
        <p:spPr/>
        <p:txBody>
          <a:bodyPr/>
          <a:lstStyle/>
          <a:p>
            <a:fld id="{CCF7A398-B42A-4193-8D78-3EF84CB479B7}" type="datetime1">
              <a:rPr lang="en-GB" smtClean="0"/>
              <a:t>13/04/2026</a:t>
            </a:fld>
            <a:endParaRPr lang="en-GB" dirty="0"/>
          </a:p>
        </p:txBody>
      </p:sp>
    </p:spTree>
    <p:extLst>
      <p:ext uri="{BB962C8B-B14F-4D97-AF65-F5344CB8AC3E}">
        <p14:creationId xmlns:p14="http://schemas.microsoft.com/office/powerpoint/2010/main" val="3302650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E6228-6291-8550-3168-1913D2123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CC2A7-B83D-6348-9800-12E56006A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B470E-EF5A-B0A7-3FEE-387EE2173EA3}"/>
              </a:ext>
            </a:extLst>
          </p:cNvPr>
          <p:cNvSpPr>
            <a:spLocks noGrp="1"/>
          </p:cNvSpPr>
          <p:nvPr>
            <p:ph type="body" idx="1"/>
          </p:nvPr>
        </p:nvSpPr>
        <p:spPr/>
        <p:txBody>
          <a:bodyPr/>
          <a:lstStyle/>
          <a:p>
            <a:endParaRPr lang="en-US" sz="1100" dirty="0"/>
          </a:p>
        </p:txBody>
      </p:sp>
      <p:sp>
        <p:nvSpPr>
          <p:cNvPr id="4" name="Footer Placeholder 3">
            <a:extLst>
              <a:ext uri="{FF2B5EF4-FFF2-40B4-BE49-F238E27FC236}">
                <a16:creationId xmlns:a16="http://schemas.microsoft.com/office/drawing/2014/main" id="{6F4D6139-AE05-1586-7B16-17581E8DDDF2}"/>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4E691FCB-AF8D-E02A-E35B-D0B242214FC8}"/>
              </a:ext>
            </a:extLst>
          </p:cNvPr>
          <p:cNvSpPr>
            <a:spLocks noGrp="1"/>
          </p:cNvSpPr>
          <p:nvPr>
            <p:ph type="sldNum" sz="quarter" idx="5"/>
          </p:nvPr>
        </p:nvSpPr>
        <p:spPr/>
        <p:txBody>
          <a:bodyPr/>
          <a:lstStyle/>
          <a:p>
            <a:fld id="{887B0EB6-6100-4A5F-96D1-57FD3DEB93C3}" type="slidenum">
              <a:rPr lang="en-US" smtClean="0"/>
              <a:pPr/>
              <a:t>17</a:t>
            </a:fld>
            <a:endParaRPr lang="en-US" dirty="0"/>
          </a:p>
        </p:txBody>
      </p:sp>
      <p:sp>
        <p:nvSpPr>
          <p:cNvPr id="6" name="Header Placeholder 5">
            <a:extLst>
              <a:ext uri="{FF2B5EF4-FFF2-40B4-BE49-F238E27FC236}">
                <a16:creationId xmlns:a16="http://schemas.microsoft.com/office/drawing/2014/main" id="{E0FB542A-3C1C-602D-52B9-55A461432ED6}"/>
              </a:ext>
            </a:extLst>
          </p:cNvPr>
          <p:cNvSpPr>
            <a:spLocks noGrp="1"/>
          </p:cNvSpPr>
          <p:nvPr>
            <p:ph type="hdr" sz="quarter"/>
          </p:nvPr>
        </p:nvSpPr>
        <p:spPr/>
        <p:txBody>
          <a:bodyPr/>
          <a:lstStyle/>
          <a:p>
            <a:endParaRPr lang="en-GB" dirty="0"/>
          </a:p>
        </p:txBody>
      </p:sp>
      <p:sp>
        <p:nvSpPr>
          <p:cNvPr id="7" name="Date Placeholder 6">
            <a:extLst>
              <a:ext uri="{FF2B5EF4-FFF2-40B4-BE49-F238E27FC236}">
                <a16:creationId xmlns:a16="http://schemas.microsoft.com/office/drawing/2014/main" id="{80D342DD-10FB-7956-B2F5-C74A6BA7C828}"/>
              </a:ext>
            </a:extLst>
          </p:cNvPr>
          <p:cNvSpPr>
            <a:spLocks noGrp="1"/>
          </p:cNvSpPr>
          <p:nvPr>
            <p:ph type="dt" idx="1"/>
          </p:nvPr>
        </p:nvSpPr>
        <p:spPr/>
        <p:txBody>
          <a:bodyPr/>
          <a:lstStyle/>
          <a:p>
            <a:fld id="{CCF7A398-B42A-4193-8D78-3EF84CB479B7}" type="datetime1">
              <a:rPr lang="en-GB" smtClean="0"/>
              <a:t>13/04/2026</a:t>
            </a:fld>
            <a:endParaRPr lang="en-GB" dirty="0"/>
          </a:p>
        </p:txBody>
      </p:sp>
    </p:spTree>
    <p:extLst>
      <p:ext uri="{BB962C8B-B14F-4D97-AF65-F5344CB8AC3E}">
        <p14:creationId xmlns:p14="http://schemas.microsoft.com/office/powerpoint/2010/main" val="179303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D0CCA-0413-3CAB-9E10-1391850A0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776CB-149A-F412-0D22-328A4D883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BA3C8-9362-7CA2-CE25-1BA3DD1C9592}"/>
              </a:ext>
            </a:extLst>
          </p:cNvPr>
          <p:cNvSpPr>
            <a:spLocks noGrp="1"/>
          </p:cNvSpPr>
          <p:nvPr>
            <p:ph type="body" idx="1"/>
          </p:nvPr>
        </p:nvSpPr>
        <p:spPr/>
        <p:txBody>
          <a:bodyPr/>
          <a:lstStyle/>
          <a:p>
            <a:endParaRPr lang="en-US" sz="1100" dirty="0"/>
          </a:p>
        </p:txBody>
      </p:sp>
      <p:sp>
        <p:nvSpPr>
          <p:cNvPr id="4" name="Footer Placeholder 3">
            <a:extLst>
              <a:ext uri="{FF2B5EF4-FFF2-40B4-BE49-F238E27FC236}">
                <a16:creationId xmlns:a16="http://schemas.microsoft.com/office/drawing/2014/main" id="{823502C2-3085-7B75-0324-F6B40F9E0847}"/>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CCCD6446-2CC4-479E-B068-4D13D06F0AF4}"/>
              </a:ext>
            </a:extLst>
          </p:cNvPr>
          <p:cNvSpPr>
            <a:spLocks noGrp="1"/>
          </p:cNvSpPr>
          <p:nvPr>
            <p:ph type="sldNum" sz="quarter" idx="5"/>
          </p:nvPr>
        </p:nvSpPr>
        <p:spPr/>
        <p:txBody>
          <a:bodyPr/>
          <a:lstStyle/>
          <a:p>
            <a:fld id="{887B0EB6-6100-4A5F-96D1-57FD3DEB93C3}" type="slidenum">
              <a:rPr lang="en-US" smtClean="0"/>
              <a:pPr/>
              <a:t>18</a:t>
            </a:fld>
            <a:endParaRPr lang="en-US" dirty="0"/>
          </a:p>
        </p:txBody>
      </p:sp>
      <p:sp>
        <p:nvSpPr>
          <p:cNvPr id="6" name="Header Placeholder 5">
            <a:extLst>
              <a:ext uri="{FF2B5EF4-FFF2-40B4-BE49-F238E27FC236}">
                <a16:creationId xmlns:a16="http://schemas.microsoft.com/office/drawing/2014/main" id="{1F2D099B-D14B-8B1F-5A9F-CFD66FE6EEB6}"/>
              </a:ext>
            </a:extLst>
          </p:cNvPr>
          <p:cNvSpPr>
            <a:spLocks noGrp="1"/>
          </p:cNvSpPr>
          <p:nvPr>
            <p:ph type="hdr" sz="quarter"/>
          </p:nvPr>
        </p:nvSpPr>
        <p:spPr/>
        <p:txBody>
          <a:bodyPr/>
          <a:lstStyle/>
          <a:p>
            <a:endParaRPr lang="en-GB" dirty="0"/>
          </a:p>
        </p:txBody>
      </p:sp>
      <p:sp>
        <p:nvSpPr>
          <p:cNvPr id="7" name="Date Placeholder 6">
            <a:extLst>
              <a:ext uri="{FF2B5EF4-FFF2-40B4-BE49-F238E27FC236}">
                <a16:creationId xmlns:a16="http://schemas.microsoft.com/office/drawing/2014/main" id="{1716D880-3A89-04E8-AC85-23BCF6888B95}"/>
              </a:ext>
            </a:extLst>
          </p:cNvPr>
          <p:cNvSpPr>
            <a:spLocks noGrp="1"/>
          </p:cNvSpPr>
          <p:nvPr>
            <p:ph type="dt" idx="1"/>
          </p:nvPr>
        </p:nvSpPr>
        <p:spPr/>
        <p:txBody>
          <a:bodyPr/>
          <a:lstStyle/>
          <a:p>
            <a:fld id="{CCF7A398-B42A-4193-8D78-3EF84CB479B7}" type="datetime1">
              <a:rPr lang="en-GB" smtClean="0"/>
              <a:t>13/04/2026</a:t>
            </a:fld>
            <a:endParaRPr lang="en-GB" dirty="0"/>
          </a:p>
        </p:txBody>
      </p:sp>
    </p:spTree>
    <p:extLst>
      <p:ext uri="{BB962C8B-B14F-4D97-AF65-F5344CB8AC3E}">
        <p14:creationId xmlns:p14="http://schemas.microsoft.com/office/powerpoint/2010/main" val="1419622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{Section</a:t>
            </a:r>
            <a:r>
              <a:rPr lang="en-US" i="1" baseline="0" dirty="0"/>
              <a:t> end slide}</a:t>
            </a:r>
            <a:endParaRPr lang="en-US" i="1"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887B0EB6-6100-4A5F-96D1-57FD3DEB93C3}" type="slidenum">
              <a:rPr lang="en-US" smtClean="0"/>
              <a:pPr/>
              <a:t>39</a:t>
            </a:fld>
            <a:endParaRPr lang="en-US" dirty="0"/>
          </a:p>
        </p:txBody>
      </p:sp>
      <p:sp>
        <p:nvSpPr>
          <p:cNvPr id="6" name="Header Placeholder 5"/>
          <p:cNvSpPr>
            <a:spLocks noGrp="1"/>
          </p:cNvSpPr>
          <p:nvPr>
            <p:ph type="hdr" sz="quarter"/>
          </p:nvPr>
        </p:nvSpPr>
        <p:spPr/>
        <p:txBody>
          <a:bodyPr/>
          <a:lstStyle/>
          <a:p>
            <a:endParaRPr lang="en-GB" dirty="0"/>
          </a:p>
        </p:txBody>
      </p:sp>
      <p:sp>
        <p:nvSpPr>
          <p:cNvPr id="7" name="Date Placeholder 6"/>
          <p:cNvSpPr>
            <a:spLocks noGrp="1"/>
          </p:cNvSpPr>
          <p:nvPr>
            <p:ph type="dt" idx="1"/>
          </p:nvPr>
        </p:nvSpPr>
        <p:spPr/>
        <p:txBody>
          <a:bodyPr/>
          <a:lstStyle/>
          <a:p>
            <a:fld id="{B545EA10-4A07-4C59-A598-E5C2B7BE3432}" type="datetime1">
              <a:rPr lang="en-GB" smtClean="0"/>
              <a:t>13/04/2026</a:t>
            </a:fld>
            <a:endParaRPr lang="en-GB" dirty="0"/>
          </a:p>
        </p:txBody>
      </p:sp>
    </p:spTree>
    <p:extLst>
      <p:ext uri="{BB962C8B-B14F-4D97-AF65-F5344CB8AC3E}">
        <p14:creationId xmlns:p14="http://schemas.microsoft.com/office/powerpoint/2010/main" val="284821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5"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B0EB6-6100-4A5F-96D1-57FD3DEB93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ate Placeholder 6"/>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A54C-72B5-4D4F-93E0-E0296F6D1863}"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13/04/2026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23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5"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B0EB6-6100-4A5F-96D1-57FD3DEB93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ate Placeholder 6"/>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A54C-72B5-4D4F-93E0-E0296F6D1863}"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13/04/2026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6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AFCB7-0146-414A-A153-40DBCFE70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43DCFB7D-FD40-9741-8550-D087ACC949D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 Location</a:t>
            </a:r>
          </a:p>
        </p:txBody>
      </p:sp>
    </p:spTree>
    <p:extLst>
      <p:ext uri="{BB962C8B-B14F-4D97-AF65-F5344CB8AC3E}">
        <p14:creationId xmlns:p14="http://schemas.microsoft.com/office/powerpoint/2010/main" val="178324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50</a:t>
            </a:fld>
            <a:endParaRPr lang="en-US" dirty="0"/>
          </a:p>
        </p:txBody>
      </p:sp>
    </p:spTree>
    <p:extLst>
      <p:ext uri="{BB962C8B-B14F-4D97-AF65-F5344CB8AC3E}">
        <p14:creationId xmlns:p14="http://schemas.microsoft.com/office/powerpoint/2010/main" val="26219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t>Presentation Title Location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AFCB7-0146-414A-A153-40DBCFE70758}" type="slidenum">
              <a:rPr kumimoji="0" lang="en-US"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7477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t>Presentation Title Location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AFCB7-0146-414A-A153-40DBCFE70758}" type="slidenum">
              <a:rPr kumimoji="0" lang="en-US"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065912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7B0EB6-6100-4A5F-96D1-57FD3DEB93C3}" type="slidenum">
              <a:rPr lang="en-US" smtClean="0"/>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7B0EB6-6100-4A5F-96D1-57FD3DEB93C3}" type="slidenum">
              <a:rPr lang="en-US" smtClean="0"/>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7B0EB6-6100-4A5F-96D1-57FD3DEB93C3}"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actually</a:t>
            </a:r>
            <a:r>
              <a:rPr lang="en-US" baseline="0" dirty="0"/>
              <a:t> Bank of America.</a:t>
            </a:r>
            <a:endParaRPr lang="en-US" dirty="0"/>
          </a:p>
        </p:txBody>
      </p:sp>
      <p:sp>
        <p:nvSpPr>
          <p:cNvPr id="4" name="Slide Number Placeholder 3"/>
          <p:cNvSpPr>
            <a:spLocks noGrp="1"/>
          </p:cNvSpPr>
          <p:nvPr>
            <p:ph type="sldNum" sz="quarter" idx="10"/>
          </p:nvPr>
        </p:nvSpPr>
        <p:spPr/>
        <p:txBody>
          <a:bodyPr/>
          <a:lstStyle/>
          <a:p>
            <a:fld id="{887B0EB6-6100-4A5F-96D1-57FD3DEB93C3}"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Grp="1" noChangeArrowheads="1"/>
          </p:cNvSpPr>
          <p:nvPr>
            <p:ph type="sldNum" sz="quarter" idx="5"/>
          </p:nvPr>
        </p:nvSpPr>
        <p:spPr>
          <a:noFill/>
        </p:spPr>
        <p:txBody>
          <a:bodyPr/>
          <a:lstStyle/>
          <a:p>
            <a:fld id="{2064390F-18EC-4874-8E2D-316455C9AE41}" type="slidenum">
              <a:rPr lang="en-US"/>
              <a:pPr/>
              <a:t>12</a:t>
            </a:fld>
            <a:endParaRPr lang="en-US" dirty="0"/>
          </a:p>
        </p:txBody>
      </p:sp>
      <p:sp>
        <p:nvSpPr>
          <p:cNvPr id="200707" name="Rectangle 2"/>
          <p:cNvSpPr>
            <a:spLocks noGrp="1" noRot="1" noChangeAspect="1" noChangeArrowheads="1" noTextEdit="1"/>
          </p:cNvSpPr>
          <p:nvPr>
            <p:ph type="sldImg"/>
          </p:nvPr>
        </p:nvSpPr>
        <p:spPr>
          <a:ln cap="flat"/>
        </p:spPr>
      </p:sp>
      <p:sp>
        <p:nvSpPr>
          <p:cNvPr id="20070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{Section end</a:t>
            </a:r>
            <a:r>
              <a:rPr lang="en-US" i="1" baseline="0" dirty="0"/>
              <a:t> slide}</a:t>
            </a:r>
            <a:endParaRPr lang="en-US" i="1" dirty="0"/>
          </a:p>
          <a:p>
            <a:pPr eaLnBrk="1" hangingPunct="1"/>
            <a:endParaRPr lang="en-GB" dirty="0"/>
          </a:p>
        </p:txBody>
      </p:sp>
    </p:spTree>
    <p:extLst>
      <p:ext uri="{BB962C8B-B14F-4D97-AF65-F5344CB8AC3E}">
        <p14:creationId xmlns:p14="http://schemas.microsoft.com/office/powerpoint/2010/main" val="3764853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Grp="1" noChangeArrowheads="1"/>
          </p:cNvSpPr>
          <p:nvPr>
            <p:ph type="sldNum" sz="quarter" idx="5"/>
          </p:nvPr>
        </p:nvSpPr>
        <p:spPr>
          <a:noFill/>
        </p:spPr>
        <p:txBody>
          <a:bodyPr/>
          <a:lstStyle/>
          <a:p>
            <a:fld id="{2064390F-18EC-4874-8E2D-316455C9AE41}" type="slidenum">
              <a:rPr lang="en-US"/>
              <a:pPr/>
              <a:t>13</a:t>
            </a:fld>
            <a:endParaRPr lang="en-US" dirty="0"/>
          </a:p>
        </p:txBody>
      </p:sp>
      <p:sp>
        <p:nvSpPr>
          <p:cNvPr id="200707" name="Rectangle 2"/>
          <p:cNvSpPr>
            <a:spLocks noGrp="1" noRot="1" noChangeAspect="1" noChangeArrowheads="1" noTextEdit="1"/>
          </p:cNvSpPr>
          <p:nvPr>
            <p:ph type="sldImg"/>
          </p:nvPr>
        </p:nvSpPr>
        <p:spPr>
          <a:ln cap="flat"/>
        </p:spPr>
      </p:sp>
      <p:sp>
        <p:nvSpPr>
          <p:cNvPr id="200708"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87860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0E2C7-D87B-55E1-8E66-5E0104D10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C0DDA-8CE3-338C-34AD-E1F4A3A7C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755AF-0580-717C-146E-9880F70FB77F}"/>
              </a:ext>
            </a:extLst>
          </p:cNvPr>
          <p:cNvSpPr>
            <a:spLocks noGrp="1"/>
          </p:cNvSpPr>
          <p:nvPr>
            <p:ph type="body" idx="1"/>
          </p:nvPr>
        </p:nvSpPr>
        <p:spPr/>
        <p:txBody>
          <a:bodyPr/>
          <a:lstStyle/>
          <a:p>
            <a:endParaRPr lang="en-US" sz="1100" dirty="0"/>
          </a:p>
        </p:txBody>
      </p:sp>
      <p:sp>
        <p:nvSpPr>
          <p:cNvPr id="4" name="Footer Placeholder 3">
            <a:extLst>
              <a:ext uri="{FF2B5EF4-FFF2-40B4-BE49-F238E27FC236}">
                <a16:creationId xmlns:a16="http://schemas.microsoft.com/office/drawing/2014/main" id="{A16302CD-DFD7-01E8-9657-47104D69B44E}"/>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BE6A46D5-C39C-8587-7876-64F508F3D945}"/>
              </a:ext>
            </a:extLst>
          </p:cNvPr>
          <p:cNvSpPr>
            <a:spLocks noGrp="1"/>
          </p:cNvSpPr>
          <p:nvPr>
            <p:ph type="sldNum" sz="quarter" idx="5"/>
          </p:nvPr>
        </p:nvSpPr>
        <p:spPr/>
        <p:txBody>
          <a:bodyPr/>
          <a:lstStyle/>
          <a:p>
            <a:fld id="{887B0EB6-6100-4A5F-96D1-57FD3DEB93C3}" type="slidenum">
              <a:rPr lang="en-US" smtClean="0"/>
              <a:pPr/>
              <a:t>14</a:t>
            </a:fld>
            <a:endParaRPr lang="en-US" dirty="0"/>
          </a:p>
        </p:txBody>
      </p:sp>
      <p:sp>
        <p:nvSpPr>
          <p:cNvPr id="6" name="Header Placeholder 5">
            <a:extLst>
              <a:ext uri="{FF2B5EF4-FFF2-40B4-BE49-F238E27FC236}">
                <a16:creationId xmlns:a16="http://schemas.microsoft.com/office/drawing/2014/main" id="{E1CC799A-C115-8D25-92FE-CE014A8A6E7A}"/>
              </a:ext>
            </a:extLst>
          </p:cNvPr>
          <p:cNvSpPr>
            <a:spLocks noGrp="1"/>
          </p:cNvSpPr>
          <p:nvPr>
            <p:ph type="hdr" sz="quarter"/>
          </p:nvPr>
        </p:nvSpPr>
        <p:spPr/>
        <p:txBody>
          <a:bodyPr/>
          <a:lstStyle/>
          <a:p>
            <a:endParaRPr lang="en-GB" dirty="0"/>
          </a:p>
        </p:txBody>
      </p:sp>
      <p:sp>
        <p:nvSpPr>
          <p:cNvPr id="7" name="Date Placeholder 6">
            <a:extLst>
              <a:ext uri="{FF2B5EF4-FFF2-40B4-BE49-F238E27FC236}">
                <a16:creationId xmlns:a16="http://schemas.microsoft.com/office/drawing/2014/main" id="{86841B76-4D78-94A7-CB36-EE3F550993A0}"/>
              </a:ext>
            </a:extLst>
          </p:cNvPr>
          <p:cNvSpPr>
            <a:spLocks noGrp="1"/>
          </p:cNvSpPr>
          <p:nvPr>
            <p:ph type="dt" idx="1"/>
          </p:nvPr>
        </p:nvSpPr>
        <p:spPr/>
        <p:txBody>
          <a:bodyPr/>
          <a:lstStyle/>
          <a:p>
            <a:fld id="{CCF7A398-B42A-4193-8D78-3EF84CB479B7}" type="datetime1">
              <a:rPr lang="en-GB" smtClean="0"/>
              <a:t>13/04/2026</a:t>
            </a:fld>
            <a:endParaRPr lang="en-GB" dirty="0"/>
          </a:p>
        </p:txBody>
      </p:sp>
    </p:spTree>
    <p:extLst>
      <p:ext uri="{BB962C8B-B14F-4D97-AF65-F5344CB8AC3E}">
        <p14:creationId xmlns:p14="http://schemas.microsoft.com/office/powerpoint/2010/main" val="296253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0A0A7-6A5D-9398-7113-6A7F490D2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73FB2-6AC8-3446-2DEC-7BCA1E5FB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26841-88E3-3DDF-49C7-7C209AA26C6B}"/>
              </a:ext>
            </a:extLst>
          </p:cNvPr>
          <p:cNvSpPr>
            <a:spLocks noGrp="1"/>
          </p:cNvSpPr>
          <p:nvPr>
            <p:ph type="body" idx="1"/>
          </p:nvPr>
        </p:nvSpPr>
        <p:spPr/>
        <p:txBody>
          <a:bodyPr/>
          <a:lstStyle/>
          <a:p>
            <a:endParaRPr lang="en-US" sz="1100" dirty="0"/>
          </a:p>
        </p:txBody>
      </p:sp>
      <p:sp>
        <p:nvSpPr>
          <p:cNvPr id="4" name="Footer Placeholder 3">
            <a:extLst>
              <a:ext uri="{FF2B5EF4-FFF2-40B4-BE49-F238E27FC236}">
                <a16:creationId xmlns:a16="http://schemas.microsoft.com/office/drawing/2014/main" id="{AEAA7E01-CBDC-0ACB-BB21-DD6E3A4DEED3}"/>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DC7D1154-EBE2-9AE9-455B-09DF5492D770}"/>
              </a:ext>
            </a:extLst>
          </p:cNvPr>
          <p:cNvSpPr>
            <a:spLocks noGrp="1"/>
          </p:cNvSpPr>
          <p:nvPr>
            <p:ph type="sldNum" sz="quarter" idx="5"/>
          </p:nvPr>
        </p:nvSpPr>
        <p:spPr/>
        <p:txBody>
          <a:bodyPr/>
          <a:lstStyle/>
          <a:p>
            <a:fld id="{887B0EB6-6100-4A5F-96D1-57FD3DEB93C3}" type="slidenum">
              <a:rPr lang="en-US" smtClean="0"/>
              <a:pPr/>
              <a:t>15</a:t>
            </a:fld>
            <a:endParaRPr lang="en-US" dirty="0"/>
          </a:p>
        </p:txBody>
      </p:sp>
      <p:sp>
        <p:nvSpPr>
          <p:cNvPr id="6" name="Header Placeholder 5">
            <a:extLst>
              <a:ext uri="{FF2B5EF4-FFF2-40B4-BE49-F238E27FC236}">
                <a16:creationId xmlns:a16="http://schemas.microsoft.com/office/drawing/2014/main" id="{F3F2F301-E0F1-639A-3D90-4F4BEFCF0810}"/>
              </a:ext>
            </a:extLst>
          </p:cNvPr>
          <p:cNvSpPr>
            <a:spLocks noGrp="1"/>
          </p:cNvSpPr>
          <p:nvPr>
            <p:ph type="hdr" sz="quarter"/>
          </p:nvPr>
        </p:nvSpPr>
        <p:spPr/>
        <p:txBody>
          <a:bodyPr/>
          <a:lstStyle/>
          <a:p>
            <a:endParaRPr lang="en-GB" dirty="0"/>
          </a:p>
        </p:txBody>
      </p:sp>
      <p:sp>
        <p:nvSpPr>
          <p:cNvPr id="7" name="Date Placeholder 6">
            <a:extLst>
              <a:ext uri="{FF2B5EF4-FFF2-40B4-BE49-F238E27FC236}">
                <a16:creationId xmlns:a16="http://schemas.microsoft.com/office/drawing/2014/main" id="{4D9C89DC-E674-F716-6862-78F8431AF157}"/>
              </a:ext>
            </a:extLst>
          </p:cNvPr>
          <p:cNvSpPr>
            <a:spLocks noGrp="1"/>
          </p:cNvSpPr>
          <p:nvPr>
            <p:ph type="dt" idx="1"/>
          </p:nvPr>
        </p:nvSpPr>
        <p:spPr/>
        <p:txBody>
          <a:bodyPr/>
          <a:lstStyle/>
          <a:p>
            <a:fld id="{CCF7A398-B42A-4193-8D78-3EF84CB479B7}" type="datetime1">
              <a:rPr lang="en-GB" smtClean="0"/>
              <a:t>13/04/2026</a:t>
            </a:fld>
            <a:endParaRPr lang="en-GB" dirty="0"/>
          </a:p>
        </p:txBody>
      </p:sp>
    </p:spTree>
    <p:extLst>
      <p:ext uri="{BB962C8B-B14F-4D97-AF65-F5344CB8AC3E}">
        <p14:creationId xmlns:p14="http://schemas.microsoft.com/office/powerpoint/2010/main" val="2905290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www.kroll.com"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mailto:www.kroll.com"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www.kroll.com/businessservices"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mailto:www.kroll.com"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kroll.com/"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roll Title Slide ">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7B3A25C2-A780-4B96-AF8E-9570E26D3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482" y="683259"/>
            <a:ext cx="1836422" cy="421697"/>
          </a:xfrm>
          <a:prstGeom prst="rect">
            <a:avLst/>
          </a:prstGeom>
        </p:spPr>
      </p:pic>
      <p:sp>
        <p:nvSpPr>
          <p:cNvPr id="11" name="Title 1">
            <a:extLst>
              <a:ext uri="{FF2B5EF4-FFF2-40B4-BE49-F238E27FC236}">
                <a16:creationId xmlns:a16="http://schemas.microsoft.com/office/drawing/2014/main" id="{1A3845D6-44B1-44AC-82C7-2803604C36D4}"/>
              </a:ext>
            </a:extLst>
          </p:cNvPr>
          <p:cNvSpPr>
            <a:spLocks noGrp="1" noChangeAspect="1"/>
          </p:cNvSpPr>
          <p:nvPr>
            <p:ph type="title" hasCustomPrompt="1"/>
          </p:nvPr>
        </p:nvSpPr>
        <p:spPr>
          <a:xfrm>
            <a:off x="701051" y="1156253"/>
            <a:ext cx="11497299" cy="1377398"/>
          </a:xfrm>
          <a:prstGeom prst="rect">
            <a:avLst/>
          </a:prstGeom>
        </p:spPr>
        <p:txBody>
          <a:bodyPr lIns="91440" anchor="b" anchorCtr="0">
            <a:noAutofit/>
          </a:bodyPr>
          <a:lstStyle>
            <a:lvl1pPr>
              <a:defRPr sz="5000" kern="3000" spc="-100" baseline="0">
                <a:solidFill>
                  <a:srgbClr val="14487F"/>
                </a:solidFill>
              </a:defRPr>
            </a:lvl1pPr>
          </a:lstStyle>
          <a:p>
            <a:r>
              <a:rPr lang="en-US" dirty="0"/>
              <a:t>Internal Presentation Title</a:t>
            </a:r>
          </a:p>
        </p:txBody>
      </p:sp>
      <p:sp>
        <p:nvSpPr>
          <p:cNvPr id="15" name="Text Placeholder 14">
            <a:extLst>
              <a:ext uri="{FF2B5EF4-FFF2-40B4-BE49-F238E27FC236}">
                <a16:creationId xmlns:a16="http://schemas.microsoft.com/office/drawing/2014/main" id="{7735CB65-0E8B-7842-A135-4FAF920343CC}"/>
              </a:ext>
            </a:extLst>
          </p:cNvPr>
          <p:cNvSpPr>
            <a:spLocks noGrp="1" noChangeAspect="1"/>
          </p:cNvSpPr>
          <p:nvPr>
            <p:ph type="body" sz="quarter" idx="10" hasCustomPrompt="1"/>
          </p:nvPr>
        </p:nvSpPr>
        <p:spPr>
          <a:xfrm>
            <a:off x="712864" y="2705101"/>
            <a:ext cx="8677275" cy="409575"/>
          </a:xfrm>
          <a:prstGeom prst="rect">
            <a:avLst/>
          </a:prstGeom>
        </p:spPr>
        <p:txBody>
          <a:bodyPr lIns="91440" anchor="ctr" anchorCtr="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solidFill>
                  <a:schemeClr val="tx2"/>
                </a:solidFill>
              </a:rPr>
              <a:t>Subhead Information</a:t>
            </a:r>
          </a:p>
        </p:txBody>
      </p:sp>
      <p:sp>
        <p:nvSpPr>
          <p:cNvPr id="12" name="Freeform 11">
            <a:extLst>
              <a:ext uri="{FF2B5EF4-FFF2-40B4-BE49-F238E27FC236}">
                <a16:creationId xmlns:a16="http://schemas.microsoft.com/office/drawing/2014/main" id="{572BE6CF-35E0-D340-9175-7391F87556F2}"/>
              </a:ext>
            </a:extLst>
          </p:cNvPr>
          <p:cNvSpPr/>
          <p:nvPr userDrawn="1"/>
        </p:nvSpPr>
        <p:spPr>
          <a:xfrm>
            <a:off x="-8033" y="53672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57979C8-F3D0-F94A-A405-EC5A3F15B749}"/>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EF968827-0DE8-E449-8BDD-4ACA5A77D83C}"/>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accent1"/>
                </a:solidFill>
              </a:defRPr>
            </a:lvl1pPr>
          </a:lstStyle>
          <a:p>
            <a:pPr lvl="0"/>
            <a:r>
              <a:rPr lang="en-US"/>
              <a:t>Date, Month, Year</a:t>
            </a:r>
          </a:p>
        </p:txBody>
      </p:sp>
    </p:spTree>
    <p:extLst>
      <p:ext uri="{BB962C8B-B14F-4D97-AF65-F5344CB8AC3E}">
        <p14:creationId xmlns:p14="http://schemas.microsoft.com/office/powerpoint/2010/main" val="4000033150"/>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guide id="3" orient="horz" pos="6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4487F"/>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CC2542A-E258-2D4C-AB14-8DA164E69456}"/>
              </a:ext>
            </a:extLst>
          </p:cNvPr>
          <p:cNvSpPr/>
          <p:nvPr userDrawn="1"/>
        </p:nvSpPr>
        <p:spPr>
          <a:xfrm>
            <a:off x="10564118" y="2390329"/>
            <a:ext cx="1655593"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 name="connsiteX0" fmla="*/ 864035 w 873867"/>
              <a:gd name="connsiteY0" fmla="*/ 0 h 2831690"/>
              <a:gd name="connsiteX1" fmla="*/ 0 w 873867"/>
              <a:gd name="connsiteY1" fmla="*/ 2831689 h 2831690"/>
              <a:gd name="connsiteX2" fmla="*/ 873867 w 873867"/>
              <a:gd name="connsiteY2" fmla="*/ 2831690 h 2831690"/>
              <a:gd name="connsiteX3" fmla="*/ 864035 w 873867"/>
              <a:gd name="connsiteY3" fmla="*/ 0 h 2831690"/>
              <a:gd name="connsiteX0" fmla="*/ 1014075 w 1023907"/>
              <a:gd name="connsiteY0" fmla="*/ 0 h 2839191"/>
              <a:gd name="connsiteX1" fmla="*/ 0 w 1023907"/>
              <a:gd name="connsiteY1" fmla="*/ 2839191 h 2839191"/>
              <a:gd name="connsiteX2" fmla="*/ 1023907 w 1023907"/>
              <a:gd name="connsiteY2" fmla="*/ 2831690 h 2839191"/>
              <a:gd name="connsiteX3" fmla="*/ 1014075 w 1023907"/>
              <a:gd name="connsiteY3" fmla="*/ 0 h 2839191"/>
              <a:gd name="connsiteX0" fmla="*/ 1044083 w 1053915"/>
              <a:gd name="connsiteY0" fmla="*/ 0 h 2846693"/>
              <a:gd name="connsiteX1" fmla="*/ 0 w 1053915"/>
              <a:gd name="connsiteY1" fmla="*/ 2846693 h 2846693"/>
              <a:gd name="connsiteX2" fmla="*/ 1053915 w 1053915"/>
              <a:gd name="connsiteY2" fmla="*/ 2831690 h 2846693"/>
              <a:gd name="connsiteX3" fmla="*/ 1044083 w 1053915"/>
              <a:gd name="connsiteY3" fmla="*/ 0 h 2846693"/>
              <a:gd name="connsiteX0" fmla="*/ 1036060 w 1045892"/>
              <a:gd name="connsiteY0" fmla="*/ 0 h 2831690"/>
              <a:gd name="connsiteX1" fmla="*/ 0 w 1045892"/>
              <a:gd name="connsiteY1" fmla="*/ 2826635 h 2831690"/>
              <a:gd name="connsiteX2" fmla="*/ 1045892 w 1045892"/>
              <a:gd name="connsiteY2" fmla="*/ 2831690 h 2831690"/>
              <a:gd name="connsiteX3" fmla="*/ 1036060 w 1045892"/>
              <a:gd name="connsiteY3" fmla="*/ 0 h 2831690"/>
            </a:gdLst>
            <a:ahLst/>
            <a:cxnLst>
              <a:cxn ang="0">
                <a:pos x="connsiteX0" y="connsiteY0"/>
              </a:cxn>
              <a:cxn ang="0">
                <a:pos x="connsiteX1" y="connsiteY1"/>
              </a:cxn>
              <a:cxn ang="0">
                <a:pos x="connsiteX2" y="connsiteY2"/>
              </a:cxn>
              <a:cxn ang="0">
                <a:pos x="connsiteX3" y="connsiteY3"/>
              </a:cxn>
            </a:cxnLst>
            <a:rect l="l" t="t" r="r" b="b"/>
            <a:pathLst>
              <a:path w="1045892" h="2831690">
                <a:moveTo>
                  <a:pt x="1036060" y="0"/>
                </a:moveTo>
                <a:lnTo>
                  <a:pt x="0" y="2826635"/>
                </a:lnTo>
                <a:lnTo>
                  <a:pt x="1045892" y="2831690"/>
                </a:lnTo>
                <a:cubicBezTo>
                  <a:pt x="1042615" y="1887793"/>
                  <a:pt x="1039337" y="943897"/>
                  <a:pt x="10360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EC9C1D06-B476-2A48-B1A6-5934458B97DB}"/>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4D23FF1E-46E3-644A-8112-B2FA500550FC}"/>
              </a:ext>
            </a:extLst>
          </p:cNvPr>
          <p:cNvSpPr>
            <a:spLocks noGrp="1"/>
          </p:cNvSpPr>
          <p:nvPr>
            <p:ph type="title" hasCustomPrompt="1"/>
          </p:nvPr>
        </p:nvSpPr>
        <p:spPr>
          <a:xfrm>
            <a:off x="838201" y="2021370"/>
            <a:ext cx="10614552" cy="846522"/>
          </a:xfrm>
          <a:prstGeom prst="rect">
            <a:avLst/>
          </a:prstGeom>
        </p:spPr>
        <p:txBody>
          <a:bodyPr anchor="t" anchorCtr="0">
            <a:noAutofit/>
          </a:bodyPr>
          <a:lstStyle>
            <a:lvl1pPr>
              <a:lnSpc>
                <a:spcPct val="100000"/>
              </a:lnSpc>
              <a:defRPr sz="5600">
                <a:solidFill>
                  <a:srgbClr val="FFFFFF"/>
                </a:solidFill>
              </a:defRPr>
            </a:lvl1pPr>
          </a:lstStyle>
          <a:p>
            <a:r>
              <a:rPr lang="en-US" dirty="0"/>
              <a:t>Click to add section title</a:t>
            </a:r>
          </a:p>
        </p:txBody>
      </p:sp>
      <p:sp>
        <p:nvSpPr>
          <p:cNvPr id="8" name="Footer Placeholder 6">
            <a:extLst>
              <a:ext uri="{FF2B5EF4-FFF2-40B4-BE49-F238E27FC236}">
                <a16:creationId xmlns:a16="http://schemas.microsoft.com/office/drawing/2014/main" id="{8DA05516-AAD2-9341-86AF-E79E6AAAC95E}"/>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
        <p:nvSpPr>
          <p:cNvPr id="3" name="Text Placeholder 2">
            <a:extLst>
              <a:ext uri="{FF2B5EF4-FFF2-40B4-BE49-F238E27FC236}">
                <a16:creationId xmlns:a16="http://schemas.microsoft.com/office/drawing/2014/main" id="{7BF643A2-7E8E-408C-8F44-F806F149A441}"/>
              </a:ext>
            </a:extLst>
          </p:cNvPr>
          <p:cNvSpPr>
            <a:spLocks noGrp="1" noChangeAspect="1"/>
          </p:cNvSpPr>
          <p:nvPr>
            <p:ph type="body" sz="quarter" idx="13" hasCustomPrompt="1"/>
          </p:nvPr>
        </p:nvSpPr>
        <p:spPr>
          <a:xfrm>
            <a:off x="838200" y="2973871"/>
            <a:ext cx="10614552" cy="461665"/>
          </a:xfrm>
          <a:noFill/>
        </p:spPr>
        <p:txBody>
          <a:bodyPr wrap="square" rtlCol="0">
            <a:spAutoFit/>
          </a:bodyPr>
          <a:lstStyle>
            <a:lvl1pPr>
              <a:defRPr lang="en-US" sz="2400" dirty="0">
                <a:solidFill>
                  <a:srgbClr val="FFFFFF"/>
                </a:solidFill>
              </a:defRPr>
            </a:lvl1pPr>
          </a:lstStyle>
          <a:p>
            <a:pPr lvl="0"/>
            <a:r>
              <a:rPr lang="en-US" dirty="0"/>
              <a:t>Click to add sub title</a:t>
            </a:r>
          </a:p>
        </p:txBody>
      </p:sp>
      <p:pic>
        <p:nvPicPr>
          <p:cNvPr id="9" name="Picture 8" descr="A picture containing text, clipart&#10;&#10;Description automatically generated">
            <a:extLst>
              <a:ext uri="{FF2B5EF4-FFF2-40B4-BE49-F238E27FC236}">
                <a16:creationId xmlns:a16="http://schemas.microsoft.com/office/drawing/2014/main" id="{89BF8A21-2640-4688-8B11-198FB932A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Tree>
    <p:extLst>
      <p:ext uri="{BB962C8B-B14F-4D97-AF65-F5344CB8AC3E}">
        <p14:creationId xmlns:p14="http://schemas.microsoft.com/office/powerpoint/2010/main" val="5351755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Number Slide">
    <p:bg>
      <p:bgPr>
        <a:solidFill>
          <a:srgbClr val="14487F"/>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CC2542A-E258-2D4C-AB14-8DA164E69456}"/>
              </a:ext>
            </a:extLst>
          </p:cNvPr>
          <p:cNvSpPr/>
          <p:nvPr userDrawn="1"/>
        </p:nvSpPr>
        <p:spPr>
          <a:xfrm>
            <a:off x="10663654" y="2394700"/>
            <a:ext cx="1655593"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 name="connsiteX0" fmla="*/ 864035 w 873867"/>
              <a:gd name="connsiteY0" fmla="*/ 0 h 2831690"/>
              <a:gd name="connsiteX1" fmla="*/ 0 w 873867"/>
              <a:gd name="connsiteY1" fmla="*/ 2831689 h 2831690"/>
              <a:gd name="connsiteX2" fmla="*/ 873867 w 873867"/>
              <a:gd name="connsiteY2" fmla="*/ 2831690 h 2831690"/>
              <a:gd name="connsiteX3" fmla="*/ 864035 w 873867"/>
              <a:gd name="connsiteY3" fmla="*/ 0 h 2831690"/>
              <a:gd name="connsiteX0" fmla="*/ 1014075 w 1023907"/>
              <a:gd name="connsiteY0" fmla="*/ 0 h 2839191"/>
              <a:gd name="connsiteX1" fmla="*/ 0 w 1023907"/>
              <a:gd name="connsiteY1" fmla="*/ 2839191 h 2839191"/>
              <a:gd name="connsiteX2" fmla="*/ 1023907 w 1023907"/>
              <a:gd name="connsiteY2" fmla="*/ 2831690 h 2839191"/>
              <a:gd name="connsiteX3" fmla="*/ 1014075 w 1023907"/>
              <a:gd name="connsiteY3" fmla="*/ 0 h 2839191"/>
              <a:gd name="connsiteX0" fmla="*/ 1044083 w 1053915"/>
              <a:gd name="connsiteY0" fmla="*/ 0 h 2846693"/>
              <a:gd name="connsiteX1" fmla="*/ 0 w 1053915"/>
              <a:gd name="connsiteY1" fmla="*/ 2846693 h 2846693"/>
              <a:gd name="connsiteX2" fmla="*/ 1053915 w 1053915"/>
              <a:gd name="connsiteY2" fmla="*/ 2831690 h 2846693"/>
              <a:gd name="connsiteX3" fmla="*/ 1044083 w 1053915"/>
              <a:gd name="connsiteY3" fmla="*/ 0 h 2846693"/>
              <a:gd name="connsiteX0" fmla="*/ 1036060 w 1045892"/>
              <a:gd name="connsiteY0" fmla="*/ 0 h 2831690"/>
              <a:gd name="connsiteX1" fmla="*/ 0 w 1045892"/>
              <a:gd name="connsiteY1" fmla="*/ 2826635 h 2831690"/>
              <a:gd name="connsiteX2" fmla="*/ 1045892 w 1045892"/>
              <a:gd name="connsiteY2" fmla="*/ 2831690 h 2831690"/>
              <a:gd name="connsiteX3" fmla="*/ 1036060 w 1045892"/>
              <a:gd name="connsiteY3" fmla="*/ 0 h 2831690"/>
            </a:gdLst>
            <a:ahLst/>
            <a:cxnLst>
              <a:cxn ang="0">
                <a:pos x="connsiteX0" y="connsiteY0"/>
              </a:cxn>
              <a:cxn ang="0">
                <a:pos x="connsiteX1" y="connsiteY1"/>
              </a:cxn>
              <a:cxn ang="0">
                <a:pos x="connsiteX2" y="connsiteY2"/>
              </a:cxn>
              <a:cxn ang="0">
                <a:pos x="connsiteX3" y="connsiteY3"/>
              </a:cxn>
            </a:cxnLst>
            <a:rect l="l" t="t" r="r" b="b"/>
            <a:pathLst>
              <a:path w="1045892" h="2831690">
                <a:moveTo>
                  <a:pt x="1036060" y="0"/>
                </a:moveTo>
                <a:lnTo>
                  <a:pt x="0" y="2826635"/>
                </a:lnTo>
                <a:lnTo>
                  <a:pt x="1045892" y="2831690"/>
                </a:lnTo>
                <a:cubicBezTo>
                  <a:pt x="1042615" y="1887793"/>
                  <a:pt x="1039337" y="943897"/>
                  <a:pt x="10360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EC9C1D06-B476-2A48-B1A6-5934458B97DB}"/>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C9F83055-80CE-044E-B2CE-4DA89C0D9FB3}"/>
              </a:ext>
            </a:extLst>
          </p:cNvPr>
          <p:cNvSpPr>
            <a:spLocks noGrp="1"/>
          </p:cNvSpPr>
          <p:nvPr>
            <p:ph type="body" sz="quarter" idx="13" hasCustomPrompt="1"/>
          </p:nvPr>
        </p:nvSpPr>
        <p:spPr>
          <a:xfrm>
            <a:off x="700549" y="1157748"/>
            <a:ext cx="10623755" cy="2617839"/>
          </a:xfrm>
          <a:prstGeom prst="rect">
            <a:avLst/>
          </a:prstGeom>
        </p:spPr>
        <p:txBody>
          <a:bodyPr lIns="0" tIns="0" rIns="0" bIns="0" numCol="1" anchor="b" anchorCtr="0"/>
          <a:lstStyle>
            <a:lvl1pPr>
              <a:lnSpc>
                <a:spcPct val="100000"/>
              </a:lnSpc>
              <a:defRPr sz="14000" b="1" i="0">
                <a:solidFill>
                  <a:srgbClr val="FFFFFF"/>
                </a:solidFill>
                <a:latin typeface="Nunito Sans ExtraBold" pitchFamily="2" charset="77"/>
              </a:defRPr>
            </a:lvl1pPr>
          </a:lstStyle>
          <a:p>
            <a:pPr lvl="0"/>
            <a:r>
              <a:rPr lang="en-US"/>
              <a:t>100%</a:t>
            </a:r>
          </a:p>
        </p:txBody>
      </p:sp>
      <p:sp>
        <p:nvSpPr>
          <p:cNvPr id="16" name="Text Placeholder 12">
            <a:extLst>
              <a:ext uri="{FF2B5EF4-FFF2-40B4-BE49-F238E27FC236}">
                <a16:creationId xmlns:a16="http://schemas.microsoft.com/office/drawing/2014/main" id="{4368E604-50AF-154A-A84A-CC6A6F279FC0}"/>
              </a:ext>
            </a:extLst>
          </p:cNvPr>
          <p:cNvSpPr>
            <a:spLocks noGrp="1"/>
          </p:cNvSpPr>
          <p:nvPr>
            <p:ph type="body" sz="quarter" idx="14" hasCustomPrompt="1"/>
          </p:nvPr>
        </p:nvSpPr>
        <p:spPr>
          <a:xfrm>
            <a:off x="717550" y="3549138"/>
            <a:ext cx="10636250" cy="1150938"/>
          </a:xfrm>
          <a:prstGeom prst="rect">
            <a:avLst/>
          </a:prstGeom>
        </p:spPr>
        <p:txBody>
          <a:bodyPr numCol="1"/>
          <a:lstStyle>
            <a:lvl1pPr>
              <a:lnSpc>
                <a:spcPct val="100000"/>
              </a:lnSpc>
              <a:defRPr sz="3600">
                <a:solidFill>
                  <a:srgbClr val="FFFFFF"/>
                </a:solidFill>
                <a:latin typeface="+mj-lt"/>
              </a:defRPr>
            </a:lvl1pPr>
          </a:lstStyle>
          <a:p>
            <a:pPr lvl="0"/>
            <a:r>
              <a:rPr lang="en-US" dirty="0"/>
              <a:t>of Kroll Employees should use this look for any data, also known as “big numbers.”</a:t>
            </a:r>
          </a:p>
        </p:txBody>
      </p:sp>
      <p:sp>
        <p:nvSpPr>
          <p:cNvPr id="9" name="Footer Placeholder 6">
            <a:extLst>
              <a:ext uri="{FF2B5EF4-FFF2-40B4-BE49-F238E27FC236}">
                <a16:creationId xmlns:a16="http://schemas.microsoft.com/office/drawing/2014/main" id="{7F6D1C47-EDAB-6144-8D70-D1FC575BCA47}"/>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10818260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Point Slide">
    <p:bg>
      <p:bgPr>
        <a:solidFill>
          <a:srgbClr val="14487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B8FBEF3-D2E0-7942-B21B-5228C09189E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918825" y="6394777"/>
            <a:ext cx="825500" cy="323287"/>
          </a:xfrm>
          <a:prstGeom prst="rect">
            <a:avLst/>
          </a:prstGeom>
        </p:spPr>
      </p:pic>
      <p:sp>
        <p:nvSpPr>
          <p:cNvPr id="3" name="Text Placeholder 2">
            <a:extLst>
              <a:ext uri="{FF2B5EF4-FFF2-40B4-BE49-F238E27FC236}">
                <a16:creationId xmlns:a16="http://schemas.microsoft.com/office/drawing/2014/main" id="{0619A964-BC59-474D-B8A4-F22498C9A4C0}"/>
              </a:ext>
            </a:extLst>
          </p:cNvPr>
          <p:cNvSpPr>
            <a:spLocks noGrp="1"/>
          </p:cNvSpPr>
          <p:nvPr>
            <p:ph type="body" sz="quarter" idx="13" hasCustomPrompt="1"/>
          </p:nvPr>
        </p:nvSpPr>
        <p:spPr>
          <a:xfrm>
            <a:off x="1531246" y="0"/>
            <a:ext cx="9129508" cy="6858000"/>
          </a:xfrm>
          <a:prstGeom prst="rect">
            <a:avLst/>
          </a:prstGeom>
        </p:spPr>
        <p:txBody>
          <a:bodyPr numCol="1" anchor="ctr" anchorCtr="0"/>
          <a:lstStyle>
            <a:lvl1pPr>
              <a:lnSpc>
                <a:spcPct val="100000"/>
              </a:lnSpc>
              <a:spcAft>
                <a:spcPts val="1200"/>
              </a:spcAft>
              <a:defRPr lang="en-US" sz="5400" smtClean="0">
                <a:solidFill>
                  <a:schemeClr val="tx2"/>
                </a:solidFill>
              </a:defRPr>
            </a:lvl1pPr>
            <a:lvl2pPr>
              <a:lnSpc>
                <a:spcPct val="100000"/>
              </a:lnSpc>
              <a:defRPr lang="en-US" sz="3200" smtClean="0">
                <a:solidFill>
                  <a:schemeClr val="tx2"/>
                </a:solidFill>
              </a:defRPr>
            </a:lvl2pPr>
          </a:lstStyle>
          <a:p>
            <a:r>
              <a:rPr lang="en-US" sz="5400" dirty="0">
                <a:solidFill>
                  <a:schemeClr val="tx2"/>
                </a:solidFill>
                <a:latin typeface="+mj-lt"/>
              </a:rPr>
              <a:t>“This style is for important quotes. You could</a:t>
            </a:r>
            <a:r>
              <a:rPr lang="en-US" sz="5400" dirty="0">
                <a:solidFill>
                  <a:schemeClr val="accent1"/>
                </a:solidFill>
                <a:latin typeface="+mj-lt"/>
              </a:rPr>
              <a:t> </a:t>
            </a:r>
            <a:r>
              <a:rPr lang="en-US" sz="5400" dirty="0">
                <a:solidFill>
                  <a:schemeClr val="accent2"/>
                </a:solidFill>
                <a:latin typeface="+mj-lt"/>
              </a:rPr>
              <a:t>emphasize</a:t>
            </a:r>
            <a:r>
              <a:rPr lang="en-US" sz="5400" dirty="0">
                <a:solidFill>
                  <a:schemeClr val="accent1"/>
                </a:solidFill>
                <a:latin typeface="+mj-lt"/>
              </a:rPr>
              <a:t> </a:t>
            </a:r>
            <a:r>
              <a:rPr lang="en-US" sz="5400" dirty="0">
                <a:solidFill>
                  <a:schemeClr val="tx2"/>
                </a:solidFill>
                <a:latin typeface="+mj-lt"/>
              </a:rPr>
              <a:t>a word with an accent color if you wish.”</a:t>
            </a:r>
          </a:p>
          <a:p>
            <a:pPr lvl="1"/>
            <a:r>
              <a:rPr lang="en-US" dirty="0"/>
              <a:t>-</a:t>
            </a:r>
            <a:r>
              <a:rPr lang="en-US" sz="3200" dirty="0">
                <a:solidFill>
                  <a:schemeClr val="tx2"/>
                </a:solidFill>
                <a:latin typeface="+mj-lt"/>
              </a:rPr>
              <a:t> Kroll Designer, 2021</a:t>
            </a:r>
            <a:endParaRPr lang="en-US" dirty="0"/>
          </a:p>
        </p:txBody>
      </p:sp>
      <p:sp>
        <p:nvSpPr>
          <p:cNvPr id="6" name="Footer Placeholder 6">
            <a:extLst>
              <a:ext uri="{FF2B5EF4-FFF2-40B4-BE49-F238E27FC236}">
                <a16:creationId xmlns:a16="http://schemas.microsoft.com/office/drawing/2014/main" id="{6430697A-A815-6F4D-82CE-DC98B895BC5F}"/>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330833780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Letter_Kroll">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13">
            <a:extLst>
              <a:ext uri="{FF2B5EF4-FFF2-40B4-BE49-F238E27FC236}">
                <a16:creationId xmlns:a16="http://schemas.microsoft.com/office/drawing/2014/main" id="{A6EA9B50-9D5A-429D-91B9-D6EB8CA7592A}"/>
              </a:ext>
            </a:extLst>
          </p:cNvPr>
          <p:cNvSpPr>
            <a:spLocks noGrp="1"/>
          </p:cNvSpPr>
          <p:nvPr>
            <p:ph sz="quarter" idx="13" hasCustomPrompt="1"/>
          </p:nvPr>
        </p:nvSpPr>
        <p:spPr>
          <a:xfrm>
            <a:off x="838198" y="2227059"/>
            <a:ext cx="10515602" cy="2116148"/>
          </a:xfrm>
          <a:prstGeom prst="rect">
            <a:avLst/>
          </a:prstGeom>
        </p:spPr>
        <p:txBody>
          <a:bodyPr/>
          <a:lstStyle>
            <a:lvl1pPr marL="0" indent="0">
              <a:lnSpc>
                <a:spcPct val="100000"/>
              </a:lnSpc>
              <a:spcBef>
                <a:spcPts val="600"/>
              </a:spcBef>
              <a:spcAft>
                <a:spcPts val="0"/>
              </a:spcAft>
              <a:buNone/>
              <a:defRPr sz="1200">
                <a:solidFill>
                  <a:schemeClr val="tx1"/>
                </a:solidFill>
              </a:defRPr>
            </a:lvl1pPr>
            <a:lvl2pPr marL="217717" indent="0">
              <a:lnSpc>
                <a:spcPct val="110000"/>
              </a:lnSpc>
              <a:spcBef>
                <a:spcPts val="600"/>
              </a:spcBef>
              <a:spcAft>
                <a:spcPts val="600"/>
              </a:spcAft>
              <a:buNone/>
              <a:defRPr/>
            </a:lvl2pPr>
            <a:lvl3pPr marL="435436" indent="0">
              <a:lnSpc>
                <a:spcPct val="110000"/>
              </a:lnSpc>
              <a:spcBef>
                <a:spcPts val="600"/>
              </a:spcBef>
              <a:spcAft>
                <a:spcPts val="600"/>
              </a:spcAft>
              <a:buNone/>
              <a:defRPr/>
            </a:lvl3pPr>
            <a:lvl4pPr marL="1306306" indent="0">
              <a:lnSpc>
                <a:spcPct val="110000"/>
              </a:lnSpc>
              <a:spcBef>
                <a:spcPts val="600"/>
              </a:spcBef>
              <a:spcAft>
                <a:spcPts val="600"/>
              </a:spcAft>
              <a:buNone/>
              <a:defRPr/>
            </a:lvl4pPr>
            <a:lvl5pPr marL="1741741" indent="0">
              <a:lnSpc>
                <a:spcPct val="110000"/>
              </a:lnSpc>
              <a:spcBef>
                <a:spcPts val="600"/>
              </a:spcBef>
              <a:spcAft>
                <a:spcPts val="600"/>
              </a:spcAft>
              <a:buNone/>
              <a:defRPr/>
            </a:lvl5pPr>
          </a:lstStyle>
          <a:p>
            <a:pPr lvl="0"/>
            <a:r>
              <a:rPr lang="en-US" noProof="0"/>
              <a:t>Click to add text</a:t>
            </a:r>
          </a:p>
        </p:txBody>
      </p:sp>
      <p:sp>
        <p:nvSpPr>
          <p:cNvPr id="11" name="Picture Placeholder 13">
            <a:extLst>
              <a:ext uri="{FF2B5EF4-FFF2-40B4-BE49-F238E27FC236}">
                <a16:creationId xmlns:a16="http://schemas.microsoft.com/office/drawing/2014/main" id="{5B0D927B-EE0A-4641-8E40-EFEB84C9CDD4}"/>
              </a:ext>
            </a:extLst>
          </p:cNvPr>
          <p:cNvSpPr>
            <a:spLocks noGrp="1"/>
          </p:cNvSpPr>
          <p:nvPr>
            <p:ph type="pic" sz="quarter" idx="16" hasCustomPrompt="1"/>
          </p:nvPr>
        </p:nvSpPr>
        <p:spPr>
          <a:xfrm>
            <a:off x="838200" y="4445742"/>
            <a:ext cx="2590800" cy="514667"/>
          </a:xfrm>
          <a:prstGeom prst="rect">
            <a:avLst/>
          </a:prstGeom>
        </p:spPr>
        <p:txBody>
          <a:bodyPr>
            <a:normAutofit/>
          </a:bodyPr>
          <a:lstStyle>
            <a:lvl1pPr marL="0" indent="0">
              <a:lnSpc>
                <a:spcPct val="100000"/>
              </a:lnSpc>
              <a:buNone/>
              <a:defRPr sz="1200">
                <a:solidFill>
                  <a:schemeClr val="tx1"/>
                </a:solidFill>
              </a:defRPr>
            </a:lvl1pPr>
          </a:lstStyle>
          <a:p>
            <a:r>
              <a:rPr lang="en-US" noProof="0" dirty="0"/>
              <a:t>Signature</a:t>
            </a:r>
          </a:p>
        </p:txBody>
      </p:sp>
      <p:sp>
        <p:nvSpPr>
          <p:cNvPr id="12" name="Content Placeholder 13">
            <a:extLst>
              <a:ext uri="{FF2B5EF4-FFF2-40B4-BE49-F238E27FC236}">
                <a16:creationId xmlns:a16="http://schemas.microsoft.com/office/drawing/2014/main" id="{3D6B5C8A-E544-4F3A-A9F6-519CF53A4677}"/>
              </a:ext>
            </a:extLst>
          </p:cNvPr>
          <p:cNvSpPr>
            <a:spLocks noGrp="1"/>
          </p:cNvSpPr>
          <p:nvPr>
            <p:ph sz="quarter" idx="17" hasCustomPrompt="1"/>
          </p:nvPr>
        </p:nvSpPr>
        <p:spPr>
          <a:xfrm>
            <a:off x="838200" y="5062498"/>
            <a:ext cx="5029200" cy="1236241"/>
          </a:xfrm>
          <a:prstGeom prst="rect">
            <a:avLst/>
          </a:prstGeom>
        </p:spPr>
        <p:txBody>
          <a:bodyPr>
            <a:normAutofit/>
          </a:bodyPr>
          <a:lstStyle>
            <a:lvl1pPr marL="0" indent="0">
              <a:lnSpc>
                <a:spcPct val="100000"/>
              </a:lnSpc>
              <a:spcBef>
                <a:spcPts val="600"/>
              </a:spcBef>
              <a:spcAft>
                <a:spcPts val="0"/>
              </a:spcAft>
              <a:buNone/>
              <a:defRPr sz="1200">
                <a:solidFill>
                  <a:schemeClr val="tx1"/>
                </a:solidFill>
              </a:defRPr>
            </a:lvl1pPr>
            <a:lvl2pPr marL="217717" indent="0">
              <a:lnSpc>
                <a:spcPct val="110000"/>
              </a:lnSpc>
              <a:spcBef>
                <a:spcPts val="600"/>
              </a:spcBef>
              <a:spcAft>
                <a:spcPts val="600"/>
              </a:spcAft>
              <a:buNone/>
              <a:defRPr/>
            </a:lvl2pPr>
            <a:lvl3pPr marL="435436" indent="0">
              <a:lnSpc>
                <a:spcPct val="110000"/>
              </a:lnSpc>
              <a:spcBef>
                <a:spcPts val="600"/>
              </a:spcBef>
              <a:spcAft>
                <a:spcPts val="600"/>
              </a:spcAft>
              <a:buNone/>
              <a:defRPr/>
            </a:lvl3pPr>
            <a:lvl4pPr marL="1306306" indent="0">
              <a:lnSpc>
                <a:spcPct val="110000"/>
              </a:lnSpc>
              <a:spcBef>
                <a:spcPts val="600"/>
              </a:spcBef>
              <a:spcAft>
                <a:spcPts val="600"/>
              </a:spcAft>
              <a:buNone/>
              <a:defRPr/>
            </a:lvl4pPr>
            <a:lvl5pPr marL="1741741" indent="0">
              <a:lnSpc>
                <a:spcPct val="110000"/>
              </a:lnSpc>
              <a:spcBef>
                <a:spcPts val="600"/>
              </a:spcBef>
              <a:spcAft>
                <a:spcPts val="600"/>
              </a:spcAft>
              <a:buNone/>
              <a:defRPr/>
            </a:lvl5pPr>
          </a:lstStyle>
          <a:p>
            <a:pPr lvl="0"/>
            <a:r>
              <a:rPr lang="en-US" noProof="0"/>
              <a:t>Click to add signature block</a:t>
            </a:r>
          </a:p>
        </p:txBody>
      </p:sp>
      <p:sp>
        <p:nvSpPr>
          <p:cNvPr id="13" name="Content Placeholder 13">
            <a:extLst>
              <a:ext uri="{FF2B5EF4-FFF2-40B4-BE49-F238E27FC236}">
                <a16:creationId xmlns:a16="http://schemas.microsoft.com/office/drawing/2014/main" id="{D5FB3B0D-0FE0-4F78-8310-41CA2BF18EAD}"/>
              </a:ext>
            </a:extLst>
          </p:cNvPr>
          <p:cNvSpPr>
            <a:spLocks noGrp="1"/>
          </p:cNvSpPr>
          <p:nvPr>
            <p:ph sz="quarter" idx="18" hasCustomPrompt="1"/>
          </p:nvPr>
        </p:nvSpPr>
        <p:spPr>
          <a:xfrm>
            <a:off x="838200" y="963510"/>
            <a:ext cx="5029200" cy="1132930"/>
          </a:xfrm>
          <a:prstGeom prst="rect">
            <a:avLst/>
          </a:prstGeom>
        </p:spPr>
        <p:txBody>
          <a:bodyPr/>
          <a:lstStyle>
            <a:lvl1pPr marL="0" indent="0">
              <a:lnSpc>
                <a:spcPct val="100000"/>
              </a:lnSpc>
              <a:spcBef>
                <a:spcPts val="0"/>
              </a:spcBef>
              <a:spcAft>
                <a:spcPts val="0"/>
              </a:spcAft>
              <a:buNone/>
              <a:defRPr sz="1200">
                <a:solidFill>
                  <a:schemeClr val="tx1"/>
                </a:solidFill>
              </a:defRPr>
            </a:lvl1pPr>
            <a:lvl2pPr marL="217717" indent="0">
              <a:lnSpc>
                <a:spcPct val="110000"/>
              </a:lnSpc>
              <a:spcBef>
                <a:spcPts val="600"/>
              </a:spcBef>
              <a:spcAft>
                <a:spcPts val="600"/>
              </a:spcAft>
              <a:buNone/>
              <a:defRPr/>
            </a:lvl2pPr>
            <a:lvl3pPr marL="435436" indent="0">
              <a:lnSpc>
                <a:spcPct val="110000"/>
              </a:lnSpc>
              <a:spcBef>
                <a:spcPts val="600"/>
              </a:spcBef>
              <a:spcAft>
                <a:spcPts val="600"/>
              </a:spcAft>
              <a:buNone/>
              <a:defRPr/>
            </a:lvl3pPr>
            <a:lvl4pPr marL="1306306" indent="0">
              <a:lnSpc>
                <a:spcPct val="110000"/>
              </a:lnSpc>
              <a:spcBef>
                <a:spcPts val="600"/>
              </a:spcBef>
              <a:spcAft>
                <a:spcPts val="600"/>
              </a:spcAft>
              <a:buNone/>
              <a:defRPr/>
            </a:lvl4pPr>
            <a:lvl5pPr marL="1741741" indent="0">
              <a:lnSpc>
                <a:spcPct val="110000"/>
              </a:lnSpc>
              <a:spcBef>
                <a:spcPts val="600"/>
              </a:spcBef>
              <a:spcAft>
                <a:spcPts val="600"/>
              </a:spcAft>
              <a:buNone/>
              <a:defRPr/>
            </a:lvl5pPr>
          </a:lstStyle>
          <a:p>
            <a:pPr lvl="0"/>
            <a:r>
              <a:rPr lang="en-US" noProof="0"/>
              <a:t>Date, address and email</a:t>
            </a:r>
          </a:p>
        </p:txBody>
      </p:sp>
      <p:pic>
        <p:nvPicPr>
          <p:cNvPr id="10" name="Picture 9" descr="A picture containing text, clipart&#10;&#10;Description automatically generated">
            <a:extLst>
              <a:ext uri="{FF2B5EF4-FFF2-40B4-BE49-F238E27FC236}">
                <a16:creationId xmlns:a16="http://schemas.microsoft.com/office/drawing/2014/main" id="{E417215F-DB9C-4FFD-9EAB-37CE61E3AD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Tree>
    <p:extLst>
      <p:ext uri="{BB962C8B-B14F-4D97-AF65-F5344CB8AC3E}">
        <p14:creationId xmlns:p14="http://schemas.microsoft.com/office/powerpoint/2010/main" val="3157542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hasCustomPrompt="1"/>
          </p:nvPr>
        </p:nvSpPr>
        <p:spPr>
          <a:xfrm>
            <a:off x="841248" y="1138190"/>
            <a:ext cx="10512552" cy="274431"/>
          </a:xfrm>
          <a:prstGeom prst="rect">
            <a:avLst/>
          </a:prstGeom>
        </p:spPr>
        <p:txBody>
          <a:bodyPr lIns="0">
            <a:noAutofit/>
          </a:bodyPr>
          <a:lstStyle>
            <a:lvl1pPr>
              <a:defRPr sz="1800">
                <a:solidFill>
                  <a:srgbClr val="4D4D4F"/>
                </a:solidFill>
              </a:defRPr>
            </a:lvl1pPr>
          </a:lstStyle>
          <a:p>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841248" y="694568"/>
            <a:ext cx="9425382" cy="373839"/>
          </a:xfrm>
          <a:prstGeom prst="rect">
            <a:avLst/>
          </a:prstGeom>
        </p:spPr>
        <p:txBody>
          <a:bodyPr lIns="0">
            <a:noAutofit/>
          </a:bodyPr>
          <a:lstStyle>
            <a:lvl1pPr>
              <a:defRPr sz="2800">
                <a:solidFill>
                  <a:srgbClr val="14487F"/>
                </a:solidFill>
              </a:defRPr>
            </a:lvl1pPr>
          </a:lstStyle>
          <a:p>
            <a:r>
              <a:rPr lang="en-US" dirty="0"/>
              <a:t>Click to add title</a:t>
            </a:r>
            <a:endParaRPr lang="en-US" sz="1800" spc="0" dirty="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pic>
        <p:nvPicPr>
          <p:cNvPr id="8" name="Picture 7" descr="A picture containing text, clipart&#10;&#10;Description automatically generated">
            <a:extLst>
              <a:ext uri="{FF2B5EF4-FFF2-40B4-BE49-F238E27FC236}">
                <a16:creationId xmlns:a16="http://schemas.microsoft.com/office/drawing/2014/main" id="{6EDF28F8-2233-4213-ABB6-C185B6B376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Tree>
    <p:extLst>
      <p:ext uri="{BB962C8B-B14F-4D97-AF65-F5344CB8AC3E}">
        <p14:creationId xmlns:p14="http://schemas.microsoft.com/office/powerpoint/2010/main" val="3714994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Column Left and Diagram">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hasCustomPrompt="1"/>
          </p:nvPr>
        </p:nvSpPr>
        <p:spPr>
          <a:xfrm>
            <a:off x="841248" y="1138190"/>
            <a:ext cx="10512552" cy="274431"/>
          </a:xfrm>
          <a:prstGeom prst="rect">
            <a:avLst/>
          </a:prstGeom>
        </p:spPr>
        <p:txBody>
          <a:bodyPr lIns="0">
            <a:noAutofit/>
          </a:bodyPr>
          <a:lstStyle>
            <a:lvl1pPr>
              <a:defRPr sz="1800"/>
            </a:lvl1pPr>
          </a:lstStyle>
          <a:p>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841248" y="694568"/>
            <a:ext cx="9425382" cy="373839"/>
          </a:xfrm>
          <a:prstGeom prst="rect">
            <a:avLst/>
          </a:prstGeom>
        </p:spPr>
        <p:txBody>
          <a:bodyPr lIns="0">
            <a:noAutofit/>
          </a:bodyPr>
          <a:lstStyle>
            <a:lvl1pPr>
              <a:defRPr sz="2800">
                <a:solidFill>
                  <a:srgbClr val="14487F"/>
                </a:solidFill>
              </a:defRPr>
            </a:lvl1pPr>
          </a:lstStyle>
          <a:p>
            <a:r>
              <a:rPr lang="en-US" dirty="0"/>
              <a:t>Click to add title</a:t>
            </a:r>
            <a:endParaRPr lang="en-US" sz="1800" spc="0" dirty="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9" name="Grey Background">
            <a:extLst>
              <a:ext uri="{FF2B5EF4-FFF2-40B4-BE49-F238E27FC236}">
                <a16:creationId xmlns:a16="http://schemas.microsoft.com/office/drawing/2014/main" id="{E91731B9-7B88-4E3A-947F-147551BACDE5}"/>
              </a:ext>
            </a:extLst>
          </p:cNvPr>
          <p:cNvSpPr/>
          <p:nvPr userDrawn="1"/>
        </p:nvSpPr>
        <p:spPr bwMode="blackGray">
          <a:xfrm>
            <a:off x="841248" y="1617298"/>
            <a:ext cx="2966254" cy="47302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solidFill>
                <a:schemeClr val="tx1"/>
              </a:solidFill>
            </a:endParaRPr>
          </a:p>
        </p:txBody>
      </p:sp>
      <p:sp>
        <p:nvSpPr>
          <p:cNvPr id="12" name="Text Placeholder 2">
            <a:extLst>
              <a:ext uri="{FF2B5EF4-FFF2-40B4-BE49-F238E27FC236}">
                <a16:creationId xmlns:a16="http://schemas.microsoft.com/office/drawing/2014/main" id="{68C588E0-33A2-481D-AB81-9227DD79814F}"/>
              </a:ext>
            </a:extLst>
          </p:cNvPr>
          <p:cNvSpPr>
            <a:spLocks noGrp="1"/>
          </p:cNvSpPr>
          <p:nvPr>
            <p:ph type="body" sz="quarter" idx="20"/>
          </p:nvPr>
        </p:nvSpPr>
        <p:spPr>
          <a:xfrm>
            <a:off x="841248" y="1617298"/>
            <a:ext cx="2965450" cy="4730206"/>
          </a:xfrm>
          <a:prstGeom prst="rect">
            <a:avLst/>
          </a:prstGeom>
        </p:spPr>
        <p:txBody>
          <a:bodyPr lIns="45720" numCol="1">
            <a:noAutofit/>
          </a:bodyPr>
          <a:lstStyle>
            <a:lvl1pPr marL="0" indent="0">
              <a:lnSpc>
                <a:spcPct val="150000"/>
              </a:lnSpc>
              <a:spcBef>
                <a:spcPts val="400"/>
              </a:spcBef>
              <a:buClr>
                <a:schemeClr val="accent2"/>
              </a:buClr>
              <a:buFont typeface="Arial" panose="020B0604020202020204" pitchFamily="34" charset="0"/>
              <a:buNone/>
              <a:defRPr sz="1400">
                <a:solidFill>
                  <a:srgbClr val="4D4D4F"/>
                </a:solidFill>
              </a:defRPr>
            </a:lvl1pPr>
            <a:lvl2pPr marL="365760" indent="-182880">
              <a:buClr>
                <a:schemeClr val="accent2"/>
              </a:buClr>
              <a:buSzPct val="100000"/>
              <a:buFont typeface="System Font Regular"/>
              <a:buChar char="–"/>
              <a:defRPr sz="1400">
                <a:solidFill>
                  <a:srgbClr val="4D4D4F"/>
                </a:solidFill>
              </a:defRPr>
            </a:lvl2pPr>
            <a:lvl3pPr marL="548640" indent="-182880">
              <a:buClr>
                <a:schemeClr val="accent2"/>
              </a:buClr>
              <a:buSzPct val="75000"/>
              <a:buFont typeface="Courier New" panose="02070309020205020404" pitchFamily="49" charset="0"/>
              <a:buChar char="o"/>
              <a:defRPr sz="1400">
                <a:solidFill>
                  <a:srgbClr val="4D4D4F"/>
                </a:solidFill>
              </a:defRPr>
            </a:lvl3pPr>
            <a:lvl4pPr marL="731520" indent="-182880">
              <a:buClr>
                <a:schemeClr val="accent2"/>
              </a:buClr>
              <a:buFont typeface="System Font Regular"/>
              <a:buChar char="–"/>
              <a:defRPr sz="1400">
                <a:solidFill>
                  <a:srgbClr val="4D4D4F"/>
                </a:solidFill>
              </a:defRPr>
            </a:lvl4pPr>
            <a:lvl5pPr marL="914400" indent="-182880">
              <a:buClr>
                <a:schemeClr val="accent2"/>
              </a:buClr>
              <a:buFont typeface="System Font Regular"/>
              <a:buChar char="-"/>
              <a:defRPr sz="1400">
                <a:solidFill>
                  <a:srgbClr val="4D4D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2490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rter Slide">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noChangeAspect="1"/>
          </p:cNvSpPr>
          <p:nvPr>
            <p:ph type="body" sz="quarter" idx="13" hasCustomPrompt="1"/>
          </p:nvPr>
        </p:nvSpPr>
        <p:spPr>
          <a:xfrm>
            <a:off x="841247" y="1138190"/>
            <a:ext cx="10512552" cy="274431"/>
          </a:xfrm>
          <a:prstGeom prst="rect">
            <a:avLst/>
          </a:prstGeom>
        </p:spPr>
        <p:txBody>
          <a:bodyPr vert="horz" lIns="0" tIns="45720" rIns="91440" bIns="45720" rtlCol="0">
            <a:noAutofit/>
          </a:bodyPr>
          <a:lstStyle>
            <a:lvl1pPr>
              <a:defRPr lang="en-US" sz="1800" dirty="0"/>
            </a:lvl1pPr>
          </a:lstStyle>
          <a:p>
            <a:pPr lvl="0"/>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noChangeAspect="1"/>
          </p:cNvSpPr>
          <p:nvPr>
            <p:ph type="title" hasCustomPrompt="1"/>
          </p:nvPr>
        </p:nvSpPr>
        <p:spPr>
          <a:xfrm>
            <a:off x="841248" y="694568"/>
            <a:ext cx="9425382" cy="373839"/>
          </a:xfrm>
          <a:prstGeom prst="rect">
            <a:avLst/>
          </a:prstGeom>
        </p:spPr>
        <p:txBody>
          <a:bodyPr lIns="0">
            <a:noAutofit/>
          </a:bodyPr>
          <a:lstStyle>
            <a:lvl1pPr>
              <a:defRPr sz="2800"/>
            </a:lvl1pPr>
          </a:lstStyle>
          <a:p>
            <a:r>
              <a:rPr lang="en-US"/>
              <a:t>Click to add title</a:t>
            </a:r>
            <a:endParaRPr lang="en-US" sz="1800" spc="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19" name="Text Placeholder 2">
            <a:extLst>
              <a:ext uri="{FF2B5EF4-FFF2-40B4-BE49-F238E27FC236}">
                <a16:creationId xmlns:a16="http://schemas.microsoft.com/office/drawing/2014/main" id="{BAEFE954-41BC-2A44-9F8B-918D0B95AAB5}"/>
              </a:ext>
            </a:extLst>
          </p:cNvPr>
          <p:cNvSpPr>
            <a:spLocks noGrp="1"/>
          </p:cNvSpPr>
          <p:nvPr>
            <p:ph type="body" sz="quarter" idx="20"/>
          </p:nvPr>
        </p:nvSpPr>
        <p:spPr>
          <a:xfrm>
            <a:off x="841249" y="1609252"/>
            <a:ext cx="5026152" cy="2011680"/>
          </a:xfrm>
          <a:prstGeom prst="rect">
            <a:avLst/>
          </a:prstGeom>
        </p:spPr>
        <p:txBody>
          <a:bodyPr lIns="0"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53656780-2D29-5145-A2F3-55563E1863AE}"/>
              </a:ext>
            </a:extLst>
          </p:cNvPr>
          <p:cNvSpPr>
            <a:spLocks noGrp="1"/>
          </p:cNvSpPr>
          <p:nvPr>
            <p:ph type="body" sz="quarter" idx="21"/>
          </p:nvPr>
        </p:nvSpPr>
        <p:spPr>
          <a:xfrm>
            <a:off x="6327647" y="1609252"/>
            <a:ext cx="5026152" cy="2011680"/>
          </a:xfrm>
          <a:prstGeom prst="rect">
            <a:avLst/>
          </a:prstGeom>
        </p:spPr>
        <p:txBody>
          <a:bodyPr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4AADFB5C-B6A9-485C-81E1-A419118CECEF}"/>
              </a:ext>
            </a:extLst>
          </p:cNvPr>
          <p:cNvSpPr>
            <a:spLocks noGrp="1"/>
          </p:cNvSpPr>
          <p:nvPr>
            <p:ph type="body" sz="quarter" idx="22"/>
          </p:nvPr>
        </p:nvSpPr>
        <p:spPr>
          <a:xfrm>
            <a:off x="841249" y="4162329"/>
            <a:ext cx="5026152" cy="2011680"/>
          </a:xfrm>
          <a:prstGeom prst="rect">
            <a:avLst/>
          </a:prstGeom>
        </p:spPr>
        <p:txBody>
          <a:bodyPr lIns="0"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7BB45D95-6440-41C2-9625-7BE744B132AC}"/>
              </a:ext>
            </a:extLst>
          </p:cNvPr>
          <p:cNvSpPr>
            <a:spLocks noGrp="1"/>
          </p:cNvSpPr>
          <p:nvPr>
            <p:ph type="body" sz="quarter" idx="23"/>
          </p:nvPr>
        </p:nvSpPr>
        <p:spPr>
          <a:xfrm>
            <a:off x="6327647" y="4162329"/>
            <a:ext cx="5026152" cy="2011680"/>
          </a:xfrm>
          <a:prstGeom prst="rect">
            <a:avLst/>
          </a:prstGeom>
        </p:spPr>
        <p:txBody>
          <a:bodyPr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544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Half">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noChangeAspect="1"/>
          </p:cNvSpPr>
          <p:nvPr>
            <p:ph type="body" sz="quarter" idx="13" hasCustomPrompt="1"/>
          </p:nvPr>
        </p:nvSpPr>
        <p:spPr>
          <a:xfrm>
            <a:off x="841247" y="1138190"/>
            <a:ext cx="10512552" cy="274431"/>
          </a:xfrm>
          <a:prstGeom prst="rect">
            <a:avLst/>
          </a:prstGeom>
        </p:spPr>
        <p:txBody>
          <a:bodyPr vert="horz" lIns="0" tIns="45720" rIns="91440" bIns="45720" rtlCol="0">
            <a:noAutofit/>
          </a:bodyPr>
          <a:lstStyle>
            <a:lvl1pPr>
              <a:defRPr lang="en-US" sz="1800" dirty="0"/>
            </a:lvl1pPr>
          </a:lstStyle>
          <a:p>
            <a:pPr lvl="0"/>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noChangeAspect="1"/>
          </p:cNvSpPr>
          <p:nvPr>
            <p:ph type="title" hasCustomPrompt="1"/>
          </p:nvPr>
        </p:nvSpPr>
        <p:spPr>
          <a:xfrm>
            <a:off x="841248" y="694568"/>
            <a:ext cx="9425382" cy="373839"/>
          </a:xfrm>
          <a:prstGeom prst="rect">
            <a:avLst/>
          </a:prstGeom>
        </p:spPr>
        <p:txBody>
          <a:bodyPr lIns="0">
            <a:noAutofit/>
          </a:bodyPr>
          <a:lstStyle>
            <a:lvl1pPr>
              <a:defRPr sz="2800"/>
            </a:lvl1pPr>
          </a:lstStyle>
          <a:p>
            <a:r>
              <a:rPr lang="en-US"/>
              <a:t>Click to add title</a:t>
            </a:r>
            <a:endParaRPr lang="en-US" sz="1800" spc="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23" name="Text Placeholder 2">
            <a:extLst>
              <a:ext uri="{FF2B5EF4-FFF2-40B4-BE49-F238E27FC236}">
                <a16:creationId xmlns:a16="http://schemas.microsoft.com/office/drawing/2014/main" id="{792D129A-50B3-492E-AFDE-9D37ADE694C7}"/>
              </a:ext>
            </a:extLst>
          </p:cNvPr>
          <p:cNvSpPr>
            <a:spLocks noGrp="1"/>
          </p:cNvSpPr>
          <p:nvPr>
            <p:ph type="body" sz="quarter" idx="20"/>
          </p:nvPr>
        </p:nvSpPr>
        <p:spPr>
          <a:xfrm>
            <a:off x="841248" y="1609252"/>
            <a:ext cx="10512551" cy="2011680"/>
          </a:xfrm>
          <a:prstGeom prst="rect">
            <a:avLst/>
          </a:prstGeom>
        </p:spPr>
        <p:txBody>
          <a:bodyPr lIns="0"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06AC930C-207F-435D-BAEB-E64DC43E84F9}"/>
              </a:ext>
            </a:extLst>
          </p:cNvPr>
          <p:cNvSpPr>
            <a:spLocks noGrp="1"/>
          </p:cNvSpPr>
          <p:nvPr>
            <p:ph type="body" sz="quarter" idx="22"/>
          </p:nvPr>
        </p:nvSpPr>
        <p:spPr>
          <a:xfrm>
            <a:off x="841248" y="4162329"/>
            <a:ext cx="10512551" cy="2011680"/>
          </a:xfrm>
          <a:prstGeom prst="rect">
            <a:avLst/>
          </a:prstGeom>
        </p:spPr>
        <p:txBody>
          <a:bodyPr lIns="0"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170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ll Half">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noChangeAspect="1"/>
          </p:cNvSpPr>
          <p:nvPr>
            <p:ph type="body" sz="quarter" idx="13" hasCustomPrompt="1"/>
          </p:nvPr>
        </p:nvSpPr>
        <p:spPr>
          <a:xfrm>
            <a:off x="841247" y="1138190"/>
            <a:ext cx="10512552" cy="274431"/>
          </a:xfrm>
          <a:prstGeom prst="rect">
            <a:avLst/>
          </a:prstGeom>
        </p:spPr>
        <p:txBody>
          <a:bodyPr vert="horz" lIns="0" tIns="45720" rIns="91440" bIns="45720" rtlCol="0">
            <a:noAutofit/>
          </a:bodyPr>
          <a:lstStyle>
            <a:lvl1pPr>
              <a:defRPr lang="en-US" sz="1800" dirty="0"/>
            </a:lvl1pPr>
          </a:lstStyle>
          <a:p>
            <a:pPr lvl="0"/>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noChangeAspect="1"/>
          </p:cNvSpPr>
          <p:nvPr>
            <p:ph type="title" hasCustomPrompt="1"/>
          </p:nvPr>
        </p:nvSpPr>
        <p:spPr>
          <a:xfrm>
            <a:off x="841248" y="694568"/>
            <a:ext cx="9425382" cy="373839"/>
          </a:xfrm>
          <a:prstGeom prst="rect">
            <a:avLst/>
          </a:prstGeom>
        </p:spPr>
        <p:txBody>
          <a:bodyPr lIns="0">
            <a:noAutofit/>
          </a:bodyPr>
          <a:lstStyle>
            <a:lvl1pPr>
              <a:defRPr sz="2800"/>
            </a:lvl1pPr>
          </a:lstStyle>
          <a:p>
            <a:r>
              <a:rPr lang="en-US"/>
              <a:t>Click to add title</a:t>
            </a:r>
            <a:endParaRPr lang="en-US" sz="1800" spc="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23" name="Text Placeholder 2">
            <a:extLst>
              <a:ext uri="{FF2B5EF4-FFF2-40B4-BE49-F238E27FC236}">
                <a16:creationId xmlns:a16="http://schemas.microsoft.com/office/drawing/2014/main" id="{CDC02AD8-5948-4C22-B3B1-C84F99B671E7}"/>
              </a:ext>
            </a:extLst>
          </p:cNvPr>
          <p:cNvSpPr>
            <a:spLocks noGrp="1"/>
          </p:cNvSpPr>
          <p:nvPr>
            <p:ph type="body" sz="quarter" idx="20"/>
          </p:nvPr>
        </p:nvSpPr>
        <p:spPr>
          <a:xfrm>
            <a:off x="841249" y="1609252"/>
            <a:ext cx="5026152" cy="4562948"/>
          </a:xfrm>
          <a:prstGeom prst="rect">
            <a:avLst/>
          </a:prstGeom>
        </p:spPr>
        <p:txBody>
          <a:bodyPr lIns="0"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96CF8F5-C0A7-410F-A5AD-3E1E8C527618}"/>
              </a:ext>
            </a:extLst>
          </p:cNvPr>
          <p:cNvSpPr>
            <a:spLocks noGrp="1"/>
          </p:cNvSpPr>
          <p:nvPr>
            <p:ph type="body" sz="quarter" idx="21"/>
          </p:nvPr>
        </p:nvSpPr>
        <p:spPr>
          <a:xfrm>
            <a:off x="6327647" y="1609252"/>
            <a:ext cx="5026152" cy="4562948"/>
          </a:xfrm>
          <a:prstGeom prst="rect">
            <a:avLst/>
          </a:prstGeom>
        </p:spPr>
        <p:txBody>
          <a:bodyPr numCol="1">
            <a:noAutofit/>
          </a:bodyPr>
          <a:lstStyle>
            <a:lvl1pPr marL="182880" indent="-182880">
              <a:lnSpc>
                <a:spcPct val="150000"/>
              </a:lnSpc>
              <a:spcBef>
                <a:spcPts val="400"/>
              </a:spcBef>
              <a:buClr>
                <a:schemeClr val="accent2"/>
              </a:buClr>
              <a:buFont typeface="Arial" panose="020B0604020202020204" pitchFamily="34" charset="0"/>
              <a:buChar char="•"/>
              <a:defRPr sz="1400"/>
            </a:lvl1pPr>
            <a:lvl2pPr marL="365760" indent="-182880">
              <a:buClr>
                <a:schemeClr val="accent2"/>
              </a:buClr>
              <a:buSzPct val="100000"/>
              <a:buFont typeface="System Font Regular"/>
              <a:buChar char="–"/>
              <a:defRPr sz="1400"/>
            </a:lvl2pPr>
            <a:lvl3pPr marL="548640" indent="-182880">
              <a:buClr>
                <a:schemeClr val="accent2"/>
              </a:buClr>
              <a:buSzPct val="75000"/>
              <a:buFont typeface="Courier New" panose="02070309020205020404" pitchFamily="49" charset="0"/>
              <a:buChar char="o"/>
              <a:defRPr sz="1400"/>
            </a:lvl3pPr>
            <a:lvl4pPr marL="731520" indent="-182880">
              <a:buClr>
                <a:schemeClr val="accent2"/>
              </a:buClr>
              <a:buFont typeface="System Font Regular"/>
              <a:buChar char="–"/>
              <a:defRPr sz="1400"/>
            </a:lvl4pPr>
            <a:lvl5pPr marL="914400" indent="-182880">
              <a:buClr>
                <a:schemeClr val="accent2"/>
              </a:buClr>
              <a:buFont typeface="System Font Regular"/>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5190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noChangeAspect="1"/>
          </p:cNvSpPr>
          <p:nvPr>
            <p:ph type="body" sz="quarter" idx="13" hasCustomPrompt="1"/>
          </p:nvPr>
        </p:nvSpPr>
        <p:spPr>
          <a:xfrm>
            <a:off x="841247" y="1138190"/>
            <a:ext cx="10512552" cy="274431"/>
          </a:xfrm>
          <a:prstGeom prst="rect">
            <a:avLst/>
          </a:prstGeom>
        </p:spPr>
        <p:txBody>
          <a:bodyPr vert="horz" lIns="0" tIns="45720" rIns="91440" bIns="45720" rtlCol="0">
            <a:noAutofit/>
          </a:bodyPr>
          <a:lstStyle>
            <a:lvl1pPr>
              <a:defRPr lang="en-US" sz="1800" dirty="0">
                <a:solidFill>
                  <a:srgbClr val="4D4D4F"/>
                </a:solidFill>
              </a:defRPr>
            </a:lvl1pPr>
          </a:lstStyle>
          <a:p>
            <a:pPr lvl="0"/>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noChangeAspect="1"/>
          </p:cNvSpPr>
          <p:nvPr>
            <p:ph type="title" hasCustomPrompt="1"/>
          </p:nvPr>
        </p:nvSpPr>
        <p:spPr>
          <a:xfrm>
            <a:off x="841248" y="694568"/>
            <a:ext cx="9425382" cy="373839"/>
          </a:xfrm>
          <a:prstGeom prst="rect">
            <a:avLst/>
          </a:prstGeom>
        </p:spPr>
        <p:txBody>
          <a:bodyPr lIns="0">
            <a:noAutofit/>
          </a:bodyPr>
          <a:lstStyle>
            <a:lvl1pPr>
              <a:defRPr sz="2800">
                <a:solidFill>
                  <a:srgbClr val="14487F"/>
                </a:solidFill>
              </a:defRPr>
            </a:lvl1pPr>
          </a:lstStyle>
          <a:p>
            <a:r>
              <a:rPr lang="en-US"/>
              <a:t>Click to add title</a:t>
            </a:r>
            <a:endParaRPr lang="en-US" sz="1800" spc="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23" name="Text Placeholder 2">
            <a:extLst>
              <a:ext uri="{FF2B5EF4-FFF2-40B4-BE49-F238E27FC236}">
                <a16:creationId xmlns:a16="http://schemas.microsoft.com/office/drawing/2014/main" id="{BD59CAD3-668F-41A1-97CB-74C6C9F03720}"/>
              </a:ext>
            </a:extLst>
          </p:cNvPr>
          <p:cNvSpPr>
            <a:spLocks noGrp="1"/>
          </p:cNvSpPr>
          <p:nvPr>
            <p:ph type="body" sz="quarter" idx="20"/>
          </p:nvPr>
        </p:nvSpPr>
        <p:spPr>
          <a:xfrm>
            <a:off x="841248" y="1609252"/>
            <a:ext cx="10512552" cy="4562948"/>
          </a:xfrm>
          <a:prstGeom prst="rect">
            <a:avLst/>
          </a:prstGeom>
        </p:spPr>
        <p:txBody>
          <a:bodyPr lIns="0" numCol="1">
            <a:noAutofit/>
          </a:bodyPr>
          <a:lstStyle>
            <a:lvl1pPr marL="182880" indent="-182880">
              <a:lnSpc>
                <a:spcPct val="150000"/>
              </a:lnSpc>
              <a:spcBef>
                <a:spcPts val="400"/>
              </a:spcBef>
              <a:buClr>
                <a:schemeClr val="accent2"/>
              </a:buClr>
              <a:buFont typeface="Arial" panose="020B0604020202020204" pitchFamily="34" charset="0"/>
              <a:buChar char="•"/>
              <a:defRPr sz="1400">
                <a:solidFill>
                  <a:srgbClr val="4D4D4F"/>
                </a:solidFill>
              </a:defRPr>
            </a:lvl1pPr>
            <a:lvl2pPr marL="365760" indent="-182880">
              <a:buClr>
                <a:schemeClr val="accent2"/>
              </a:buClr>
              <a:buSzPct val="100000"/>
              <a:buFont typeface="System Font Regular"/>
              <a:buChar char="–"/>
              <a:defRPr sz="1400">
                <a:solidFill>
                  <a:srgbClr val="4D4D4F"/>
                </a:solidFill>
              </a:defRPr>
            </a:lvl2pPr>
            <a:lvl3pPr marL="548640" indent="-182880">
              <a:buClr>
                <a:schemeClr val="accent2"/>
              </a:buClr>
              <a:buSzPct val="75000"/>
              <a:buFont typeface="Courier New" panose="02070309020205020404" pitchFamily="49" charset="0"/>
              <a:buChar char="o"/>
              <a:defRPr sz="1400">
                <a:solidFill>
                  <a:srgbClr val="4D4D4F"/>
                </a:solidFill>
              </a:defRPr>
            </a:lvl3pPr>
            <a:lvl4pPr marL="731520" indent="-182880">
              <a:buClr>
                <a:schemeClr val="accent2"/>
              </a:buClr>
              <a:buFont typeface="System Font Regular"/>
              <a:buChar char="–"/>
              <a:defRPr sz="1400">
                <a:solidFill>
                  <a:srgbClr val="4D4D4F"/>
                </a:solidFill>
              </a:defRPr>
            </a:lvl4pPr>
            <a:lvl5pPr marL="914400" indent="-182880">
              <a:buClr>
                <a:schemeClr val="accent2"/>
              </a:buClr>
              <a:buFont typeface="System Font Regular"/>
              <a:buChar char="-"/>
              <a:defRPr sz="1400">
                <a:solidFill>
                  <a:srgbClr val="4D4D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56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rporate Finance Title Slide ">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3845D6-44B1-44AC-82C7-2803604C36D4}"/>
              </a:ext>
            </a:extLst>
          </p:cNvPr>
          <p:cNvSpPr>
            <a:spLocks noGrp="1" noChangeAspect="1"/>
          </p:cNvSpPr>
          <p:nvPr>
            <p:ph type="title" hasCustomPrompt="1"/>
          </p:nvPr>
        </p:nvSpPr>
        <p:spPr>
          <a:xfrm>
            <a:off x="701051" y="1156253"/>
            <a:ext cx="11497299" cy="1377398"/>
          </a:xfrm>
          <a:prstGeom prst="rect">
            <a:avLst/>
          </a:prstGeom>
        </p:spPr>
        <p:txBody>
          <a:bodyPr lIns="91440" anchor="b" anchorCtr="0">
            <a:noAutofit/>
          </a:bodyPr>
          <a:lstStyle>
            <a:lvl1pPr>
              <a:defRPr sz="5000" kern="3000" spc="-100" baseline="0">
                <a:solidFill>
                  <a:schemeClr val="tx2"/>
                </a:solidFill>
              </a:defRPr>
            </a:lvl1pPr>
          </a:lstStyle>
          <a:p>
            <a:r>
              <a:rPr lang="en-US" dirty="0"/>
              <a:t>Internal Presentation Title</a:t>
            </a:r>
          </a:p>
        </p:txBody>
      </p:sp>
      <p:sp>
        <p:nvSpPr>
          <p:cNvPr id="15" name="Text Placeholder 14">
            <a:extLst>
              <a:ext uri="{FF2B5EF4-FFF2-40B4-BE49-F238E27FC236}">
                <a16:creationId xmlns:a16="http://schemas.microsoft.com/office/drawing/2014/main" id="{7735CB65-0E8B-7842-A135-4FAF920343CC}"/>
              </a:ext>
            </a:extLst>
          </p:cNvPr>
          <p:cNvSpPr>
            <a:spLocks noGrp="1" noChangeAspect="1"/>
          </p:cNvSpPr>
          <p:nvPr>
            <p:ph type="body" sz="quarter" idx="10" hasCustomPrompt="1"/>
          </p:nvPr>
        </p:nvSpPr>
        <p:spPr>
          <a:xfrm>
            <a:off x="712864" y="2705101"/>
            <a:ext cx="8677275" cy="409575"/>
          </a:xfrm>
          <a:prstGeom prst="rect">
            <a:avLst/>
          </a:prstGeom>
        </p:spPr>
        <p:txBody>
          <a:bodyPr lIns="91440" anchor="ctr" anchorCtr="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solidFill>
                  <a:schemeClr val="tx2"/>
                </a:solidFill>
              </a:rPr>
              <a:t>Subhead Information</a:t>
            </a:r>
          </a:p>
        </p:txBody>
      </p:sp>
      <p:sp>
        <p:nvSpPr>
          <p:cNvPr id="12" name="Freeform 11">
            <a:extLst>
              <a:ext uri="{FF2B5EF4-FFF2-40B4-BE49-F238E27FC236}">
                <a16:creationId xmlns:a16="http://schemas.microsoft.com/office/drawing/2014/main" id="{572BE6CF-35E0-D340-9175-7391F87556F2}"/>
              </a:ext>
            </a:extLst>
          </p:cNvPr>
          <p:cNvSpPr/>
          <p:nvPr userDrawn="1"/>
        </p:nvSpPr>
        <p:spPr>
          <a:xfrm>
            <a:off x="-8033" y="53672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57979C8-F3D0-F94A-A405-EC5A3F15B749}"/>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EF968827-0DE8-E449-8BDD-4ACA5A77D83C}"/>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accent1"/>
                </a:solidFill>
              </a:defRPr>
            </a:lvl1pPr>
          </a:lstStyle>
          <a:p>
            <a:pPr lvl="0"/>
            <a:r>
              <a:rPr lang="en-US"/>
              <a:t>Date, Month, Year</a:t>
            </a:r>
          </a:p>
        </p:txBody>
      </p:sp>
      <p:pic>
        <p:nvPicPr>
          <p:cNvPr id="9" name="Graphic 8">
            <a:extLst>
              <a:ext uri="{FF2B5EF4-FFF2-40B4-BE49-F238E27FC236}">
                <a16:creationId xmlns:a16="http://schemas.microsoft.com/office/drawing/2014/main" id="{70B0B3D6-D1E9-434E-ACD8-505EB6D2FD7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36113" y="493672"/>
            <a:ext cx="2586667" cy="954128"/>
          </a:xfrm>
          <a:prstGeom prst="rect">
            <a:avLst/>
          </a:prstGeom>
        </p:spPr>
      </p:pic>
    </p:spTree>
    <p:extLst>
      <p:ext uri="{BB962C8B-B14F-4D97-AF65-F5344CB8AC3E}">
        <p14:creationId xmlns:p14="http://schemas.microsoft.com/office/powerpoint/2010/main" val="449591899"/>
      </p:ext>
    </p:extLst>
  </p:cSld>
  <p:clrMapOvr>
    <a:masterClrMapping/>
  </p:clrMapOvr>
  <p:extLst>
    <p:ext uri="{DCECCB84-F9BA-43D5-87BE-67443E8EF086}">
      <p15:sldGuideLst xmlns:p15="http://schemas.microsoft.com/office/powerpoint/2012/main">
        <p15:guide id="1" orient="horz" pos="321"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s 1">
    <p:bg>
      <p:bgRef idx="1001">
        <a:schemeClr val="bg1"/>
      </p:bgRef>
    </p:bg>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B3703F67-E7B4-5845-AF4B-0D8499750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6" name="Slide Number Placeholder 4">
            <a:extLst>
              <a:ext uri="{FF2B5EF4-FFF2-40B4-BE49-F238E27FC236}">
                <a16:creationId xmlns:a16="http://schemas.microsoft.com/office/drawing/2014/main" id="{1A00414D-3410-B243-BEE9-16B5A21B81FE}"/>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sp>
        <p:nvSpPr>
          <p:cNvPr id="5" name="Rectangle 4">
            <a:extLst>
              <a:ext uri="{FF2B5EF4-FFF2-40B4-BE49-F238E27FC236}">
                <a16:creationId xmlns:a16="http://schemas.microsoft.com/office/drawing/2014/main" id="{654FB0E6-B86D-8948-9776-CECE66917FF4}"/>
              </a:ext>
            </a:extLst>
          </p:cNvPr>
          <p:cNvSpPr/>
          <p:nvPr userDrawn="1"/>
        </p:nvSpPr>
        <p:spPr>
          <a:xfrm>
            <a:off x="0" y="601884"/>
            <a:ext cx="3183038" cy="370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B3CA579E-F83E-0F41-8BFB-36019723BDA7}"/>
              </a:ext>
            </a:extLst>
          </p:cNvPr>
          <p:cNvCxnSpPr>
            <a:cxnSpLocks/>
          </p:cNvCxnSpPr>
          <p:nvPr userDrawn="1"/>
        </p:nvCxnSpPr>
        <p:spPr>
          <a:xfrm>
            <a:off x="843809" y="3858879"/>
            <a:ext cx="2326511"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843809" y="551117"/>
            <a:ext cx="2352675" cy="460375"/>
          </a:xfrm>
          <a:prstGeom prst="rect">
            <a:avLst/>
          </a:prstGeom>
        </p:spPr>
        <p:txBody>
          <a:bodyPr numCol="1" anchor="ctr" anchorCtr="0">
            <a:noAutofit/>
          </a:bodyPr>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dirty="0"/>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429000" y="1140542"/>
            <a:ext cx="7924800" cy="5031658"/>
          </a:xfrm>
          <a:prstGeom prst="rect">
            <a:avLst/>
          </a:prstGeom>
        </p:spPr>
        <p:txBody>
          <a:bodyPr spcCol="457200">
            <a:normAutofit/>
          </a:bodyPr>
          <a:lstStyle>
            <a:lvl1pPr>
              <a:lnSpc>
                <a:spcPct val="100000"/>
              </a:lnSpc>
              <a:defRPr sz="1200"/>
            </a:lvl1pPr>
            <a:lvl2pPr marL="287338" indent="-171450">
              <a:lnSpc>
                <a:spcPct val="100000"/>
              </a:lnSpc>
              <a:buClr>
                <a:schemeClr val="accent2"/>
              </a:buClr>
              <a:buFont typeface="Arial" panose="020B0604020202020204" pitchFamily="34" charset="0"/>
              <a:buChar char="•"/>
              <a:defRPr sz="1200"/>
            </a:lvl2pPr>
            <a:lvl3pPr marL="403225" indent="-171450">
              <a:lnSpc>
                <a:spcPct val="100000"/>
              </a:lnSpc>
              <a:buClr>
                <a:schemeClr val="accent2"/>
              </a:buClr>
              <a:buSzPct val="100000"/>
              <a:buFont typeface="System Font Regular"/>
              <a:buChar char="–"/>
              <a:defRPr sz="1200"/>
            </a:lvl3pPr>
            <a:lvl4pPr marL="520700" indent="-171450">
              <a:lnSpc>
                <a:spcPct val="100000"/>
              </a:lnSpc>
              <a:buClr>
                <a:schemeClr val="accent2"/>
              </a:buClr>
              <a:buSzPct val="75000"/>
              <a:buFont typeface="Courier New" panose="02070309020205020404" pitchFamily="49" charset="0"/>
              <a:buChar char="o"/>
              <a:defRPr sz="1200"/>
            </a:lvl4pPr>
            <a:lvl5pPr marL="636588" indent="-171450">
              <a:lnSpc>
                <a:spcPct val="100000"/>
              </a:lnSpc>
              <a:buClr>
                <a:schemeClr val="accent2"/>
              </a:buClr>
              <a:buFont typeface="System Font Regular"/>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843809" y="3341195"/>
            <a:ext cx="2396612" cy="422223"/>
          </a:xfrm>
          <a:prstGeom prst="rect">
            <a:avLst/>
          </a:prstGeom>
        </p:spPr>
        <p:txBody>
          <a:bodyPr numCol="1" anchor="ctr"/>
          <a:lstStyle>
            <a:lvl1pPr>
              <a:defRPr sz="1200" b="1" i="0">
                <a:latin typeface="+mn-lt"/>
              </a:defRPr>
            </a:lvl1pPr>
          </a:lstStyle>
          <a:p>
            <a:pPr lvl="0"/>
            <a:r>
              <a:rPr lang="en-US" dirty="0"/>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ln w="28575">
            <a:solidFill>
              <a:schemeClr val="accent2"/>
            </a:solidFill>
          </a:ln>
        </p:spPr>
        <p:txBody>
          <a:bodyPr/>
          <a:lstStyle>
            <a:lvl1pPr algn="ctr">
              <a:defRPr/>
            </a:lvl1pPr>
          </a:lstStyle>
          <a:p>
            <a:endParaRPr lang="en-US" dirty="0"/>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843809" y="4106882"/>
            <a:ext cx="2396612" cy="2220298"/>
          </a:xfrm>
          <a:prstGeom prst="rect">
            <a:avLst/>
          </a:prstGeom>
        </p:spPr>
        <p:txBody>
          <a:bodyPr numCol="1">
            <a:normAutofit/>
          </a:bodyPr>
          <a:lstStyle>
            <a:lvl1pPr>
              <a:lnSpc>
                <a:spcPct val="100000"/>
              </a:lnSpc>
              <a:defRPr sz="1200" b="0" i="0">
                <a:latin typeface="+mn-lt"/>
              </a:defRPr>
            </a:lvl1pPr>
            <a:lvl2pPr marL="9525" indent="0">
              <a:lnSpc>
                <a:spcPct val="100000"/>
              </a:lnSpc>
              <a:tabLst/>
              <a:defRPr sz="1200" b="0">
                <a:latin typeface="+mn-lt"/>
              </a:defRPr>
            </a:lvl2pPr>
          </a:lstStyle>
          <a:p>
            <a:pPr lvl="0"/>
            <a:r>
              <a:rPr lang="en-US" dirty="0"/>
              <a:t>Click to edit Master text styles</a:t>
            </a:r>
          </a:p>
          <a:p>
            <a:pPr lvl="1"/>
            <a:r>
              <a:rPr lang="en-US" dirty="0"/>
              <a:t>Second level</a:t>
            </a:r>
          </a:p>
        </p:txBody>
      </p:sp>
      <p:sp>
        <p:nvSpPr>
          <p:cNvPr id="12" name="Footer Placeholder 6">
            <a:extLst>
              <a:ext uri="{FF2B5EF4-FFF2-40B4-BE49-F238E27FC236}">
                <a16:creationId xmlns:a16="http://schemas.microsoft.com/office/drawing/2014/main" id="{999FA041-C062-DF40-A99D-A2E94C6CCFD7}"/>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Tree>
    <p:extLst>
      <p:ext uri="{BB962C8B-B14F-4D97-AF65-F5344CB8AC3E}">
        <p14:creationId xmlns:p14="http://schemas.microsoft.com/office/powerpoint/2010/main" val="169746413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s 2">
    <p:bg>
      <p:bgRef idx="1001">
        <a:schemeClr val="bg1"/>
      </p:bgRef>
    </p:bg>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B3703F67-E7B4-5845-AF4B-0D8499750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6" name="Slide Number Placeholder 4">
            <a:extLst>
              <a:ext uri="{FF2B5EF4-FFF2-40B4-BE49-F238E27FC236}">
                <a16:creationId xmlns:a16="http://schemas.microsoft.com/office/drawing/2014/main" id="{1A00414D-3410-B243-BEE9-16B5A21B81FE}"/>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sp>
        <p:nvSpPr>
          <p:cNvPr id="5" name="Rectangle 4">
            <a:extLst>
              <a:ext uri="{FF2B5EF4-FFF2-40B4-BE49-F238E27FC236}">
                <a16:creationId xmlns:a16="http://schemas.microsoft.com/office/drawing/2014/main" id="{654FB0E6-B86D-8948-9776-CECE66917FF4}"/>
              </a:ext>
            </a:extLst>
          </p:cNvPr>
          <p:cNvSpPr/>
          <p:nvPr userDrawn="1"/>
        </p:nvSpPr>
        <p:spPr>
          <a:xfrm>
            <a:off x="-1" y="601884"/>
            <a:ext cx="5441133" cy="370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B3CA579E-F83E-0F41-8BFB-36019723BDA7}"/>
              </a:ext>
            </a:extLst>
          </p:cNvPr>
          <p:cNvCxnSpPr>
            <a:cxnSpLocks/>
          </p:cNvCxnSpPr>
          <p:nvPr userDrawn="1"/>
        </p:nvCxnSpPr>
        <p:spPr>
          <a:xfrm>
            <a:off x="843809" y="3858879"/>
            <a:ext cx="2326511"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843809" y="551117"/>
            <a:ext cx="4597323" cy="460375"/>
          </a:xfrm>
          <a:prstGeom prst="rect">
            <a:avLst/>
          </a:prstGeom>
        </p:spPr>
        <p:txBody>
          <a:bodyPr numCol="1" anchor="ctr" anchorCtr="0">
            <a:noAutofit/>
          </a:bodyPr>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dirty="0"/>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429000" y="1140542"/>
            <a:ext cx="7924800" cy="5031658"/>
          </a:xfrm>
          <a:prstGeom prst="rect">
            <a:avLst/>
          </a:prstGeom>
        </p:spPr>
        <p:txBody>
          <a:bodyPr spcCol="457200">
            <a:normAutofit/>
          </a:bodyPr>
          <a:lstStyle>
            <a:lvl1pPr>
              <a:lnSpc>
                <a:spcPct val="100000"/>
              </a:lnSpc>
              <a:defRPr sz="1200"/>
            </a:lvl1pPr>
            <a:lvl2pPr marL="287338" indent="-171450">
              <a:lnSpc>
                <a:spcPct val="100000"/>
              </a:lnSpc>
              <a:buClr>
                <a:schemeClr val="accent2"/>
              </a:buClr>
              <a:buFont typeface="Arial" panose="020B0604020202020204" pitchFamily="34" charset="0"/>
              <a:buChar char="•"/>
              <a:defRPr sz="1200"/>
            </a:lvl2pPr>
            <a:lvl3pPr marL="403225" indent="-171450">
              <a:lnSpc>
                <a:spcPct val="100000"/>
              </a:lnSpc>
              <a:buClr>
                <a:schemeClr val="accent2"/>
              </a:buClr>
              <a:buSzPct val="100000"/>
              <a:buFont typeface="System Font Regular"/>
              <a:buChar char="–"/>
              <a:defRPr sz="1200"/>
            </a:lvl3pPr>
            <a:lvl4pPr marL="520700" indent="-171450">
              <a:lnSpc>
                <a:spcPct val="100000"/>
              </a:lnSpc>
              <a:buClr>
                <a:schemeClr val="accent2"/>
              </a:buClr>
              <a:buSzPct val="75000"/>
              <a:buFont typeface="Courier New" panose="02070309020205020404" pitchFamily="49" charset="0"/>
              <a:buChar char="o"/>
              <a:defRPr sz="1200"/>
            </a:lvl4pPr>
            <a:lvl5pPr marL="636588" indent="-171450">
              <a:lnSpc>
                <a:spcPct val="100000"/>
              </a:lnSpc>
              <a:buClr>
                <a:schemeClr val="accent2"/>
              </a:buClr>
              <a:buFont typeface="System Font Regular"/>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843809" y="3341195"/>
            <a:ext cx="2396612" cy="422223"/>
          </a:xfrm>
          <a:prstGeom prst="rect">
            <a:avLst/>
          </a:prstGeom>
        </p:spPr>
        <p:txBody>
          <a:bodyPr numCol="1" anchor="ctr"/>
          <a:lstStyle>
            <a:lvl1pPr>
              <a:defRPr sz="1200" b="1" i="0">
                <a:latin typeface="+mn-lt"/>
              </a:defRPr>
            </a:lvl1pPr>
          </a:lstStyle>
          <a:p>
            <a:pPr lvl="0"/>
            <a:r>
              <a:rPr lang="en-US" dirty="0"/>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ln w="28575">
            <a:solidFill>
              <a:schemeClr val="accent2"/>
            </a:solidFill>
          </a:ln>
        </p:spPr>
        <p:txBody>
          <a:bodyPr/>
          <a:lstStyle>
            <a:lvl1pPr algn="ctr">
              <a:defRPr/>
            </a:lvl1pPr>
          </a:lstStyle>
          <a:p>
            <a:endParaRPr lang="en-US" dirty="0"/>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843809" y="4106882"/>
            <a:ext cx="2396612" cy="2220298"/>
          </a:xfrm>
          <a:prstGeom prst="rect">
            <a:avLst/>
          </a:prstGeom>
        </p:spPr>
        <p:txBody>
          <a:bodyPr numCol="1">
            <a:normAutofit/>
          </a:bodyPr>
          <a:lstStyle>
            <a:lvl1pPr>
              <a:lnSpc>
                <a:spcPct val="100000"/>
              </a:lnSpc>
              <a:defRPr sz="1200" b="0" i="0">
                <a:latin typeface="+mn-lt"/>
              </a:defRPr>
            </a:lvl1pPr>
            <a:lvl2pPr marL="9525" indent="0">
              <a:lnSpc>
                <a:spcPct val="100000"/>
              </a:lnSpc>
              <a:tabLst/>
              <a:defRPr sz="1200" b="0">
                <a:latin typeface="+mn-lt"/>
              </a:defRPr>
            </a:lvl2pPr>
          </a:lstStyle>
          <a:p>
            <a:pPr lvl="0"/>
            <a:r>
              <a:rPr lang="en-US" dirty="0"/>
              <a:t>Click to edit Master text styles</a:t>
            </a:r>
          </a:p>
          <a:p>
            <a:pPr lvl="1"/>
            <a:r>
              <a:rPr lang="en-US" dirty="0"/>
              <a:t>Second level</a:t>
            </a:r>
          </a:p>
        </p:txBody>
      </p:sp>
      <p:sp>
        <p:nvSpPr>
          <p:cNvPr id="12" name="Footer Placeholder 6">
            <a:extLst>
              <a:ext uri="{FF2B5EF4-FFF2-40B4-BE49-F238E27FC236}">
                <a16:creationId xmlns:a16="http://schemas.microsoft.com/office/drawing/2014/main" id="{999FA041-C062-DF40-A99D-A2E94C6CCFD7}"/>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Tree>
    <p:extLst>
      <p:ext uri="{BB962C8B-B14F-4D97-AF65-F5344CB8AC3E}">
        <p14:creationId xmlns:p14="http://schemas.microsoft.com/office/powerpoint/2010/main" val="41833802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BF04941C-6AFD-0A49-B757-EFEBB513B4C1}"/>
              </a:ext>
            </a:extLst>
          </p:cNvPr>
          <p:cNvSpPr/>
          <p:nvPr userDrawn="1"/>
        </p:nvSpPr>
        <p:spPr>
          <a:xfrm rot="5400000" flipH="1">
            <a:off x="35057" y="5668278"/>
            <a:ext cx="1164452" cy="1256676"/>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Lst>
            <a:ahLst/>
            <a:cxnLst>
              <a:cxn ang="0">
                <a:pos x="connsiteX0" y="connsiteY0"/>
              </a:cxn>
              <a:cxn ang="0">
                <a:pos x="connsiteX1" y="connsiteY1"/>
              </a:cxn>
              <a:cxn ang="0">
                <a:pos x="connsiteX2" y="connsiteY2"/>
              </a:cxn>
              <a:cxn ang="0">
                <a:pos x="connsiteX3" y="connsiteY3"/>
              </a:cxn>
            </a:cxnLst>
            <a:rect l="l" t="t" r="r" b="b"/>
            <a:pathLst>
              <a:path w="1164452" h="1256676">
                <a:moveTo>
                  <a:pt x="11" y="0"/>
                </a:moveTo>
                <a:lnTo>
                  <a:pt x="1164452" y="1256676"/>
                </a:lnTo>
                <a:lnTo>
                  <a:pt x="10616" y="1256673"/>
                </a:lnTo>
                <a:cubicBezTo>
                  <a:pt x="11039" y="877366"/>
                  <a:pt x="-412" y="379307"/>
                  <a:pt x="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itle 2">
            <a:extLst>
              <a:ext uri="{FF2B5EF4-FFF2-40B4-BE49-F238E27FC236}">
                <a16:creationId xmlns:a16="http://schemas.microsoft.com/office/drawing/2014/main" id="{70BCA34D-1D7B-504A-B9F4-162E0B5BC54D}"/>
              </a:ext>
            </a:extLst>
          </p:cNvPr>
          <p:cNvSpPr>
            <a:spLocks noGrp="1" noChangeAspect="1"/>
          </p:cNvSpPr>
          <p:nvPr>
            <p:ph type="title" hasCustomPrompt="1"/>
          </p:nvPr>
        </p:nvSpPr>
        <p:spPr>
          <a:xfrm>
            <a:off x="841248" y="694568"/>
            <a:ext cx="9425382" cy="373839"/>
          </a:xfrm>
          <a:prstGeom prst="rect">
            <a:avLst/>
          </a:prstGeom>
        </p:spPr>
        <p:txBody>
          <a:bodyPr vert="horz" lIns="0" tIns="45720" rIns="91440" bIns="45720" rtlCol="0" anchor="ctr">
            <a:noAutofit/>
          </a:bodyPr>
          <a:lstStyle>
            <a:lvl1pPr>
              <a:defRPr lang="en-US" sz="2800"/>
            </a:lvl1pPr>
          </a:lstStyle>
          <a:p>
            <a:pPr lvl="0"/>
            <a:r>
              <a:rPr lang="en-US"/>
              <a:t>Click to add title</a:t>
            </a:r>
            <a:endParaRPr lang="en-US" sz="1800" spc="0"/>
          </a:p>
        </p:txBody>
      </p:sp>
      <p:sp>
        <p:nvSpPr>
          <p:cNvPr id="35" name="Footer Placeholder 6">
            <a:extLst>
              <a:ext uri="{FF2B5EF4-FFF2-40B4-BE49-F238E27FC236}">
                <a16:creationId xmlns:a16="http://schemas.microsoft.com/office/drawing/2014/main" id="{74CBCE61-E9AF-DA44-85DF-A727468DEE4F}"/>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47" name="Text Placeholder 3">
            <a:extLst>
              <a:ext uri="{FF2B5EF4-FFF2-40B4-BE49-F238E27FC236}">
                <a16:creationId xmlns:a16="http://schemas.microsoft.com/office/drawing/2014/main" id="{0421E1CF-0435-4240-B0F8-69557EAA8EC1}"/>
              </a:ext>
            </a:extLst>
          </p:cNvPr>
          <p:cNvSpPr>
            <a:spLocks noGrp="1" noChangeAspect="1"/>
          </p:cNvSpPr>
          <p:nvPr>
            <p:ph type="body" sz="quarter" idx="13"/>
          </p:nvPr>
        </p:nvSpPr>
        <p:spPr>
          <a:xfrm>
            <a:off x="841246" y="1138190"/>
            <a:ext cx="10512552" cy="274431"/>
          </a:xfrm>
          <a:prstGeom prst="rect">
            <a:avLst/>
          </a:prstGeom>
        </p:spPr>
        <p:txBody>
          <a:bodyPr vert="horz" lIns="0" tIns="45720" rIns="91440" bIns="45720" rtlCol="0">
            <a:noAutofit/>
          </a:bodyPr>
          <a:lstStyle>
            <a:lvl1pPr>
              <a:defRPr lang="en-US" sz="1800"/>
            </a:lvl1pPr>
          </a:lstStyle>
          <a:p>
            <a:pPr lvl="0"/>
            <a:r>
              <a:rPr lang="en-US" dirty="0"/>
              <a:t>Subhead location</a:t>
            </a:r>
          </a:p>
        </p:txBody>
      </p:sp>
    </p:spTree>
    <p:extLst>
      <p:ext uri="{BB962C8B-B14F-4D97-AF65-F5344CB8AC3E}">
        <p14:creationId xmlns:p14="http://schemas.microsoft.com/office/powerpoint/2010/main" val="3825565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d slide_Kroll">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C0326-0DE4-B944-8999-90A852361D89}"/>
              </a:ext>
            </a:extLst>
          </p:cNvPr>
          <p:cNvSpPr txBox="1"/>
          <p:nvPr userDrawn="1"/>
        </p:nvSpPr>
        <p:spPr>
          <a:xfrm>
            <a:off x="822862" y="1605901"/>
            <a:ext cx="4950039" cy="307777"/>
          </a:xfrm>
          <a:prstGeom prst="rect">
            <a:avLst/>
          </a:prstGeom>
          <a:noFill/>
        </p:spPr>
        <p:txBody>
          <a:bodyPr wrap="square" lIns="0" tIns="0" rIns="0" bIns="0" rtlCol="0">
            <a:spAutoFit/>
          </a:bodyPr>
          <a:lstStyle/>
          <a:p>
            <a:pPr algn="l"/>
            <a:r>
              <a:rPr lang="en-US" sz="2000" noProof="0" dirty="0">
                <a:solidFill>
                  <a:schemeClr val="tx1"/>
                </a:solidFill>
              </a:rPr>
              <a:t>For more information, please contact:</a:t>
            </a:r>
          </a:p>
        </p:txBody>
      </p:sp>
      <p:pic>
        <p:nvPicPr>
          <p:cNvPr id="4" name="Picture 3">
            <a:extLst>
              <a:ext uri="{FF2B5EF4-FFF2-40B4-BE49-F238E27FC236}">
                <a16:creationId xmlns:a16="http://schemas.microsoft.com/office/drawing/2014/main" id="{D0AE5896-BB5A-C848-96BF-E3F5EC4EBE2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27939" y="466516"/>
            <a:ext cx="1964634" cy="771132"/>
          </a:xfrm>
          <a:prstGeom prst="rect">
            <a:avLst/>
          </a:prstGeom>
        </p:spPr>
      </p:pic>
      <p:sp>
        <p:nvSpPr>
          <p:cNvPr id="5" name="TextBox 4">
            <a:extLst>
              <a:ext uri="{FF2B5EF4-FFF2-40B4-BE49-F238E27FC236}">
                <a16:creationId xmlns:a16="http://schemas.microsoft.com/office/drawing/2014/main" id="{561BB386-FE59-0140-9F32-FB726BABC961}"/>
              </a:ext>
            </a:extLst>
          </p:cNvPr>
          <p:cNvSpPr txBox="1"/>
          <p:nvPr userDrawn="1"/>
        </p:nvSpPr>
        <p:spPr>
          <a:xfrm>
            <a:off x="838200" y="5582960"/>
            <a:ext cx="10515600" cy="1046440"/>
          </a:xfrm>
          <a:prstGeom prst="rect">
            <a:avLst/>
          </a:prstGeom>
          <a:noFill/>
        </p:spPr>
        <p:txBody>
          <a:bodyPr wrap="square" lIns="0" tIns="0" rIns="0" bIns="0" rtlCol="0">
            <a:spAutoFit/>
          </a:bodyPr>
          <a:lstStyle/>
          <a:p>
            <a:pPr marL="0" marR="0" lvl="0" indent="0" algn="l" defTabSz="914384" rtl="0" eaLnBrk="1" fontAlgn="auto" latinLnBrk="0" hangingPunct="1">
              <a:lnSpc>
                <a:spcPct val="100000"/>
              </a:lnSpc>
              <a:spcBef>
                <a:spcPts val="600"/>
              </a:spcBef>
              <a:spcAft>
                <a:spcPts val="0"/>
              </a:spcAft>
              <a:buClrTx/>
              <a:buSzTx/>
              <a:buFontTx/>
              <a:buNone/>
              <a:tabLst/>
              <a:defRPr/>
            </a:pPr>
            <a:r>
              <a:rPr lang="en-US" sz="800" b="1" kern="7500" spc="80" baseline="0" noProof="0" dirty="0">
                <a:solidFill>
                  <a:schemeClr val="tx1"/>
                </a:solidFill>
                <a:latin typeface="+mn-lt"/>
                <a:ea typeface="+mn-ea"/>
                <a:cs typeface="+mn-cs"/>
              </a:rPr>
              <a:t>About Kroll</a:t>
            </a:r>
          </a:p>
          <a:p>
            <a:pPr marL="0" marR="0" lvl="0" indent="0" algn="l" defTabSz="914384" rtl="0" eaLnBrk="1" fontAlgn="auto" latinLnBrk="0" hangingPunct="1">
              <a:lnSpc>
                <a:spcPct val="100000"/>
              </a:lnSpc>
              <a:spcBef>
                <a:spcPts val="600"/>
              </a:spcBef>
              <a:spcAft>
                <a:spcPts val="600"/>
              </a:spcAft>
              <a:buClrTx/>
              <a:buSzTx/>
              <a:buFontTx/>
              <a:buNone/>
              <a:tabLst/>
              <a:defRPr/>
            </a:pPr>
            <a:r>
              <a:rPr lang="en-US" sz="750" kern="1200" dirty="0">
                <a:solidFill>
                  <a:schemeClr val="tx1"/>
                </a:solidFill>
                <a:effectLst/>
                <a:latin typeface="+mn-lt"/>
                <a:ea typeface="+mn-ea"/>
                <a:cs typeface="+mn-cs"/>
              </a:rPr>
              <a:t>Kroll provides proprietary data, technology and insights to help our clients stay ahead of complex demands related to risk, governance and growth. Our solutions deliver a powerful competitive advantage, </a:t>
            </a:r>
            <a:br>
              <a:rPr lang="en-US" sz="750" kern="1200" dirty="0">
                <a:solidFill>
                  <a:schemeClr val="tx1"/>
                </a:solidFill>
                <a:effectLst/>
                <a:latin typeface="+mn-lt"/>
                <a:ea typeface="+mn-ea"/>
                <a:cs typeface="+mn-cs"/>
              </a:rPr>
            </a:br>
            <a:r>
              <a:rPr lang="en-US" sz="750" kern="1200" dirty="0">
                <a:solidFill>
                  <a:schemeClr val="tx1"/>
                </a:solidFill>
                <a:effectLst/>
                <a:latin typeface="+mn-lt"/>
                <a:ea typeface="+mn-ea"/>
                <a:cs typeface="+mn-cs"/>
              </a:rPr>
              <a:t>enabling faster, smarter and more sustainable decisions. With 5,000 experts around the world, we create value and impact for our clients and communities. To learn more, visit </a:t>
            </a:r>
            <a:r>
              <a:rPr lang="en-US" sz="750" kern="1200" dirty="0">
                <a:solidFill>
                  <a:schemeClr val="tx1"/>
                </a:solidFill>
                <a:effectLst/>
                <a:latin typeface="+mn-lt"/>
                <a:ea typeface="+mn-ea"/>
                <a:cs typeface="+mn-cs"/>
                <a:hlinkClick r:id="rId3"/>
              </a:rPr>
              <a:t>www.kroll.com</a:t>
            </a:r>
            <a:r>
              <a:rPr lang="en-US" sz="750" kern="1200" dirty="0">
                <a:solidFill>
                  <a:schemeClr val="tx1"/>
                </a:solidFill>
                <a:effectLst/>
                <a:latin typeface="+mn-lt"/>
                <a:ea typeface="+mn-ea"/>
                <a:cs typeface="+mn-cs"/>
              </a:rPr>
              <a:t>.</a:t>
            </a:r>
          </a:p>
          <a:p>
            <a:pPr marL="0" marR="0" lvl="0" indent="0" algn="l" defTabSz="914384" rtl="0" eaLnBrk="1" fontAlgn="auto" latinLnBrk="0" hangingPunct="1">
              <a:lnSpc>
                <a:spcPct val="100000"/>
              </a:lnSpc>
              <a:spcBef>
                <a:spcPts val="0"/>
              </a:spcBef>
              <a:spcAft>
                <a:spcPts val="600"/>
              </a:spcAft>
              <a:buClrTx/>
              <a:buSzTx/>
              <a:buFontTx/>
              <a:buNone/>
              <a:tabLst/>
              <a:defRPr/>
            </a:pPr>
            <a:r>
              <a:rPr lang="en-US" sz="750" i="1" kern="1200" noProof="0" dirty="0">
                <a:solidFill>
                  <a:schemeClr val="tx1"/>
                </a:solidFill>
                <a:effectLst/>
                <a:latin typeface="+mn-lt"/>
                <a:ea typeface="+mn-ea"/>
                <a:cs typeface="+mn-cs"/>
              </a:rPr>
              <a:t>M&amp;A advisory, capital raising and secondary market advisory services in the United States are provided by Kroll Securities, LLC (member FINRA/SIPC). M&amp;A advisory, capital raising and secondary market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advisory services in the United Kingdom are provided by Kroll Securities Ltd., which is authorized and regulated by the Financial Conduct Authority (FCA). Valuation Advisory Services in India are provided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by Duff &amp; Phelps India Private Limited under a category 1 merchant banker license issued by the Securities and Exchange Board of India.</a:t>
            </a:r>
          </a:p>
          <a:p>
            <a:pPr marL="0" marR="0" lvl="0" indent="0" algn="l" defTabSz="914384" rtl="0" eaLnBrk="1" fontAlgn="auto" latinLnBrk="0" hangingPunct="1">
              <a:lnSpc>
                <a:spcPct val="100000"/>
              </a:lnSpc>
              <a:spcBef>
                <a:spcPts val="0"/>
              </a:spcBef>
              <a:spcAft>
                <a:spcPts val="0"/>
              </a:spcAft>
              <a:buClrTx/>
              <a:buSzTx/>
              <a:buFontTx/>
              <a:buNone/>
              <a:tabLst/>
              <a:defRPr/>
            </a:pPr>
            <a:r>
              <a:rPr lang="en-US" sz="750" kern="1200" noProof="0" dirty="0">
                <a:solidFill>
                  <a:schemeClr val="tx1"/>
                </a:solidFill>
                <a:effectLst/>
                <a:latin typeface="+mn-lt"/>
                <a:ea typeface="+mn-ea"/>
                <a:cs typeface="+mn-cs"/>
              </a:rPr>
              <a:t>© 2022 Kroll, LLC. All rights reserved.</a:t>
            </a:r>
          </a:p>
        </p:txBody>
      </p:sp>
      <p:sp>
        <p:nvSpPr>
          <p:cNvPr id="6" name="Freeform 5">
            <a:extLst>
              <a:ext uri="{FF2B5EF4-FFF2-40B4-BE49-F238E27FC236}">
                <a16:creationId xmlns:a16="http://schemas.microsoft.com/office/drawing/2014/main" id="{70D0032E-44A3-B545-A70B-D8AACF06BF11}"/>
              </a:ext>
            </a:extLst>
          </p:cNvPr>
          <p:cNvSpPr/>
          <p:nvPr userDrawn="1"/>
        </p:nvSpPr>
        <p:spPr>
          <a:xfrm rot="10800000" flipH="1" flipV="1">
            <a:off x="11159922" y="-14990"/>
            <a:ext cx="1053420" cy="1551690"/>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Lst>
            <a:ahLst/>
            <a:cxnLst>
              <a:cxn ang="0">
                <a:pos x="connsiteX0" y="connsiteY0"/>
              </a:cxn>
              <a:cxn ang="0">
                <a:pos x="connsiteX1" y="connsiteY1"/>
              </a:cxn>
              <a:cxn ang="0">
                <a:pos x="connsiteX2" y="connsiteY2"/>
              </a:cxn>
              <a:cxn ang="0">
                <a:pos x="connsiteX3" y="connsiteY3"/>
              </a:cxn>
            </a:cxnLst>
            <a:rect l="l" t="t" r="r" b="b"/>
            <a:pathLst>
              <a:path w="1580613" h="1551690">
                <a:moveTo>
                  <a:pt x="0" y="0"/>
                </a:moveTo>
                <a:lnTo>
                  <a:pt x="1567646" y="1551690"/>
                </a:lnTo>
                <a:lnTo>
                  <a:pt x="1580613" y="11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2DCCA27E-3EF6-5E4A-BEBA-093583A538FE}"/>
              </a:ext>
            </a:extLst>
          </p:cNvPr>
          <p:cNvSpPr>
            <a:spLocks noGrp="1"/>
          </p:cNvSpPr>
          <p:nvPr>
            <p:ph type="body" sz="quarter" idx="10"/>
          </p:nvPr>
        </p:nvSpPr>
        <p:spPr>
          <a:xfrm>
            <a:off x="822862" y="1978867"/>
            <a:ext cx="5129775" cy="3013075"/>
          </a:xfrm>
          <a:prstGeom prst="rect">
            <a:avLst/>
          </a:prstGeom>
        </p:spPr>
        <p:txBody>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63201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slide_CF">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0D0032E-44A3-B545-A70B-D8AACF06BF11}"/>
              </a:ext>
            </a:extLst>
          </p:cNvPr>
          <p:cNvSpPr/>
          <p:nvPr userDrawn="1"/>
        </p:nvSpPr>
        <p:spPr>
          <a:xfrm rot="10800000" flipH="1" flipV="1">
            <a:off x="11159922" y="-14990"/>
            <a:ext cx="1053420" cy="1551690"/>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Lst>
            <a:ahLst/>
            <a:cxnLst>
              <a:cxn ang="0">
                <a:pos x="connsiteX0" y="connsiteY0"/>
              </a:cxn>
              <a:cxn ang="0">
                <a:pos x="connsiteX1" y="connsiteY1"/>
              </a:cxn>
              <a:cxn ang="0">
                <a:pos x="connsiteX2" y="connsiteY2"/>
              </a:cxn>
              <a:cxn ang="0">
                <a:pos x="connsiteX3" y="connsiteY3"/>
              </a:cxn>
            </a:cxnLst>
            <a:rect l="l" t="t" r="r" b="b"/>
            <a:pathLst>
              <a:path w="1580613" h="1551690">
                <a:moveTo>
                  <a:pt x="0" y="0"/>
                </a:moveTo>
                <a:lnTo>
                  <a:pt x="1567646" y="1551690"/>
                </a:lnTo>
                <a:lnTo>
                  <a:pt x="1580613" y="11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D5588B-549A-42E9-B442-AE2CF1E9A933}"/>
              </a:ext>
            </a:extLst>
          </p:cNvPr>
          <p:cNvSpPr txBox="1"/>
          <p:nvPr userDrawn="1"/>
        </p:nvSpPr>
        <p:spPr>
          <a:xfrm>
            <a:off x="822862" y="1568546"/>
            <a:ext cx="4950039" cy="307777"/>
          </a:xfrm>
          <a:prstGeom prst="rect">
            <a:avLst/>
          </a:prstGeom>
          <a:noFill/>
        </p:spPr>
        <p:txBody>
          <a:bodyPr wrap="square" lIns="0" tIns="0" rIns="0" bIns="0" rtlCol="0">
            <a:spAutoFit/>
          </a:bodyPr>
          <a:lstStyle/>
          <a:p>
            <a:pPr algn="l"/>
            <a:r>
              <a:rPr lang="en-US" sz="2000" noProof="0" dirty="0">
                <a:solidFill>
                  <a:schemeClr val="tx1"/>
                </a:solidFill>
              </a:rPr>
              <a:t>For more information, please contact:</a:t>
            </a:r>
          </a:p>
        </p:txBody>
      </p:sp>
      <p:sp>
        <p:nvSpPr>
          <p:cNvPr id="13" name="Text Placeholder 7">
            <a:extLst>
              <a:ext uri="{FF2B5EF4-FFF2-40B4-BE49-F238E27FC236}">
                <a16:creationId xmlns:a16="http://schemas.microsoft.com/office/drawing/2014/main" id="{5250569B-9835-444F-90E8-33AF41B9431B}"/>
              </a:ext>
            </a:extLst>
          </p:cNvPr>
          <p:cNvSpPr>
            <a:spLocks noGrp="1"/>
          </p:cNvSpPr>
          <p:nvPr>
            <p:ph type="body" sz="quarter" idx="10"/>
          </p:nvPr>
        </p:nvSpPr>
        <p:spPr>
          <a:xfrm>
            <a:off x="822862" y="1941512"/>
            <a:ext cx="5129775" cy="3013075"/>
          </a:xfrm>
          <a:prstGeom prst="rect">
            <a:avLst/>
          </a:prstGeom>
        </p:spPr>
        <p:txBody>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5BD0AE5-9544-431A-B030-4E38ADE859EC}"/>
              </a:ext>
            </a:extLst>
          </p:cNvPr>
          <p:cNvSpPr txBox="1"/>
          <p:nvPr userDrawn="1"/>
        </p:nvSpPr>
        <p:spPr>
          <a:xfrm>
            <a:off x="838200" y="5582960"/>
            <a:ext cx="10321722" cy="1046440"/>
          </a:xfrm>
          <a:prstGeom prst="rect">
            <a:avLst/>
          </a:prstGeom>
          <a:noFill/>
        </p:spPr>
        <p:txBody>
          <a:bodyPr wrap="square" lIns="0" tIns="0" rIns="0" bIns="0" rtlCol="0">
            <a:spAutoFit/>
          </a:bodyPr>
          <a:lstStyle/>
          <a:p>
            <a:pPr marL="0" marR="0" lvl="0" indent="0" algn="l" defTabSz="914384" rtl="0" eaLnBrk="1" fontAlgn="auto" latinLnBrk="0" hangingPunct="1">
              <a:lnSpc>
                <a:spcPct val="100000"/>
              </a:lnSpc>
              <a:spcBef>
                <a:spcPts val="600"/>
              </a:spcBef>
              <a:spcAft>
                <a:spcPts val="0"/>
              </a:spcAft>
              <a:buClrTx/>
              <a:buSzTx/>
              <a:buFontTx/>
              <a:buNone/>
              <a:tabLst/>
              <a:defRPr/>
            </a:pPr>
            <a:r>
              <a:rPr lang="en-US" sz="800" b="1" kern="7500" spc="80" baseline="0" noProof="0" dirty="0">
                <a:solidFill>
                  <a:schemeClr val="tx1"/>
                </a:solidFill>
                <a:latin typeface="+mn-lt"/>
                <a:ea typeface="+mn-ea"/>
                <a:cs typeface="+mn-cs"/>
              </a:rPr>
              <a:t>About Kroll</a:t>
            </a:r>
          </a:p>
          <a:p>
            <a:pPr marL="0" marR="0" lvl="0" indent="0" algn="l" defTabSz="914384" rtl="0" eaLnBrk="1" fontAlgn="auto" latinLnBrk="0" hangingPunct="1">
              <a:lnSpc>
                <a:spcPct val="100000"/>
              </a:lnSpc>
              <a:spcBef>
                <a:spcPts val="600"/>
              </a:spcBef>
              <a:spcAft>
                <a:spcPts val="600"/>
              </a:spcAft>
              <a:buClrTx/>
              <a:buSzTx/>
              <a:buFontTx/>
              <a:buNone/>
              <a:tabLst/>
              <a:defRPr/>
            </a:pPr>
            <a:r>
              <a:rPr lang="en-US" sz="750" kern="1200" dirty="0">
                <a:solidFill>
                  <a:schemeClr val="tx1"/>
                </a:solidFill>
                <a:effectLst/>
                <a:latin typeface="+mn-lt"/>
                <a:ea typeface="+mn-ea"/>
                <a:cs typeface="+mn-cs"/>
              </a:rPr>
              <a:t>Kroll provides proprietary data, technology and insights to help our clients stay ahead of complex demands related to risk, governance and growth. Our solutions deliver a powerful competitive advantage, </a:t>
            </a:r>
            <a:br>
              <a:rPr lang="en-US" sz="750" kern="1200" dirty="0">
                <a:solidFill>
                  <a:schemeClr val="tx1"/>
                </a:solidFill>
                <a:effectLst/>
                <a:latin typeface="+mn-lt"/>
                <a:ea typeface="+mn-ea"/>
                <a:cs typeface="+mn-cs"/>
              </a:rPr>
            </a:br>
            <a:r>
              <a:rPr lang="en-US" sz="750" kern="1200" dirty="0">
                <a:solidFill>
                  <a:schemeClr val="tx1"/>
                </a:solidFill>
                <a:effectLst/>
                <a:latin typeface="+mn-lt"/>
                <a:ea typeface="+mn-ea"/>
                <a:cs typeface="+mn-cs"/>
              </a:rPr>
              <a:t>enabling faster, smarter and more sustainable decisions. With 5,000 experts around the world, we create value and impact for our clients and communities. To learn more, visit </a:t>
            </a:r>
            <a:r>
              <a:rPr lang="en-US" sz="750" kern="1200" dirty="0">
                <a:solidFill>
                  <a:schemeClr val="tx1"/>
                </a:solidFill>
                <a:effectLst/>
                <a:latin typeface="+mn-lt"/>
                <a:ea typeface="+mn-ea"/>
                <a:cs typeface="+mn-cs"/>
                <a:hlinkClick r:id="rId2"/>
              </a:rPr>
              <a:t>www.kroll.com</a:t>
            </a:r>
            <a:r>
              <a:rPr lang="en-US" sz="750" kern="1200" dirty="0">
                <a:solidFill>
                  <a:schemeClr val="tx1"/>
                </a:solidFill>
                <a:effectLst/>
                <a:latin typeface="+mn-lt"/>
                <a:ea typeface="+mn-ea"/>
                <a:cs typeface="+mn-cs"/>
              </a:rPr>
              <a:t>.</a:t>
            </a:r>
          </a:p>
          <a:p>
            <a:pPr marL="0" marR="0" lvl="0" indent="0" algn="l" defTabSz="914384" rtl="0" eaLnBrk="1" fontAlgn="auto" latinLnBrk="0" hangingPunct="1">
              <a:lnSpc>
                <a:spcPct val="100000"/>
              </a:lnSpc>
              <a:spcBef>
                <a:spcPts val="0"/>
              </a:spcBef>
              <a:spcAft>
                <a:spcPts val="600"/>
              </a:spcAft>
              <a:buClrTx/>
              <a:buSzTx/>
              <a:buFontTx/>
              <a:buNone/>
              <a:tabLst/>
              <a:defRPr/>
            </a:pPr>
            <a:r>
              <a:rPr lang="en-US" sz="750" i="1" kern="1200" noProof="0" dirty="0">
                <a:solidFill>
                  <a:schemeClr val="tx1"/>
                </a:solidFill>
                <a:effectLst/>
                <a:latin typeface="+mn-lt"/>
                <a:ea typeface="+mn-ea"/>
                <a:cs typeface="+mn-cs"/>
              </a:rPr>
              <a:t>M&amp;A advisory, capital raising and secondary market advisory services in the United States are provided by Kroll Securities, LLC (member FINRA/SIPC). M&amp;A advisory, capital raising and secondary market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advisory services in the United Kingdom are provided by Kroll Securities Ltd., which is authorized and regulated by the Financial Conduct Authority (FCA). Valuation Advisory Services in India are provided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by Duff &amp; Phelps India Private Limited under a category 1 merchant banker license issued by the Securities and Exchange Board of India.</a:t>
            </a:r>
          </a:p>
          <a:p>
            <a:pPr marL="0" marR="0" lvl="0" indent="0" algn="l" defTabSz="914384" rtl="0" eaLnBrk="1" fontAlgn="auto" latinLnBrk="0" hangingPunct="1">
              <a:lnSpc>
                <a:spcPct val="100000"/>
              </a:lnSpc>
              <a:spcBef>
                <a:spcPts val="0"/>
              </a:spcBef>
              <a:spcAft>
                <a:spcPts val="0"/>
              </a:spcAft>
              <a:buClrTx/>
              <a:buSzTx/>
              <a:buFontTx/>
              <a:buNone/>
              <a:tabLst/>
              <a:defRPr/>
            </a:pPr>
            <a:r>
              <a:rPr lang="en-US" sz="750" kern="1200" noProof="0" dirty="0">
                <a:solidFill>
                  <a:schemeClr val="tx1"/>
                </a:solidFill>
                <a:effectLst/>
                <a:latin typeface="+mn-lt"/>
                <a:ea typeface="+mn-ea"/>
                <a:cs typeface="+mn-cs"/>
              </a:rPr>
              <a:t>© 2022 Kroll, LLC. All rights reserved.</a:t>
            </a:r>
          </a:p>
        </p:txBody>
      </p:sp>
      <p:pic>
        <p:nvPicPr>
          <p:cNvPr id="9" name="Graphic 8">
            <a:extLst>
              <a:ext uri="{FF2B5EF4-FFF2-40B4-BE49-F238E27FC236}">
                <a16:creationId xmlns:a16="http://schemas.microsoft.com/office/drawing/2014/main" id="{0FE46359-536D-4769-9278-35EB568669E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113" y="493672"/>
            <a:ext cx="2586667" cy="954128"/>
          </a:xfrm>
          <a:prstGeom prst="rect">
            <a:avLst/>
          </a:prstGeom>
        </p:spPr>
      </p:pic>
    </p:spTree>
    <p:extLst>
      <p:ext uri="{BB962C8B-B14F-4D97-AF65-F5344CB8AC3E}">
        <p14:creationId xmlns:p14="http://schemas.microsoft.com/office/powerpoint/2010/main" val="203231084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_KBS">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0D0032E-44A3-B545-A70B-D8AACF06BF11}"/>
              </a:ext>
            </a:extLst>
          </p:cNvPr>
          <p:cNvSpPr/>
          <p:nvPr userDrawn="1"/>
        </p:nvSpPr>
        <p:spPr>
          <a:xfrm rot="10800000" flipH="1" flipV="1">
            <a:off x="11159922" y="-14990"/>
            <a:ext cx="1053420" cy="1551690"/>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Lst>
            <a:ahLst/>
            <a:cxnLst>
              <a:cxn ang="0">
                <a:pos x="connsiteX0" y="connsiteY0"/>
              </a:cxn>
              <a:cxn ang="0">
                <a:pos x="connsiteX1" y="connsiteY1"/>
              </a:cxn>
              <a:cxn ang="0">
                <a:pos x="connsiteX2" y="connsiteY2"/>
              </a:cxn>
              <a:cxn ang="0">
                <a:pos x="connsiteX3" y="connsiteY3"/>
              </a:cxn>
            </a:cxnLst>
            <a:rect l="l" t="t" r="r" b="b"/>
            <a:pathLst>
              <a:path w="1580613" h="1551690">
                <a:moveTo>
                  <a:pt x="0" y="0"/>
                </a:moveTo>
                <a:lnTo>
                  <a:pt x="1567646" y="1551690"/>
                </a:lnTo>
                <a:lnTo>
                  <a:pt x="1580613" y="11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B5AF1F-A1F0-4880-953B-E411DB93144D}"/>
              </a:ext>
            </a:extLst>
          </p:cNvPr>
          <p:cNvSpPr txBox="1"/>
          <p:nvPr userDrawn="1"/>
        </p:nvSpPr>
        <p:spPr>
          <a:xfrm>
            <a:off x="822862" y="1568546"/>
            <a:ext cx="4950039" cy="307777"/>
          </a:xfrm>
          <a:prstGeom prst="rect">
            <a:avLst/>
          </a:prstGeom>
          <a:noFill/>
        </p:spPr>
        <p:txBody>
          <a:bodyPr wrap="square" lIns="0" tIns="0" rIns="0" bIns="0" rtlCol="0">
            <a:spAutoFit/>
          </a:bodyPr>
          <a:lstStyle/>
          <a:p>
            <a:pPr algn="l"/>
            <a:r>
              <a:rPr lang="en-US" sz="2000" noProof="0" dirty="0">
                <a:solidFill>
                  <a:schemeClr val="tx1"/>
                </a:solidFill>
              </a:rPr>
              <a:t>For more information, please contact:</a:t>
            </a:r>
          </a:p>
        </p:txBody>
      </p:sp>
      <p:sp>
        <p:nvSpPr>
          <p:cNvPr id="13" name="Text Placeholder 7">
            <a:extLst>
              <a:ext uri="{FF2B5EF4-FFF2-40B4-BE49-F238E27FC236}">
                <a16:creationId xmlns:a16="http://schemas.microsoft.com/office/drawing/2014/main" id="{BABE50D7-FBAB-4C0B-A7E1-973C32893F2D}"/>
              </a:ext>
            </a:extLst>
          </p:cNvPr>
          <p:cNvSpPr>
            <a:spLocks noGrp="1"/>
          </p:cNvSpPr>
          <p:nvPr>
            <p:ph type="body" sz="quarter" idx="10"/>
          </p:nvPr>
        </p:nvSpPr>
        <p:spPr>
          <a:xfrm>
            <a:off x="822862" y="1941512"/>
            <a:ext cx="5129775" cy="3013075"/>
          </a:xfrm>
          <a:prstGeom prst="rect">
            <a:avLst/>
          </a:prstGeom>
        </p:spPr>
        <p:txBody>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3129DEAC-6BE2-4B91-901E-E04093368BDF}"/>
              </a:ext>
            </a:extLst>
          </p:cNvPr>
          <p:cNvSpPr txBox="1"/>
          <p:nvPr userDrawn="1"/>
        </p:nvSpPr>
        <p:spPr>
          <a:xfrm>
            <a:off x="838200" y="5582960"/>
            <a:ext cx="10321722" cy="1046440"/>
          </a:xfrm>
          <a:prstGeom prst="rect">
            <a:avLst/>
          </a:prstGeom>
          <a:noFill/>
        </p:spPr>
        <p:txBody>
          <a:bodyPr wrap="square" lIns="0" tIns="0" rIns="0" bIns="0" rtlCol="0">
            <a:spAutoFit/>
          </a:bodyPr>
          <a:lstStyle/>
          <a:p>
            <a:pPr marL="0" marR="0" lvl="0" indent="0" algn="l" defTabSz="914384" rtl="0" eaLnBrk="1" fontAlgn="auto" latinLnBrk="0" hangingPunct="1">
              <a:lnSpc>
                <a:spcPct val="100000"/>
              </a:lnSpc>
              <a:spcBef>
                <a:spcPts val="600"/>
              </a:spcBef>
              <a:spcAft>
                <a:spcPts val="0"/>
              </a:spcAft>
              <a:buClrTx/>
              <a:buSzTx/>
              <a:buFontTx/>
              <a:buNone/>
              <a:tabLst/>
              <a:defRPr/>
            </a:pPr>
            <a:r>
              <a:rPr lang="en-US" sz="800" b="1" kern="7500" spc="80" baseline="0" noProof="0" dirty="0">
                <a:solidFill>
                  <a:schemeClr val="tx1"/>
                </a:solidFill>
                <a:latin typeface="+mn-lt"/>
                <a:ea typeface="+mn-ea"/>
                <a:cs typeface="+mn-cs"/>
              </a:rPr>
              <a:t>About Kroll</a:t>
            </a:r>
          </a:p>
          <a:p>
            <a:pPr marL="0" marR="0" lvl="0" indent="0" algn="l" defTabSz="914384" rtl="0" eaLnBrk="1" fontAlgn="auto" latinLnBrk="0" hangingPunct="1">
              <a:lnSpc>
                <a:spcPct val="100000"/>
              </a:lnSpc>
              <a:spcBef>
                <a:spcPts val="600"/>
              </a:spcBef>
              <a:spcAft>
                <a:spcPts val="600"/>
              </a:spcAft>
              <a:buClrTx/>
              <a:buSzTx/>
              <a:buFontTx/>
              <a:buNone/>
              <a:tabLst/>
              <a:defRPr/>
            </a:pPr>
            <a:r>
              <a:rPr lang="en-US" sz="750" kern="1200" dirty="0">
                <a:solidFill>
                  <a:schemeClr val="tx1"/>
                </a:solidFill>
                <a:effectLst/>
                <a:latin typeface="+mn-lt"/>
                <a:ea typeface="+mn-ea"/>
                <a:cs typeface="+mn-cs"/>
              </a:rPr>
              <a:t>Kroll provides proprietary data, technology and insights to help our clients stay ahead of complex demands related to risk, governance and growth. Our solutions deliver a powerful competitive advantage, </a:t>
            </a:r>
            <a:br>
              <a:rPr lang="en-US" sz="750" kern="1200" dirty="0">
                <a:solidFill>
                  <a:schemeClr val="tx1"/>
                </a:solidFill>
                <a:effectLst/>
                <a:latin typeface="+mn-lt"/>
                <a:ea typeface="+mn-ea"/>
                <a:cs typeface="+mn-cs"/>
              </a:rPr>
            </a:br>
            <a:r>
              <a:rPr lang="en-US" sz="750" kern="1200" dirty="0">
                <a:solidFill>
                  <a:schemeClr val="tx1"/>
                </a:solidFill>
                <a:effectLst/>
                <a:latin typeface="+mn-lt"/>
                <a:ea typeface="+mn-ea"/>
                <a:cs typeface="+mn-cs"/>
              </a:rPr>
              <a:t>enabling faster, smarter and more sustainable decisions. With 5,000 experts around the world, we create value and impact for our clients and communities. To learn more, visit </a:t>
            </a:r>
            <a:r>
              <a:rPr lang="en-US" sz="750" kern="1200" dirty="0">
                <a:solidFill>
                  <a:schemeClr val="tx1"/>
                </a:solidFill>
                <a:effectLst/>
                <a:latin typeface="+mn-lt"/>
                <a:ea typeface="+mn-ea"/>
                <a:cs typeface="+mn-cs"/>
                <a:hlinkClick r:id="rId2"/>
              </a:rPr>
              <a:t>www.kroll.com/businessservices</a:t>
            </a:r>
            <a:r>
              <a:rPr lang="en-US" sz="750" kern="1200" dirty="0">
                <a:solidFill>
                  <a:schemeClr val="tx1"/>
                </a:solidFill>
                <a:effectLst/>
                <a:latin typeface="+mn-lt"/>
                <a:ea typeface="+mn-ea"/>
                <a:cs typeface="+mn-cs"/>
              </a:rPr>
              <a:t>.</a:t>
            </a:r>
          </a:p>
          <a:p>
            <a:pPr marL="0" marR="0" lvl="0" indent="0" algn="l" defTabSz="914384" rtl="0" eaLnBrk="1" fontAlgn="auto" latinLnBrk="0" hangingPunct="1">
              <a:lnSpc>
                <a:spcPct val="100000"/>
              </a:lnSpc>
              <a:spcBef>
                <a:spcPts val="0"/>
              </a:spcBef>
              <a:spcAft>
                <a:spcPts val="600"/>
              </a:spcAft>
              <a:buClrTx/>
              <a:buSzTx/>
              <a:buFontTx/>
              <a:buNone/>
              <a:tabLst/>
              <a:defRPr/>
            </a:pPr>
            <a:r>
              <a:rPr lang="en-US" sz="750" i="1" kern="1200" noProof="0" dirty="0">
                <a:solidFill>
                  <a:schemeClr val="tx1"/>
                </a:solidFill>
                <a:effectLst/>
                <a:latin typeface="+mn-lt"/>
                <a:ea typeface="+mn-ea"/>
                <a:cs typeface="+mn-cs"/>
              </a:rPr>
              <a:t>M&amp;A advisory, capital raising and secondary market advisory services in the United States are provided by Kroll Securities, LLC (member FINRA/SIPC). M&amp;A advisory, capital raising and secondary market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advisory services in the United Kingdom are provided by Kroll Securities Ltd., which is authorized and regulated by the Financial Conduct Authority (FCA). Valuation Advisory Services in India are provided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by Duff &amp; Phelps India Private Limited under a category 1 merchant banker license issued by the Securities and Exchange Board of India.</a:t>
            </a:r>
          </a:p>
          <a:p>
            <a:pPr marL="0" marR="0" lvl="0" indent="0" algn="l" defTabSz="914384" rtl="0" eaLnBrk="1" fontAlgn="auto" latinLnBrk="0" hangingPunct="1">
              <a:lnSpc>
                <a:spcPct val="100000"/>
              </a:lnSpc>
              <a:spcBef>
                <a:spcPts val="0"/>
              </a:spcBef>
              <a:spcAft>
                <a:spcPts val="0"/>
              </a:spcAft>
              <a:buClrTx/>
              <a:buSzTx/>
              <a:buFontTx/>
              <a:buNone/>
              <a:tabLst/>
              <a:defRPr/>
            </a:pPr>
            <a:r>
              <a:rPr lang="en-US" sz="750" kern="1200" noProof="0" dirty="0">
                <a:solidFill>
                  <a:schemeClr val="tx1"/>
                </a:solidFill>
                <a:effectLst/>
                <a:latin typeface="+mn-lt"/>
                <a:ea typeface="+mn-ea"/>
                <a:cs typeface="+mn-cs"/>
              </a:rPr>
              <a:t>© 2022 Kroll, LLC. All rights reserved.</a:t>
            </a:r>
          </a:p>
        </p:txBody>
      </p:sp>
      <p:pic>
        <p:nvPicPr>
          <p:cNvPr id="9" name="Picture 8" descr="Logo&#10;&#10;Description automatically generated">
            <a:extLst>
              <a:ext uri="{FF2B5EF4-FFF2-40B4-BE49-F238E27FC236}">
                <a16:creationId xmlns:a16="http://schemas.microsoft.com/office/drawing/2014/main" id="{A743656A-4B14-4E31-8864-1B03AD2A516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8479" t="20018" r="8020" b="20018"/>
          <a:stretch/>
        </p:blipFill>
        <p:spPr>
          <a:xfrm>
            <a:off x="841336" y="683259"/>
            <a:ext cx="2039024" cy="572900"/>
          </a:xfrm>
          <a:prstGeom prst="rect">
            <a:avLst/>
          </a:prstGeom>
        </p:spPr>
      </p:pic>
    </p:spTree>
    <p:extLst>
      <p:ext uri="{BB962C8B-B14F-4D97-AF65-F5344CB8AC3E}">
        <p14:creationId xmlns:p14="http://schemas.microsoft.com/office/powerpoint/2010/main" val="229460465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nd slide_REAG">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0D0032E-44A3-B545-A70B-D8AACF06BF11}"/>
              </a:ext>
            </a:extLst>
          </p:cNvPr>
          <p:cNvSpPr/>
          <p:nvPr userDrawn="1"/>
        </p:nvSpPr>
        <p:spPr>
          <a:xfrm rot="10800000" flipH="1" flipV="1">
            <a:off x="11159922" y="-14990"/>
            <a:ext cx="1053420" cy="1551690"/>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Lst>
            <a:ahLst/>
            <a:cxnLst>
              <a:cxn ang="0">
                <a:pos x="connsiteX0" y="connsiteY0"/>
              </a:cxn>
              <a:cxn ang="0">
                <a:pos x="connsiteX1" y="connsiteY1"/>
              </a:cxn>
              <a:cxn ang="0">
                <a:pos x="connsiteX2" y="connsiteY2"/>
              </a:cxn>
              <a:cxn ang="0">
                <a:pos x="connsiteX3" y="connsiteY3"/>
              </a:cxn>
            </a:cxnLst>
            <a:rect l="l" t="t" r="r" b="b"/>
            <a:pathLst>
              <a:path w="1580613" h="1551690">
                <a:moveTo>
                  <a:pt x="0" y="0"/>
                </a:moveTo>
                <a:lnTo>
                  <a:pt x="1567646" y="1551690"/>
                </a:lnTo>
                <a:lnTo>
                  <a:pt x="1580613" y="11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4492F8-F2B4-4803-95A5-EA98A19460D9}"/>
              </a:ext>
            </a:extLst>
          </p:cNvPr>
          <p:cNvSpPr txBox="1"/>
          <p:nvPr userDrawn="1"/>
        </p:nvSpPr>
        <p:spPr>
          <a:xfrm>
            <a:off x="822862" y="1574800"/>
            <a:ext cx="4950039" cy="307777"/>
          </a:xfrm>
          <a:prstGeom prst="rect">
            <a:avLst/>
          </a:prstGeom>
          <a:noFill/>
        </p:spPr>
        <p:txBody>
          <a:bodyPr wrap="square" lIns="0" tIns="0" rIns="0" bIns="0" rtlCol="0">
            <a:spAutoFit/>
          </a:bodyPr>
          <a:lstStyle/>
          <a:p>
            <a:pPr algn="l"/>
            <a:r>
              <a:rPr lang="en-US" sz="2000" noProof="0" dirty="0">
                <a:solidFill>
                  <a:schemeClr val="tx1"/>
                </a:solidFill>
              </a:rPr>
              <a:t>For more information, please contact:</a:t>
            </a:r>
          </a:p>
        </p:txBody>
      </p:sp>
      <p:sp>
        <p:nvSpPr>
          <p:cNvPr id="12" name="Text Placeholder 7">
            <a:extLst>
              <a:ext uri="{FF2B5EF4-FFF2-40B4-BE49-F238E27FC236}">
                <a16:creationId xmlns:a16="http://schemas.microsoft.com/office/drawing/2014/main" id="{37F25A0E-AF49-41EA-8194-97F5F206127A}"/>
              </a:ext>
            </a:extLst>
          </p:cNvPr>
          <p:cNvSpPr>
            <a:spLocks noGrp="1"/>
          </p:cNvSpPr>
          <p:nvPr>
            <p:ph type="body" sz="quarter" idx="10"/>
          </p:nvPr>
        </p:nvSpPr>
        <p:spPr>
          <a:xfrm>
            <a:off x="822862" y="1947766"/>
            <a:ext cx="5129775" cy="3013075"/>
          </a:xfrm>
          <a:prstGeom prst="rect">
            <a:avLst/>
          </a:prstGeom>
        </p:spPr>
        <p:txBody>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62C2FCA5-11E9-4F3D-9FBF-AB0DC34E7DEE}"/>
              </a:ext>
            </a:extLst>
          </p:cNvPr>
          <p:cNvSpPr txBox="1"/>
          <p:nvPr userDrawn="1"/>
        </p:nvSpPr>
        <p:spPr>
          <a:xfrm>
            <a:off x="838200" y="5582960"/>
            <a:ext cx="10321722" cy="1046440"/>
          </a:xfrm>
          <a:prstGeom prst="rect">
            <a:avLst/>
          </a:prstGeom>
          <a:noFill/>
        </p:spPr>
        <p:txBody>
          <a:bodyPr wrap="square" lIns="0" tIns="0" rIns="0" bIns="0" rtlCol="0">
            <a:spAutoFit/>
          </a:bodyPr>
          <a:lstStyle/>
          <a:p>
            <a:pPr marL="0" marR="0" lvl="0" indent="0" algn="l" defTabSz="914384" rtl="0" eaLnBrk="1" fontAlgn="auto" latinLnBrk="0" hangingPunct="1">
              <a:lnSpc>
                <a:spcPct val="100000"/>
              </a:lnSpc>
              <a:spcBef>
                <a:spcPts val="600"/>
              </a:spcBef>
              <a:spcAft>
                <a:spcPts val="0"/>
              </a:spcAft>
              <a:buClrTx/>
              <a:buSzTx/>
              <a:buFontTx/>
              <a:buNone/>
              <a:tabLst/>
              <a:defRPr/>
            </a:pPr>
            <a:r>
              <a:rPr lang="en-US" sz="800" b="1" kern="7500" spc="80" baseline="0" noProof="0" dirty="0">
                <a:solidFill>
                  <a:schemeClr val="tx1"/>
                </a:solidFill>
                <a:latin typeface="+mn-lt"/>
                <a:ea typeface="+mn-ea"/>
                <a:cs typeface="+mn-cs"/>
              </a:rPr>
              <a:t>About Kroll</a:t>
            </a:r>
          </a:p>
          <a:p>
            <a:pPr marL="0" marR="0" lvl="0" indent="0" algn="l" defTabSz="914384" rtl="0" eaLnBrk="1" fontAlgn="auto" latinLnBrk="0" hangingPunct="1">
              <a:lnSpc>
                <a:spcPct val="100000"/>
              </a:lnSpc>
              <a:spcBef>
                <a:spcPts val="600"/>
              </a:spcBef>
              <a:spcAft>
                <a:spcPts val="600"/>
              </a:spcAft>
              <a:buClrTx/>
              <a:buSzTx/>
              <a:buFontTx/>
              <a:buNone/>
              <a:tabLst/>
              <a:defRPr/>
            </a:pPr>
            <a:r>
              <a:rPr lang="en-US" sz="750" kern="1200" dirty="0">
                <a:solidFill>
                  <a:schemeClr val="tx1"/>
                </a:solidFill>
                <a:effectLst/>
                <a:latin typeface="+mn-lt"/>
                <a:ea typeface="+mn-ea"/>
                <a:cs typeface="+mn-cs"/>
              </a:rPr>
              <a:t>Kroll provides proprietary data, technology and insights to help our clients stay ahead of complex demands related to risk, governance and growth. Our solutions deliver a powerful competitive advantage, </a:t>
            </a:r>
            <a:br>
              <a:rPr lang="en-US" sz="750" kern="1200" dirty="0">
                <a:solidFill>
                  <a:schemeClr val="tx1"/>
                </a:solidFill>
                <a:effectLst/>
                <a:latin typeface="+mn-lt"/>
                <a:ea typeface="+mn-ea"/>
                <a:cs typeface="+mn-cs"/>
              </a:rPr>
            </a:br>
            <a:r>
              <a:rPr lang="en-US" sz="750" kern="1200" dirty="0">
                <a:solidFill>
                  <a:schemeClr val="tx1"/>
                </a:solidFill>
                <a:effectLst/>
                <a:latin typeface="+mn-lt"/>
                <a:ea typeface="+mn-ea"/>
                <a:cs typeface="+mn-cs"/>
              </a:rPr>
              <a:t>enabling faster, smarter and more sustainable decisions. With 5,000 experts around the world, we create value and impact for our clients and communities. To learn more, visit </a:t>
            </a:r>
            <a:r>
              <a:rPr lang="en-US" sz="750" kern="1200" dirty="0">
                <a:solidFill>
                  <a:schemeClr val="tx1"/>
                </a:solidFill>
                <a:effectLst/>
                <a:latin typeface="+mn-lt"/>
                <a:ea typeface="+mn-ea"/>
                <a:cs typeface="+mn-cs"/>
                <a:hlinkClick r:id="rId2"/>
              </a:rPr>
              <a:t>www.kroll.com</a:t>
            </a:r>
            <a:r>
              <a:rPr lang="en-US" sz="750" kern="1200" dirty="0">
                <a:solidFill>
                  <a:schemeClr val="tx1"/>
                </a:solidFill>
                <a:effectLst/>
                <a:latin typeface="+mn-lt"/>
                <a:ea typeface="+mn-ea"/>
                <a:cs typeface="+mn-cs"/>
              </a:rPr>
              <a:t>.</a:t>
            </a:r>
          </a:p>
          <a:p>
            <a:pPr marL="0" marR="0" lvl="0" indent="0" algn="l" defTabSz="914384" rtl="0" eaLnBrk="1" fontAlgn="auto" latinLnBrk="0" hangingPunct="1">
              <a:lnSpc>
                <a:spcPct val="100000"/>
              </a:lnSpc>
              <a:spcBef>
                <a:spcPts val="0"/>
              </a:spcBef>
              <a:spcAft>
                <a:spcPts val="600"/>
              </a:spcAft>
              <a:buClrTx/>
              <a:buSzTx/>
              <a:buFontTx/>
              <a:buNone/>
              <a:tabLst/>
              <a:defRPr/>
            </a:pPr>
            <a:r>
              <a:rPr lang="en-US" sz="750" i="1" kern="1200" noProof="0" dirty="0">
                <a:solidFill>
                  <a:schemeClr val="tx1"/>
                </a:solidFill>
                <a:effectLst/>
                <a:latin typeface="+mn-lt"/>
                <a:ea typeface="+mn-ea"/>
                <a:cs typeface="+mn-cs"/>
              </a:rPr>
              <a:t>M&amp;A advisory, capital raising and secondary market advisory services in the United States are provided by Kroll Securities, LLC (member FINRA/SIPC). M&amp;A advisory, capital raising and secondary market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advisory services in the United Kingdom are provided by Kroll Securities Ltd., which is authorized and regulated by the Financial Conduct Authority (FCA). Valuation Advisory Services in India are provided </a:t>
            </a:r>
            <a:br>
              <a:rPr lang="en-US" sz="750" i="1" kern="1200" noProof="0" dirty="0">
                <a:solidFill>
                  <a:schemeClr val="tx1"/>
                </a:solidFill>
                <a:effectLst/>
                <a:latin typeface="+mn-lt"/>
                <a:ea typeface="+mn-ea"/>
                <a:cs typeface="+mn-cs"/>
              </a:rPr>
            </a:br>
            <a:r>
              <a:rPr lang="en-US" sz="750" i="1" kern="1200" noProof="0" dirty="0">
                <a:solidFill>
                  <a:schemeClr val="tx1"/>
                </a:solidFill>
                <a:effectLst/>
                <a:latin typeface="+mn-lt"/>
                <a:ea typeface="+mn-ea"/>
                <a:cs typeface="+mn-cs"/>
              </a:rPr>
              <a:t>by Duff &amp; Phelps India Private Limited under a category 1 merchant banker license issued by the Securities and Exchange Board of India.</a:t>
            </a:r>
          </a:p>
          <a:p>
            <a:pPr marL="0" marR="0" lvl="0" indent="0" algn="l" defTabSz="914384" rtl="0" eaLnBrk="1" fontAlgn="auto" latinLnBrk="0" hangingPunct="1">
              <a:lnSpc>
                <a:spcPct val="100000"/>
              </a:lnSpc>
              <a:spcBef>
                <a:spcPts val="0"/>
              </a:spcBef>
              <a:spcAft>
                <a:spcPts val="0"/>
              </a:spcAft>
              <a:buClrTx/>
              <a:buSzTx/>
              <a:buFontTx/>
              <a:buNone/>
              <a:tabLst/>
              <a:defRPr/>
            </a:pPr>
            <a:r>
              <a:rPr lang="en-US" sz="750" kern="1200" noProof="0" dirty="0">
                <a:solidFill>
                  <a:schemeClr val="tx1"/>
                </a:solidFill>
                <a:effectLst/>
                <a:latin typeface="+mn-lt"/>
                <a:ea typeface="+mn-ea"/>
                <a:cs typeface="+mn-cs"/>
              </a:rPr>
              <a:t>© 2022 Kroll, LLC. All rights reserved.</a:t>
            </a:r>
          </a:p>
        </p:txBody>
      </p:sp>
      <p:pic>
        <p:nvPicPr>
          <p:cNvPr id="11" name="Graphic 10">
            <a:extLst>
              <a:ext uri="{FF2B5EF4-FFF2-40B4-BE49-F238E27FC236}">
                <a16:creationId xmlns:a16="http://schemas.microsoft.com/office/drawing/2014/main" id="{49288020-6C92-4E36-B827-B78703BB45A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290" y="493642"/>
            <a:ext cx="2308264" cy="1116084"/>
          </a:xfrm>
          <a:prstGeom prst="rect">
            <a:avLst/>
          </a:prstGeom>
        </p:spPr>
      </p:pic>
    </p:spTree>
    <p:extLst>
      <p:ext uri="{BB962C8B-B14F-4D97-AF65-F5344CB8AC3E}">
        <p14:creationId xmlns:p14="http://schemas.microsoft.com/office/powerpoint/2010/main" val="364138774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FDCA6-D363-4A4D-ADB9-A661C9EFBB08}"/>
              </a:ext>
            </a:extLst>
          </p:cNvPr>
          <p:cNvSpPr txBox="1"/>
          <p:nvPr userDrawn="1"/>
        </p:nvSpPr>
        <p:spPr>
          <a:xfrm>
            <a:off x="744108" y="2036297"/>
            <a:ext cx="8950103" cy="954107"/>
          </a:xfrm>
          <a:prstGeom prst="rect">
            <a:avLst/>
          </a:prstGeom>
          <a:noFill/>
        </p:spPr>
        <p:txBody>
          <a:bodyPr wrap="square" rtlCol="0">
            <a:spAutoFit/>
          </a:bodyPr>
          <a:lstStyle/>
          <a:p>
            <a:r>
              <a:rPr lang="en-US" sz="5600" spc="-100" baseline="0" dirty="0">
                <a:solidFill>
                  <a:srgbClr val="14487F"/>
                </a:solidFill>
                <a:latin typeface="+mj-lt"/>
              </a:rPr>
              <a:t>Thank You</a:t>
            </a:r>
          </a:p>
        </p:txBody>
      </p:sp>
      <p:sp>
        <p:nvSpPr>
          <p:cNvPr id="5" name="Freeform 4">
            <a:extLst>
              <a:ext uri="{FF2B5EF4-FFF2-40B4-BE49-F238E27FC236}">
                <a16:creationId xmlns:a16="http://schemas.microsoft.com/office/drawing/2014/main" id="{4A4767A4-66C2-FB47-9C9E-EC8EA6D08344}"/>
              </a:ext>
            </a:extLst>
          </p:cNvPr>
          <p:cNvSpPr/>
          <p:nvPr userDrawn="1"/>
        </p:nvSpPr>
        <p:spPr>
          <a:xfrm>
            <a:off x="-20733" y="53799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8AFF940F-7D31-EB43-A187-3871E2E75BEF}"/>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329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894A47-E08F-4814-9921-849B6F31E206}"/>
              </a:ext>
            </a:extLst>
          </p:cNvPr>
          <p:cNvSpPr txBox="1"/>
          <p:nvPr userDrawn="1"/>
        </p:nvSpPr>
        <p:spPr>
          <a:xfrm>
            <a:off x="740439" y="2025664"/>
            <a:ext cx="8950103" cy="954107"/>
          </a:xfrm>
          <a:prstGeom prst="rect">
            <a:avLst/>
          </a:prstGeom>
          <a:noFill/>
        </p:spPr>
        <p:txBody>
          <a:bodyPr wrap="square" rtlCol="0">
            <a:spAutoFit/>
          </a:bodyPr>
          <a:lstStyle/>
          <a:p>
            <a:r>
              <a:rPr lang="en-US" sz="5600" spc="-100" baseline="0">
                <a:solidFill>
                  <a:schemeClr val="bg1"/>
                </a:solidFill>
                <a:latin typeface="+mj-lt"/>
              </a:rPr>
              <a:t>Thank You</a:t>
            </a:r>
          </a:p>
        </p:txBody>
      </p:sp>
      <p:sp>
        <p:nvSpPr>
          <p:cNvPr id="9" name="Freeform 8">
            <a:extLst>
              <a:ext uri="{FF2B5EF4-FFF2-40B4-BE49-F238E27FC236}">
                <a16:creationId xmlns:a16="http://schemas.microsoft.com/office/drawing/2014/main" id="{2CB3BA10-1B99-0E46-BE63-6442CD8797A0}"/>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028005A-FDF3-4942-8FA1-1E16D267F352}"/>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698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1362606-5047-4366-B172-9F7D671AF05E}"/>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3" name="Picture 2" descr="A picture containing text, clipart&#10;&#10;Description automatically generated">
            <a:extLst>
              <a:ext uri="{FF2B5EF4-FFF2-40B4-BE49-F238E27FC236}">
                <a16:creationId xmlns:a16="http://schemas.microsoft.com/office/drawing/2014/main" id="{C055D3F3-3FA8-4FA4-96B3-966E36242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Tree>
    <p:extLst>
      <p:ext uri="{BB962C8B-B14F-4D97-AF65-F5344CB8AC3E}">
        <p14:creationId xmlns:p14="http://schemas.microsoft.com/office/powerpoint/2010/main" val="380357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BS Title Slide ">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3845D6-44B1-44AC-82C7-2803604C36D4}"/>
              </a:ext>
            </a:extLst>
          </p:cNvPr>
          <p:cNvSpPr>
            <a:spLocks noGrp="1" noChangeAspect="1"/>
          </p:cNvSpPr>
          <p:nvPr>
            <p:ph type="title" hasCustomPrompt="1"/>
          </p:nvPr>
        </p:nvSpPr>
        <p:spPr>
          <a:xfrm>
            <a:off x="701051" y="1156253"/>
            <a:ext cx="11497299" cy="1377398"/>
          </a:xfrm>
          <a:prstGeom prst="rect">
            <a:avLst/>
          </a:prstGeom>
        </p:spPr>
        <p:txBody>
          <a:bodyPr lIns="91440" anchor="b" anchorCtr="0">
            <a:noAutofit/>
          </a:bodyPr>
          <a:lstStyle>
            <a:lvl1pPr>
              <a:defRPr sz="5000" kern="3000" spc="-100" baseline="0">
                <a:solidFill>
                  <a:schemeClr val="tx2"/>
                </a:solidFill>
              </a:defRPr>
            </a:lvl1pPr>
          </a:lstStyle>
          <a:p>
            <a:r>
              <a:rPr lang="en-US" dirty="0"/>
              <a:t>Internal Presentation Title</a:t>
            </a:r>
          </a:p>
        </p:txBody>
      </p:sp>
      <p:sp>
        <p:nvSpPr>
          <p:cNvPr id="15" name="Text Placeholder 14">
            <a:extLst>
              <a:ext uri="{FF2B5EF4-FFF2-40B4-BE49-F238E27FC236}">
                <a16:creationId xmlns:a16="http://schemas.microsoft.com/office/drawing/2014/main" id="{7735CB65-0E8B-7842-A135-4FAF920343CC}"/>
              </a:ext>
            </a:extLst>
          </p:cNvPr>
          <p:cNvSpPr>
            <a:spLocks noGrp="1" noChangeAspect="1"/>
          </p:cNvSpPr>
          <p:nvPr>
            <p:ph type="body" sz="quarter" idx="10" hasCustomPrompt="1"/>
          </p:nvPr>
        </p:nvSpPr>
        <p:spPr>
          <a:xfrm>
            <a:off x="712864" y="2705101"/>
            <a:ext cx="8677275" cy="409575"/>
          </a:xfrm>
          <a:prstGeom prst="rect">
            <a:avLst/>
          </a:prstGeom>
        </p:spPr>
        <p:txBody>
          <a:bodyPr lIns="91440" anchor="ctr" anchorCtr="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solidFill>
                  <a:schemeClr val="tx2"/>
                </a:solidFill>
              </a:rPr>
              <a:t>Subhead Information</a:t>
            </a:r>
          </a:p>
        </p:txBody>
      </p:sp>
      <p:sp>
        <p:nvSpPr>
          <p:cNvPr id="12" name="Freeform 11">
            <a:extLst>
              <a:ext uri="{FF2B5EF4-FFF2-40B4-BE49-F238E27FC236}">
                <a16:creationId xmlns:a16="http://schemas.microsoft.com/office/drawing/2014/main" id="{572BE6CF-35E0-D340-9175-7391F87556F2}"/>
              </a:ext>
            </a:extLst>
          </p:cNvPr>
          <p:cNvSpPr/>
          <p:nvPr userDrawn="1"/>
        </p:nvSpPr>
        <p:spPr>
          <a:xfrm>
            <a:off x="-8033" y="53672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57979C8-F3D0-F94A-A405-EC5A3F15B749}"/>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EF968827-0DE8-E449-8BDD-4ACA5A77D83C}"/>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accent1"/>
                </a:solidFill>
              </a:defRPr>
            </a:lvl1pPr>
          </a:lstStyle>
          <a:p>
            <a:pPr lvl="0"/>
            <a:r>
              <a:rPr lang="en-US"/>
              <a:t>Date, Month, Year</a:t>
            </a:r>
          </a:p>
        </p:txBody>
      </p:sp>
      <p:pic>
        <p:nvPicPr>
          <p:cNvPr id="14" name="Picture 13" descr="Logo&#10;&#10;Description automatically generated">
            <a:extLst>
              <a:ext uri="{FF2B5EF4-FFF2-40B4-BE49-F238E27FC236}">
                <a16:creationId xmlns:a16="http://schemas.microsoft.com/office/drawing/2014/main" id="{E243BF82-B9FC-410B-9272-BCB690B23D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8479" t="20018" r="8020" b="20018"/>
          <a:stretch/>
        </p:blipFill>
        <p:spPr>
          <a:xfrm>
            <a:off x="841336" y="683259"/>
            <a:ext cx="2039024" cy="572900"/>
          </a:xfrm>
          <a:prstGeom prst="rect">
            <a:avLst/>
          </a:prstGeom>
        </p:spPr>
      </p:pic>
    </p:spTree>
    <p:extLst>
      <p:ext uri="{BB962C8B-B14F-4D97-AF65-F5344CB8AC3E}">
        <p14:creationId xmlns:p14="http://schemas.microsoft.com/office/powerpoint/2010/main" val="1878301880"/>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guide id="3" orient="horz" pos="68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Agenda">
  <p:cSld name="2_Agenda">
    <p:spTree>
      <p:nvGrpSpPr>
        <p:cNvPr id="1" name="Shape 220"/>
        <p:cNvGrpSpPr/>
        <p:nvPr/>
      </p:nvGrpSpPr>
      <p:grpSpPr>
        <a:xfrm>
          <a:off x="0" y="0"/>
          <a:ext cx="0" cy="0"/>
          <a:chOff x="0" y="0"/>
          <a:chExt cx="0" cy="0"/>
        </a:xfrm>
      </p:grpSpPr>
      <p:sp>
        <p:nvSpPr>
          <p:cNvPr id="221" name="Google Shape;221;p57"/>
          <p:cNvSpPr txBox="1">
            <a:spLocks noGrp="1"/>
          </p:cNvSpPr>
          <p:nvPr>
            <p:ph type="body" idx="1"/>
          </p:nvPr>
        </p:nvSpPr>
        <p:spPr>
          <a:xfrm>
            <a:off x="3514725" y="1960774"/>
            <a:ext cx="2428875" cy="1099925"/>
          </a:xfrm>
          <a:prstGeom prst="rect">
            <a:avLst/>
          </a:prstGeom>
          <a:solidFill>
            <a:schemeClr val="accent2"/>
          </a:solidFill>
          <a:ln>
            <a:noFill/>
          </a:ln>
        </p:spPr>
        <p:txBody>
          <a:bodyPr spcFirstLastPara="1" wrap="square" lIns="1097275" tIns="45700" rIns="91425" bIns="45700" anchor="ctr" anchorCtr="0">
            <a:normAutofit/>
          </a:bodyPr>
          <a:lstStyle>
            <a:lvl1pPr marL="457200" lvl="0" indent="-228600" algn="l">
              <a:lnSpc>
                <a:spcPct val="100000"/>
              </a:lnSpc>
              <a:spcBef>
                <a:spcPts val="1000"/>
              </a:spcBef>
              <a:spcAft>
                <a:spcPts val="0"/>
              </a:spcAft>
              <a:buClr>
                <a:schemeClr val="lt2"/>
              </a:buClr>
              <a:buSzPts val="1600"/>
              <a:buNone/>
              <a:defRPr sz="1600">
                <a:solidFill>
                  <a:schemeClr val="lt2"/>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7"/>
          <p:cNvSpPr txBox="1">
            <a:spLocks noGrp="1"/>
          </p:cNvSpPr>
          <p:nvPr>
            <p:ph type="body" idx="2"/>
          </p:nvPr>
        </p:nvSpPr>
        <p:spPr>
          <a:xfrm>
            <a:off x="6213476" y="1960774"/>
            <a:ext cx="2425700" cy="1099925"/>
          </a:xfrm>
          <a:prstGeom prst="rect">
            <a:avLst/>
          </a:prstGeom>
          <a:solidFill>
            <a:schemeClr val="accent2"/>
          </a:solidFill>
          <a:ln>
            <a:noFill/>
          </a:ln>
        </p:spPr>
        <p:txBody>
          <a:bodyPr spcFirstLastPara="1" wrap="square" lIns="1097275" tIns="45700" rIns="91425" bIns="45700" anchor="ctr" anchorCtr="0">
            <a:normAutofit/>
          </a:bodyPr>
          <a:lstStyle>
            <a:lvl1pPr marL="457200" lvl="0" indent="-228600" algn="l">
              <a:lnSpc>
                <a:spcPct val="100000"/>
              </a:lnSpc>
              <a:spcBef>
                <a:spcPts val="1000"/>
              </a:spcBef>
              <a:spcAft>
                <a:spcPts val="0"/>
              </a:spcAft>
              <a:buClr>
                <a:schemeClr val="lt2"/>
              </a:buClr>
              <a:buSzPts val="1600"/>
              <a:buNone/>
              <a:defRPr sz="1600">
                <a:solidFill>
                  <a:schemeClr val="lt2"/>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57"/>
          <p:cNvSpPr txBox="1">
            <a:spLocks noGrp="1"/>
          </p:cNvSpPr>
          <p:nvPr>
            <p:ph type="body" idx="3"/>
          </p:nvPr>
        </p:nvSpPr>
        <p:spPr>
          <a:xfrm>
            <a:off x="8915400" y="1960774"/>
            <a:ext cx="2432050" cy="1099925"/>
          </a:xfrm>
          <a:prstGeom prst="rect">
            <a:avLst/>
          </a:prstGeom>
          <a:solidFill>
            <a:schemeClr val="accent2"/>
          </a:solidFill>
          <a:ln>
            <a:noFill/>
          </a:ln>
        </p:spPr>
        <p:txBody>
          <a:bodyPr spcFirstLastPara="1" wrap="square" lIns="1097275" tIns="45700" rIns="91425" bIns="45700" anchor="ctr" anchorCtr="0">
            <a:normAutofit/>
          </a:bodyPr>
          <a:lstStyle>
            <a:lvl1pPr marL="457200" lvl="0" indent="-228600" algn="l">
              <a:lnSpc>
                <a:spcPct val="100000"/>
              </a:lnSpc>
              <a:spcBef>
                <a:spcPts val="1000"/>
              </a:spcBef>
              <a:spcAft>
                <a:spcPts val="0"/>
              </a:spcAft>
              <a:buClr>
                <a:schemeClr val="lt2"/>
              </a:buClr>
              <a:buSzPts val="1600"/>
              <a:buNone/>
              <a:defRPr sz="1600">
                <a:solidFill>
                  <a:schemeClr val="lt2"/>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7"/>
          <p:cNvSpPr txBox="1">
            <a:spLocks noGrp="1"/>
          </p:cNvSpPr>
          <p:nvPr>
            <p:ph type="body" idx="4"/>
          </p:nvPr>
        </p:nvSpPr>
        <p:spPr>
          <a:xfrm>
            <a:off x="838200" y="1960774"/>
            <a:ext cx="2441575" cy="1099925"/>
          </a:xfrm>
          <a:prstGeom prst="rect">
            <a:avLst/>
          </a:prstGeom>
          <a:solidFill>
            <a:schemeClr val="accent2"/>
          </a:solidFill>
          <a:ln>
            <a:noFill/>
          </a:ln>
        </p:spPr>
        <p:txBody>
          <a:bodyPr spcFirstLastPara="1" wrap="square" lIns="1097275" tIns="45700" rIns="91425" bIns="45700" anchor="ctr" anchorCtr="0">
            <a:normAutofit/>
          </a:bodyPr>
          <a:lstStyle>
            <a:lvl1pPr marL="457200" lvl="0" indent="-228600" algn="l">
              <a:lnSpc>
                <a:spcPct val="100000"/>
              </a:lnSpc>
              <a:spcBef>
                <a:spcPts val="1000"/>
              </a:spcBef>
              <a:spcAft>
                <a:spcPts val="0"/>
              </a:spcAft>
              <a:buClr>
                <a:schemeClr val="lt2"/>
              </a:buClr>
              <a:buSzPts val="1600"/>
              <a:buNone/>
              <a:defRPr sz="1600">
                <a:solidFill>
                  <a:schemeClr val="lt2"/>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5" name="Google Shape;225;p57" descr="A picture containing text, clipart&#10;&#10;Description automatically generated"/>
          <p:cNvPicPr preferRelativeResize="0"/>
          <p:nvPr/>
        </p:nvPicPr>
        <p:blipFill rotWithShape="1">
          <a:blip r:embed="rId2">
            <a:alphaModFix/>
          </a:blip>
          <a:srcRect/>
          <a:stretch/>
        </p:blipFill>
        <p:spPr>
          <a:xfrm>
            <a:off x="11007979" y="6481064"/>
            <a:ext cx="647192" cy="148336"/>
          </a:xfrm>
          <a:prstGeom prst="rect">
            <a:avLst/>
          </a:prstGeom>
          <a:noFill/>
          <a:ln>
            <a:noFill/>
          </a:ln>
        </p:spPr>
      </p:pic>
      <p:sp>
        <p:nvSpPr>
          <p:cNvPr id="226" name="Google Shape;226;p57"/>
          <p:cNvSpPr txBox="1">
            <a:spLocks noGrp="1"/>
          </p:cNvSpPr>
          <p:nvPr>
            <p:ph type="sldNum" idx="12"/>
          </p:nvPr>
        </p:nvSpPr>
        <p:spPr>
          <a:xfrm>
            <a:off x="11766550" y="6454775"/>
            <a:ext cx="425450" cy="174625"/>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chemeClr val="dk1"/>
                </a:solidFill>
                <a:latin typeface="Nunito Sans"/>
                <a:ea typeface="Nunito Sans"/>
                <a:cs typeface="Nunito Sans"/>
                <a:sym typeface="Nunito Sans"/>
              </a:defRPr>
            </a:lvl1pPr>
            <a:lvl2pPr marL="0" marR="0" lvl="1" indent="0" algn="l" rtl="0">
              <a:spcBef>
                <a:spcPts val="0"/>
              </a:spcBef>
              <a:buNone/>
              <a:defRPr sz="900">
                <a:solidFill>
                  <a:schemeClr val="dk1"/>
                </a:solidFill>
                <a:latin typeface="Nunito Sans"/>
                <a:ea typeface="Nunito Sans"/>
                <a:cs typeface="Nunito Sans"/>
                <a:sym typeface="Nunito Sans"/>
              </a:defRPr>
            </a:lvl2pPr>
            <a:lvl3pPr marL="0" marR="0" lvl="2" indent="0" algn="l" rtl="0">
              <a:spcBef>
                <a:spcPts val="0"/>
              </a:spcBef>
              <a:buNone/>
              <a:defRPr sz="900">
                <a:solidFill>
                  <a:schemeClr val="dk1"/>
                </a:solidFill>
                <a:latin typeface="Nunito Sans"/>
                <a:ea typeface="Nunito Sans"/>
                <a:cs typeface="Nunito Sans"/>
                <a:sym typeface="Nunito Sans"/>
              </a:defRPr>
            </a:lvl3pPr>
            <a:lvl4pPr marL="0" marR="0" lvl="3" indent="0" algn="l" rtl="0">
              <a:spcBef>
                <a:spcPts val="0"/>
              </a:spcBef>
              <a:buNone/>
              <a:defRPr sz="900">
                <a:solidFill>
                  <a:schemeClr val="dk1"/>
                </a:solidFill>
                <a:latin typeface="Nunito Sans"/>
                <a:ea typeface="Nunito Sans"/>
                <a:cs typeface="Nunito Sans"/>
                <a:sym typeface="Nunito Sans"/>
              </a:defRPr>
            </a:lvl4pPr>
            <a:lvl5pPr marL="0" marR="0" lvl="4" indent="0" algn="l" rtl="0">
              <a:spcBef>
                <a:spcPts val="0"/>
              </a:spcBef>
              <a:buNone/>
              <a:defRPr sz="900">
                <a:solidFill>
                  <a:schemeClr val="dk1"/>
                </a:solidFill>
                <a:latin typeface="Nunito Sans"/>
                <a:ea typeface="Nunito Sans"/>
                <a:cs typeface="Nunito Sans"/>
                <a:sym typeface="Nunito Sans"/>
              </a:defRPr>
            </a:lvl5pPr>
            <a:lvl6pPr marL="0" marR="0" lvl="5" indent="0" algn="l" rtl="0">
              <a:spcBef>
                <a:spcPts val="0"/>
              </a:spcBef>
              <a:buNone/>
              <a:defRPr sz="900">
                <a:solidFill>
                  <a:schemeClr val="dk1"/>
                </a:solidFill>
                <a:latin typeface="Nunito Sans"/>
                <a:ea typeface="Nunito Sans"/>
                <a:cs typeface="Nunito Sans"/>
                <a:sym typeface="Nunito Sans"/>
              </a:defRPr>
            </a:lvl6pPr>
            <a:lvl7pPr marL="0" marR="0" lvl="6" indent="0" algn="l" rtl="0">
              <a:spcBef>
                <a:spcPts val="0"/>
              </a:spcBef>
              <a:buNone/>
              <a:defRPr sz="900">
                <a:solidFill>
                  <a:schemeClr val="dk1"/>
                </a:solidFill>
                <a:latin typeface="Nunito Sans"/>
                <a:ea typeface="Nunito Sans"/>
                <a:cs typeface="Nunito Sans"/>
                <a:sym typeface="Nunito Sans"/>
              </a:defRPr>
            </a:lvl7pPr>
            <a:lvl8pPr marL="0" marR="0" lvl="7" indent="0" algn="l" rtl="0">
              <a:spcBef>
                <a:spcPts val="0"/>
              </a:spcBef>
              <a:buNone/>
              <a:defRPr sz="900">
                <a:solidFill>
                  <a:schemeClr val="dk1"/>
                </a:solidFill>
                <a:latin typeface="Nunito Sans"/>
                <a:ea typeface="Nunito Sans"/>
                <a:cs typeface="Nunito Sans"/>
                <a:sym typeface="Nunito Sans"/>
              </a:defRPr>
            </a:lvl8pPr>
            <a:lvl9pPr marL="0" marR="0" lvl="8" indent="0" algn="l" rtl="0">
              <a:spcBef>
                <a:spcPts val="0"/>
              </a:spcBef>
              <a:buNone/>
              <a:defRPr sz="900">
                <a:solidFill>
                  <a:schemeClr val="dk1"/>
                </a:solidFill>
                <a:latin typeface="Nunito Sans"/>
                <a:ea typeface="Nunito Sans"/>
                <a:cs typeface="Nunito Sans"/>
                <a:sym typeface="Nunito Sans"/>
              </a:defRPr>
            </a:lvl9pPr>
          </a:lstStyle>
          <a:p>
            <a:pPr marL="0" lvl="0" indent="0" algn="l" rtl="0">
              <a:spcBef>
                <a:spcPts val="0"/>
              </a:spcBef>
              <a:spcAft>
                <a:spcPts val="0"/>
              </a:spcAft>
              <a:buNone/>
            </a:pPr>
            <a:fld id="{00000000-1234-1234-1234-123412341234}" type="slidenum">
              <a:rPr lang="en-US"/>
              <a:t>‹#›</a:t>
            </a:fld>
            <a:endParaRPr/>
          </a:p>
        </p:txBody>
      </p:sp>
      <p:sp>
        <p:nvSpPr>
          <p:cNvPr id="227" name="Google Shape;227;p57"/>
          <p:cNvSpPr/>
          <p:nvPr/>
        </p:nvSpPr>
        <p:spPr>
          <a:xfrm>
            <a:off x="6978983" y="-14991"/>
            <a:ext cx="5236768" cy="1124179"/>
          </a:xfrm>
          <a:custGeom>
            <a:avLst/>
            <a:gdLst/>
            <a:ahLst/>
            <a:cxnLst/>
            <a:rect l="l" t="t" r="r" b="b"/>
            <a:pathLst>
              <a:path w="7857553" h="1124179" extrusionOk="0">
                <a:moveTo>
                  <a:pt x="0" y="0"/>
                </a:moveTo>
                <a:lnTo>
                  <a:pt x="7857553" y="1124179"/>
                </a:lnTo>
                <a:lnTo>
                  <a:pt x="7834883" y="119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unito Sans"/>
              <a:ea typeface="Nunito Sans"/>
              <a:cs typeface="Nunito Sans"/>
              <a:sym typeface="Nunito Sans"/>
            </a:endParaRPr>
          </a:p>
        </p:txBody>
      </p:sp>
      <p:sp>
        <p:nvSpPr>
          <p:cNvPr id="228" name="Google Shape;228;p57"/>
          <p:cNvSpPr/>
          <p:nvPr/>
        </p:nvSpPr>
        <p:spPr>
          <a:xfrm rot="5400000" flipH="1">
            <a:off x="35057" y="5668278"/>
            <a:ext cx="1164452" cy="1256676"/>
          </a:xfrm>
          <a:custGeom>
            <a:avLst/>
            <a:gdLst/>
            <a:ahLst/>
            <a:cxnLst/>
            <a:rect l="l" t="t" r="r" b="b"/>
            <a:pathLst>
              <a:path w="1164452" h="1256676" extrusionOk="0">
                <a:moveTo>
                  <a:pt x="11" y="0"/>
                </a:moveTo>
                <a:lnTo>
                  <a:pt x="1164452" y="1256676"/>
                </a:lnTo>
                <a:lnTo>
                  <a:pt x="10616" y="1256673"/>
                </a:lnTo>
                <a:cubicBezTo>
                  <a:pt x="11039" y="877366"/>
                  <a:pt x="-412" y="379307"/>
                  <a:pt x="11"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unito Sans"/>
              <a:ea typeface="Nunito Sans"/>
              <a:cs typeface="Nunito Sans"/>
              <a:sym typeface="Nunito Sans"/>
            </a:endParaRPr>
          </a:p>
        </p:txBody>
      </p:sp>
      <p:sp>
        <p:nvSpPr>
          <p:cNvPr id="229" name="Google Shape;229;p57"/>
          <p:cNvSpPr txBox="1">
            <a:spLocks noGrp="1"/>
          </p:cNvSpPr>
          <p:nvPr>
            <p:ph type="title"/>
          </p:nvPr>
        </p:nvSpPr>
        <p:spPr>
          <a:xfrm>
            <a:off x="754380" y="590047"/>
            <a:ext cx="7658100" cy="373839"/>
          </a:xfrm>
          <a:prstGeom prst="rect">
            <a:avLst/>
          </a:prstGeom>
          <a:noFill/>
          <a:ln>
            <a:noFill/>
          </a:ln>
        </p:spPr>
        <p:txBody>
          <a:bodyPr spcFirstLastPara="1" wrap="square" lIns="91425" tIns="45700" rIns="91425" bIns="45700" anchor="ctr" anchorCtr="0">
            <a:noAutofit/>
          </a:bodyPr>
          <a:lstStyle>
            <a:lvl1pPr lvl="0" algn="l">
              <a:lnSpc>
                <a:spcPct val="113000"/>
              </a:lnSpc>
              <a:spcBef>
                <a:spcPts val="0"/>
              </a:spcBef>
              <a:spcAft>
                <a:spcPts val="0"/>
              </a:spcAft>
              <a:buClr>
                <a:schemeClr val="dk2"/>
              </a:buClr>
              <a:buSzPts val="2800"/>
              <a:buFont typeface="Nunito Sans ExtraBold"/>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57"/>
          <p:cNvSpPr txBox="1">
            <a:spLocks noGrp="1"/>
          </p:cNvSpPr>
          <p:nvPr>
            <p:ph type="body" idx="5"/>
          </p:nvPr>
        </p:nvSpPr>
        <p:spPr>
          <a:xfrm>
            <a:off x="975383" y="2130545"/>
            <a:ext cx="922338" cy="7683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4800"/>
              <a:buNone/>
              <a:defRPr sz="4800">
                <a:solidFill>
                  <a:schemeClr val="lt1"/>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7"/>
          <p:cNvSpPr txBox="1">
            <a:spLocks noGrp="1"/>
          </p:cNvSpPr>
          <p:nvPr>
            <p:ph type="body" idx="6"/>
          </p:nvPr>
        </p:nvSpPr>
        <p:spPr>
          <a:xfrm>
            <a:off x="9025101" y="2130545"/>
            <a:ext cx="922338" cy="7683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4800"/>
              <a:buNone/>
              <a:defRPr sz="4800">
                <a:solidFill>
                  <a:schemeClr val="lt1"/>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57"/>
          <p:cNvSpPr txBox="1">
            <a:spLocks noGrp="1"/>
          </p:cNvSpPr>
          <p:nvPr>
            <p:ph type="body" idx="7"/>
          </p:nvPr>
        </p:nvSpPr>
        <p:spPr>
          <a:xfrm>
            <a:off x="6341133" y="2130545"/>
            <a:ext cx="922338" cy="7683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4800"/>
              <a:buNone/>
              <a:defRPr sz="4800">
                <a:solidFill>
                  <a:schemeClr val="lt1"/>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57"/>
          <p:cNvSpPr txBox="1">
            <a:spLocks noGrp="1"/>
          </p:cNvSpPr>
          <p:nvPr>
            <p:ph type="body" idx="8"/>
          </p:nvPr>
        </p:nvSpPr>
        <p:spPr>
          <a:xfrm>
            <a:off x="3659508" y="2136894"/>
            <a:ext cx="922338" cy="7683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4800"/>
              <a:buNone/>
              <a:defRPr sz="4800">
                <a:solidFill>
                  <a:schemeClr val="lt1"/>
                </a:solidFill>
                <a:latin typeface="Nunito Sans ExtraBold"/>
                <a:ea typeface="Nunito Sans ExtraBold"/>
                <a:cs typeface="Nunito Sans ExtraBold"/>
                <a:sym typeface="Nunito Sans ExtraBold"/>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57"/>
          <p:cNvSpPr txBox="1">
            <a:spLocks noGrp="1"/>
          </p:cNvSpPr>
          <p:nvPr>
            <p:ph type="ftr" idx="11"/>
          </p:nvPr>
        </p:nvSpPr>
        <p:spPr>
          <a:xfrm>
            <a:off x="181495" y="179994"/>
            <a:ext cx="2072755" cy="17745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57"/>
          <p:cNvSpPr txBox="1">
            <a:spLocks noGrp="1"/>
          </p:cNvSpPr>
          <p:nvPr>
            <p:ph type="body" idx="9"/>
          </p:nvPr>
        </p:nvSpPr>
        <p:spPr>
          <a:xfrm>
            <a:off x="753373" y="987949"/>
            <a:ext cx="7658099" cy="2744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o"/>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57"/>
          <p:cNvSpPr txBox="1">
            <a:spLocks noGrp="1"/>
          </p:cNvSpPr>
          <p:nvPr>
            <p:ph type="body" idx="13"/>
          </p:nvPr>
        </p:nvSpPr>
        <p:spPr>
          <a:xfrm>
            <a:off x="838200" y="3067310"/>
            <a:ext cx="2435368" cy="2859665"/>
          </a:xfrm>
          <a:prstGeom prst="rect">
            <a:avLst/>
          </a:prstGeom>
          <a:solidFill>
            <a:schemeClr val="accent1"/>
          </a:solidFill>
          <a:ln>
            <a:noFill/>
          </a:ln>
        </p:spPr>
        <p:txBody>
          <a:bodyPr spcFirstLastPara="1" wrap="square" lIns="182875" tIns="182875" rIns="18287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304800" algn="l">
              <a:lnSpc>
                <a:spcPct val="100000"/>
              </a:lnSpc>
              <a:spcBef>
                <a:spcPts val="500"/>
              </a:spcBef>
              <a:spcAft>
                <a:spcPts val="0"/>
              </a:spcAft>
              <a:buClr>
                <a:schemeClr val="lt1"/>
              </a:buClr>
              <a:buSzPts val="1200"/>
              <a:buFont typeface="NTR"/>
              <a:buChar char="—"/>
              <a:defRPr sz="1200">
                <a:solidFill>
                  <a:schemeClr val="lt1"/>
                </a:solidFill>
              </a:defRPr>
            </a:lvl2pPr>
            <a:lvl3pPr marL="1371600" lvl="2" indent="-304800" algn="l">
              <a:lnSpc>
                <a:spcPct val="100000"/>
              </a:lnSpc>
              <a:spcBef>
                <a:spcPts val="500"/>
              </a:spcBef>
              <a:spcAft>
                <a:spcPts val="0"/>
              </a:spcAft>
              <a:buSzPts val="1200"/>
              <a:buFont typeface="Courier New"/>
              <a:buChar char="o"/>
              <a:defRPr sz="1200">
                <a:solidFill>
                  <a:schemeClr val="lt1"/>
                </a:solidFill>
              </a:defRPr>
            </a:lvl3pPr>
            <a:lvl4pPr marL="1828800" lvl="3" indent="-304800" algn="l">
              <a:lnSpc>
                <a:spcPct val="100000"/>
              </a:lnSpc>
              <a:spcBef>
                <a:spcPts val="500"/>
              </a:spcBef>
              <a:spcAft>
                <a:spcPts val="0"/>
              </a:spcAft>
              <a:buClr>
                <a:schemeClr val="lt2"/>
              </a:buClr>
              <a:buSzPts val="1200"/>
              <a:buFont typeface="NTR"/>
              <a:buChar char="–"/>
              <a:defRPr sz="1200">
                <a:solidFill>
                  <a:schemeClr val="lt1"/>
                </a:solidFill>
              </a:defRPr>
            </a:lvl4pPr>
            <a:lvl5pPr marL="2286000" lvl="4" indent="-304800" algn="l">
              <a:lnSpc>
                <a:spcPct val="100000"/>
              </a:lnSpc>
              <a:spcBef>
                <a:spcPts val="500"/>
              </a:spcBef>
              <a:spcAft>
                <a:spcPts val="0"/>
              </a:spcAft>
              <a:buClr>
                <a:schemeClr val="lt2"/>
              </a:buClr>
              <a:buSzPts val="1200"/>
              <a:buFont typeface="NTR"/>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7"/>
          <p:cNvSpPr txBox="1">
            <a:spLocks noGrp="1"/>
          </p:cNvSpPr>
          <p:nvPr>
            <p:ph type="body" idx="14"/>
          </p:nvPr>
        </p:nvSpPr>
        <p:spPr>
          <a:xfrm>
            <a:off x="3505200" y="3067310"/>
            <a:ext cx="2435368" cy="2859665"/>
          </a:xfrm>
          <a:prstGeom prst="rect">
            <a:avLst/>
          </a:prstGeom>
          <a:solidFill>
            <a:schemeClr val="accent1"/>
          </a:solidFill>
          <a:ln>
            <a:noFill/>
          </a:ln>
        </p:spPr>
        <p:txBody>
          <a:bodyPr spcFirstLastPara="1" wrap="square" lIns="182875" tIns="182875" rIns="18287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304800" algn="l">
              <a:lnSpc>
                <a:spcPct val="100000"/>
              </a:lnSpc>
              <a:spcBef>
                <a:spcPts val="500"/>
              </a:spcBef>
              <a:spcAft>
                <a:spcPts val="0"/>
              </a:spcAft>
              <a:buClr>
                <a:schemeClr val="lt1"/>
              </a:buClr>
              <a:buSzPts val="1200"/>
              <a:buFont typeface="NTR"/>
              <a:buChar char="—"/>
              <a:defRPr sz="1200">
                <a:solidFill>
                  <a:schemeClr val="lt1"/>
                </a:solidFill>
              </a:defRPr>
            </a:lvl2pPr>
            <a:lvl3pPr marL="1371600" lvl="2" indent="-304800" algn="l">
              <a:lnSpc>
                <a:spcPct val="100000"/>
              </a:lnSpc>
              <a:spcBef>
                <a:spcPts val="500"/>
              </a:spcBef>
              <a:spcAft>
                <a:spcPts val="0"/>
              </a:spcAft>
              <a:buSzPts val="1200"/>
              <a:buFont typeface="Courier New"/>
              <a:buChar char="o"/>
              <a:defRPr sz="1200">
                <a:solidFill>
                  <a:schemeClr val="lt1"/>
                </a:solidFill>
              </a:defRPr>
            </a:lvl3pPr>
            <a:lvl4pPr marL="1828800" lvl="3" indent="-304800" algn="l">
              <a:lnSpc>
                <a:spcPct val="100000"/>
              </a:lnSpc>
              <a:spcBef>
                <a:spcPts val="500"/>
              </a:spcBef>
              <a:spcAft>
                <a:spcPts val="0"/>
              </a:spcAft>
              <a:buClr>
                <a:schemeClr val="lt2"/>
              </a:buClr>
              <a:buSzPts val="1200"/>
              <a:buFont typeface="NTR"/>
              <a:buChar char="–"/>
              <a:defRPr sz="1200">
                <a:solidFill>
                  <a:schemeClr val="lt1"/>
                </a:solidFill>
              </a:defRPr>
            </a:lvl4pPr>
            <a:lvl5pPr marL="2286000" lvl="4" indent="-304800" algn="l">
              <a:lnSpc>
                <a:spcPct val="100000"/>
              </a:lnSpc>
              <a:spcBef>
                <a:spcPts val="500"/>
              </a:spcBef>
              <a:spcAft>
                <a:spcPts val="0"/>
              </a:spcAft>
              <a:buClr>
                <a:schemeClr val="lt2"/>
              </a:buClr>
              <a:buSzPts val="1200"/>
              <a:buFont typeface="NTR"/>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7"/>
          <p:cNvSpPr txBox="1">
            <a:spLocks noGrp="1"/>
          </p:cNvSpPr>
          <p:nvPr>
            <p:ph type="body" idx="15"/>
          </p:nvPr>
        </p:nvSpPr>
        <p:spPr>
          <a:xfrm>
            <a:off x="6215448" y="3067310"/>
            <a:ext cx="2435368" cy="2859665"/>
          </a:xfrm>
          <a:prstGeom prst="rect">
            <a:avLst/>
          </a:prstGeom>
          <a:solidFill>
            <a:schemeClr val="accent1"/>
          </a:solidFill>
          <a:ln>
            <a:noFill/>
          </a:ln>
        </p:spPr>
        <p:txBody>
          <a:bodyPr spcFirstLastPara="1" wrap="square" lIns="182875" tIns="182875" rIns="18287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304800" algn="l">
              <a:lnSpc>
                <a:spcPct val="100000"/>
              </a:lnSpc>
              <a:spcBef>
                <a:spcPts val="500"/>
              </a:spcBef>
              <a:spcAft>
                <a:spcPts val="0"/>
              </a:spcAft>
              <a:buClr>
                <a:schemeClr val="lt1"/>
              </a:buClr>
              <a:buSzPts val="1200"/>
              <a:buFont typeface="NTR"/>
              <a:buChar char="—"/>
              <a:defRPr sz="1200">
                <a:solidFill>
                  <a:schemeClr val="lt1"/>
                </a:solidFill>
              </a:defRPr>
            </a:lvl2pPr>
            <a:lvl3pPr marL="1371600" lvl="2" indent="-304800" algn="l">
              <a:lnSpc>
                <a:spcPct val="100000"/>
              </a:lnSpc>
              <a:spcBef>
                <a:spcPts val="500"/>
              </a:spcBef>
              <a:spcAft>
                <a:spcPts val="0"/>
              </a:spcAft>
              <a:buSzPts val="1200"/>
              <a:buFont typeface="Courier New"/>
              <a:buChar char="o"/>
              <a:defRPr sz="1200">
                <a:solidFill>
                  <a:schemeClr val="lt1"/>
                </a:solidFill>
              </a:defRPr>
            </a:lvl3pPr>
            <a:lvl4pPr marL="1828800" lvl="3" indent="-304800" algn="l">
              <a:lnSpc>
                <a:spcPct val="100000"/>
              </a:lnSpc>
              <a:spcBef>
                <a:spcPts val="500"/>
              </a:spcBef>
              <a:spcAft>
                <a:spcPts val="0"/>
              </a:spcAft>
              <a:buClr>
                <a:schemeClr val="lt2"/>
              </a:buClr>
              <a:buSzPts val="1200"/>
              <a:buFont typeface="NTR"/>
              <a:buChar char="–"/>
              <a:defRPr sz="1200">
                <a:solidFill>
                  <a:schemeClr val="lt1"/>
                </a:solidFill>
              </a:defRPr>
            </a:lvl4pPr>
            <a:lvl5pPr marL="2286000" lvl="4" indent="-304800" algn="l">
              <a:lnSpc>
                <a:spcPct val="100000"/>
              </a:lnSpc>
              <a:spcBef>
                <a:spcPts val="500"/>
              </a:spcBef>
              <a:spcAft>
                <a:spcPts val="0"/>
              </a:spcAft>
              <a:buClr>
                <a:schemeClr val="lt2"/>
              </a:buClr>
              <a:buSzPts val="1200"/>
              <a:buFont typeface="NTR"/>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57"/>
          <p:cNvSpPr txBox="1">
            <a:spLocks noGrp="1"/>
          </p:cNvSpPr>
          <p:nvPr>
            <p:ph type="body" idx="16"/>
          </p:nvPr>
        </p:nvSpPr>
        <p:spPr>
          <a:xfrm>
            <a:off x="8915400" y="3067310"/>
            <a:ext cx="2435368" cy="2859665"/>
          </a:xfrm>
          <a:prstGeom prst="rect">
            <a:avLst/>
          </a:prstGeom>
          <a:solidFill>
            <a:schemeClr val="accent1"/>
          </a:solidFill>
          <a:ln>
            <a:noFill/>
          </a:ln>
        </p:spPr>
        <p:txBody>
          <a:bodyPr spcFirstLastPara="1" wrap="square" lIns="182875" tIns="182875" rIns="18287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304800" algn="l">
              <a:lnSpc>
                <a:spcPct val="100000"/>
              </a:lnSpc>
              <a:spcBef>
                <a:spcPts val="500"/>
              </a:spcBef>
              <a:spcAft>
                <a:spcPts val="0"/>
              </a:spcAft>
              <a:buClr>
                <a:schemeClr val="lt1"/>
              </a:buClr>
              <a:buSzPts val="1200"/>
              <a:buFont typeface="NTR"/>
              <a:buChar char="—"/>
              <a:defRPr sz="1200">
                <a:solidFill>
                  <a:schemeClr val="lt1"/>
                </a:solidFill>
              </a:defRPr>
            </a:lvl2pPr>
            <a:lvl3pPr marL="1371600" lvl="2" indent="-304800" algn="l">
              <a:lnSpc>
                <a:spcPct val="100000"/>
              </a:lnSpc>
              <a:spcBef>
                <a:spcPts val="500"/>
              </a:spcBef>
              <a:spcAft>
                <a:spcPts val="0"/>
              </a:spcAft>
              <a:buSzPts val="1200"/>
              <a:buFont typeface="Courier New"/>
              <a:buChar char="o"/>
              <a:defRPr sz="1200">
                <a:solidFill>
                  <a:schemeClr val="lt1"/>
                </a:solidFill>
              </a:defRPr>
            </a:lvl3pPr>
            <a:lvl4pPr marL="1828800" lvl="3" indent="-304800" algn="l">
              <a:lnSpc>
                <a:spcPct val="100000"/>
              </a:lnSpc>
              <a:spcBef>
                <a:spcPts val="500"/>
              </a:spcBef>
              <a:spcAft>
                <a:spcPts val="0"/>
              </a:spcAft>
              <a:buClr>
                <a:schemeClr val="lt2"/>
              </a:buClr>
              <a:buSzPts val="1200"/>
              <a:buFont typeface="NTR"/>
              <a:buChar char="–"/>
              <a:defRPr sz="1200">
                <a:solidFill>
                  <a:schemeClr val="lt1"/>
                </a:solidFill>
              </a:defRPr>
            </a:lvl4pPr>
            <a:lvl5pPr marL="2286000" lvl="4" indent="-304800" algn="l">
              <a:lnSpc>
                <a:spcPct val="100000"/>
              </a:lnSpc>
              <a:spcBef>
                <a:spcPts val="500"/>
              </a:spcBef>
              <a:spcAft>
                <a:spcPts val="0"/>
              </a:spcAft>
              <a:buClr>
                <a:schemeClr val="lt2"/>
              </a:buClr>
              <a:buSzPts val="1200"/>
              <a:buFont typeface="NTR"/>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90232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F04941C-6AFD-0A49-B757-EFEBB513B4C1}"/>
              </a:ext>
            </a:extLst>
          </p:cNvPr>
          <p:cNvSpPr/>
          <p:nvPr userDrawn="1"/>
        </p:nvSpPr>
        <p:spPr>
          <a:xfrm rot="5400000" flipH="1">
            <a:off x="35057" y="5668278"/>
            <a:ext cx="1164452" cy="1256676"/>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Lst>
            <a:ahLst/>
            <a:cxnLst>
              <a:cxn ang="0">
                <a:pos x="connsiteX0" y="connsiteY0"/>
              </a:cxn>
              <a:cxn ang="0">
                <a:pos x="connsiteX1" y="connsiteY1"/>
              </a:cxn>
              <a:cxn ang="0">
                <a:pos x="connsiteX2" y="connsiteY2"/>
              </a:cxn>
              <a:cxn ang="0">
                <a:pos x="connsiteX3" y="connsiteY3"/>
              </a:cxn>
            </a:cxnLst>
            <a:rect l="l" t="t" r="r" b="b"/>
            <a:pathLst>
              <a:path w="1164452" h="1256676">
                <a:moveTo>
                  <a:pt x="11" y="0"/>
                </a:moveTo>
                <a:lnTo>
                  <a:pt x="1164452" y="1256676"/>
                </a:lnTo>
                <a:lnTo>
                  <a:pt x="10616" y="1256673"/>
                </a:lnTo>
                <a:cubicBezTo>
                  <a:pt x="11039" y="877366"/>
                  <a:pt x="-412" y="379307"/>
                  <a:pt x="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itle 2">
            <a:extLst>
              <a:ext uri="{FF2B5EF4-FFF2-40B4-BE49-F238E27FC236}">
                <a16:creationId xmlns:a16="http://schemas.microsoft.com/office/drawing/2014/main" id="{70BCA34D-1D7B-504A-B9F4-162E0B5BC54D}"/>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35" name="Footer Placeholder 6">
            <a:extLst>
              <a:ext uri="{FF2B5EF4-FFF2-40B4-BE49-F238E27FC236}">
                <a16:creationId xmlns:a16="http://schemas.microsoft.com/office/drawing/2014/main" id="{74CBCE61-E9AF-DA44-85DF-A727468DEE4F}"/>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47" name="Text Placeholder 3">
            <a:extLst>
              <a:ext uri="{FF2B5EF4-FFF2-40B4-BE49-F238E27FC236}">
                <a16:creationId xmlns:a16="http://schemas.microsoft.com/office/drawing/2014/main" id="{0421E1CF-0435-4240-B0F8-69557EAA8EC1}"/>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Tree>
    <p:extLst>
      <p:ext uri="{BB962C8B-B14F-4D97-AF65-F5344CB8AC3E}">
        <p14:creationId xmlns:p14="http://schemas.microsoft.com/office/powerpoint/2010/main" val="792509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mployee Profile">
    <p:bg>
      <p:bgRef idx="1001">
        <a:schemeClr val="bg1"/>
      </p:bgRef>
    </p:bg>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B3703F67-E7B4-5845-AF4B-0D8499750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6" name="Slide Number Placeholder 4">
            <a:extLst>
              <a:ext uri="{FF2B5EF4-FFF2-40B4-BE49-F238E27FC236}">
                <a16:creationId xmlns:a16="http://schemas.microsoft.com/office/drawing/2014/main" id="{1A00414D-3410-B243-BEE9-16B5A21B81FE}"/>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sp>
        <p:nvSpPr>
          <p:cNvPr id="5" name="Rectangle 4">
            <a:extLst>
              <a:ext uri="{FF2B5EF4-FFF2-40B4-BE49-F238E27FC236}">
                <a16:creationId xmlns:a16="http://schemas.microsoft.com/office/drawing/2014/main" id="{654FB0E6-B86D-8948-9776-CECE66917FF4}"/>
              </a:ext>
            </a:extLst>
          </p:cNvPr>
          <p:cNvSpPr/>
          <p:nvPr userDrawn="1"/>
        </p:nvSpPr>
        <p:spPr>
          <a:xfrm>
            <a:off x="0" y="601884"/>
            <a:ext cx="3183038" cy="370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3CA579E-F83E-0F41-8BFB-36019723BDA7}"/>
              </a:ext>
            </a:extLst>
          </p:cNvPr>
          <p:cNvCxnSpPr/>
          <p:nvPr userDrawn="1"/>
        </p:nvCxnSpPr>
        <p:spPr>
          <a:xfrm>
            <a:off x="821803" y="3703899"/>
            <a:ext cx="2326511"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737112" y="551117"/>
            <a:ext cx="2352675" cy="460375"/>
          </a:xfrm>
          <a:prstGeom prst="rect">
            <a:avLst/>
          </a:prstGeom>
        </p:spPr>
        <p:txBody>
          <a:bodyPr numCol="1" anchor="ctr" anchorCtr="0"/>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322638" y="1140542"/>
            <a:ext cx="8031162" cy="5031658"/>
          </a:xfrm>
          <a:prstGeom prst="rect">
            <a:avLst/>
          </a:prstGeom>
        </p:spPr>
        <p:txBody>
          <a:bodyPr spcCol="457200"/>
          <a:lstStyle>
            <a:lvl1pPr>
              <a:lnSpc>
                <a:spcPct val="100000"/>
              </a:lnSpc>
              <a:defRPr sz="1400">
                <a:solidFill>
                  <a:srgbClr val="4D4D4F"/>
                </a:solidFill>
              </a:defRPr>
            </a:lvl1pPr>
            <a:lvl2pPr marL="287338" indent="-171450">
              <a:lnSpc>
                <a:spcPct val="100000"/>
              </a:lnSpc>
              <a:buClr>
                <a:schemeClr val="accent2"/>
              </a:buClr>
              <a:buFont typeface="Arial" panose="020B0604020202020204" pitchFamily="34" charset="0"/>
              <a:buChar char="•"/>
              <a:defRPr sz="1400">
                <a:solidFill>
                  <a:srgbClr val="4D4D4F"/>
                </a:solidFill>
              </a:defRPr>
            </a:lvl2pPr>
            <a:lvl3pPr marL="403225" indent="-171450">
              <a:lnSpc>
                <a:spcPct val="100000"/>
              </a:lnSpc>
              <a:buClr>
                <a:schemeClr val="accent2"/>
              </a:buClr>
              <a:buSzPct val="100000"/>
              <a:buFont typeface="System Font Regular"/>
              <a:buChar char="–"/>
              <a:defRPr sz="1400">
                <a:solidFill>
                  <a:srgbClr val="4D4D4F"/>
                </a:solidFill>
              </a:defRPr>
            </a:lvl3pPr>
            <a:lvl4pPr marL="520700" indent="-171450">
              <a:lnSpc>
                <a:spcPct val="100000"/>
              </a:lnSpc>
              <a:buClr>
                <a:schemeClr val="accent2"/>
              </a:buClr>
              <a:buSzPct val="75000"/>
              <a:buFont typeface="Courier New" panose="02070309020205020404" pitchFamily="49" charset="0"/>
              <a:buChar char="o"/>
              <a:defRPr sz="1400">
                <a:solidFill>
                  <a:srgbClr val="4D4D4F"/>
                </a:solidFill>
              </a:defRPr>
            </a:lvl4pPr>
            <a:lvl5pPr marL="636588" indent="-171450">
              <a:lnSpc>
                <a:spcPct val="100000"/>
              </a:lnSpc>
              <a:buClr>
                <a:schemeClr val="accent2"/>
              </a:buClr>
              <a:buFont typeface="System Font Regular"/>
              <a:buChar char="-"/>
              <a:defRPr sz="1400">
                <a:solidFill>
                  <a:srgbClr val="4D4D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749712" y="3186215"/>
            <a:ext cx="2396612" cy="422223"/>
          </a:xfrm>
          <a:prstGeom prst="rect">
            <a:avLst/>
          </a:prstGeom>
        </p:spPr>
        <p:txBody>
          <a:bodyPr numCol="1"/>
          <a:lstStyle>
            <a:lvl1pPr>
              <a:defRPr sz="1600" b="1" i="0">
                <a:latin typeface="Nunito Sans" pitchFamily="2" charset="77"/>
              </a:defRPr>
            </a:lvl1pPr>
          </a:lstStyle>
          <a:p>
            <a:pPr lvl="0"/>
            <a:r>
              <a:rPr lang="en-US"/>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ln w="28575">
            <a:solidFill>
              <a:schemeClr val="accent2"/>
            </a:solidFill>
          </a:ln>
        </p:spPr>
        <p:txBody>
          <a:bodyPr/>
          <a:lstStyle/>
          <a:p>
            <a:endParaRPr lang="en-US"/>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736654" y="3951902"/>
            <a:ext cx="2566986" cy="2220298"/>
          </a:xfrm>
          <a:prstGeom prst="rect">
            <a:avLst/>
          </a:prstGeom>
        </p:spPr>
        <p:txBody>
          <a:bodyPr numCol="1"/>
          <a:lstStyle>
            <a:lvl1pPr>
              <a:lnSpc>
                <a:spcPct val="100000"/>
              </a:lnSpc>
              <a:defRPr sz="1600" b="1" i="0">
                <a:latin typeface="Nunito Sans" pitchFamily="2" charset="77"/>
              </a:defRPr>
            </a:lvl1pPr>
            <a:lvl2pPr marL="9525" indent="0">
              <a:lnSpc>
                <a:spcPct val="100000"/>
              </a:lnSpc>
              <a:tabLst/>
              <a:defRPr sz="1400"/>
            </a:lvl2pPr>
          </a:lstStyle>
          <a:p>
            <a:pPr lvl="0"/>
            <a:r>
              <a:rPr lang="en-US"/>
              <a:t>Click to edit Master text styles</a:t>
            </a:r>
          </a:p>
          <a:p>
            <a:pPr lvl="1"/>
            <a:r>
              <a:rPr lang="en-US"/>
              <a:t>Second level</a:t>
            </a:r>
          </a:p>
        </p:txBody>
      </p:sp>
      <p:sp>
        <p:nvSpPr>
          <p:cNvPr id="12" name="Footer Placeholder 6">
            <a:extLst>
              <a:ext uri="{FF2B5EF4-FFF2-40B4-BE49-F238E27FC236}">
                <a16:creationId xmlns:a16="http://schemas.microsoft.com/office/drawing/2014/main" id="{999FA041-C062-DF40-A99D-A2E94C6CCFD7}"/>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Tree>
    <p:extLst>
      <p:ext uri="{BB962C8B-B14F-4D97-AF65-F5344CB8AC3E}">
        <p14:creationId xmlns:p14="http://schemas.microsoft.com/office/powerpoint/2010/main" val="331746113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rgbClr val="4D4D4F"/>
                </a:solidFill>
              </a:defRPr>
            </a:lvl1pPr>
          </a:lstStyle>
          <a:p>
            <a:fld id="{CB7FE98A-78B1-495F-8A5C-53E48422F91F}" type="slidenum">
              <a:rPr lang="en-US" smtClean="0"/>
              <a:pPr/>
              <a:t>‹#›</a:t>
            </a:fld>
            <a:endParaRPr lang="en-US" dirty="0"/>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solidFill>
                  <a:srgbClr val="14487F"/>
                </a:solidFill>
              </a:defRPr>
            </a:lvl1pPr>
          </a:lstStyle>
          <a:p>
            <a:r>
              <a:rPr lang="en-US" dirty="0"/>
              <a:t>Click to add title</a:t>
            </a:r>
            <a:endParaRPr lang="en-US" sz="1800" spc="0" dirty="0"/>
          </a:p>
        </p:txBody>
      </p:sp>
      <p:sp>
        <p:nvSpPr>
          <p:cNvPr id="13" name="Freeform 12">
            <a:extLst>
              <a:ext uri="{FF2B5EF4-FFF2-40B4-BE49-F238E27FC236}">
                <a16:creationId xmlns:a16="http://schemas.microsoft.com/office/drawing/2014/main" id="{C9C1AB2E-BCF9-8B4B-8D26-DFF7EBB21BD5}"/>
              </a:ext>
            </a:extLst>
          </p:cNvPr>
          <p:cNvSpPr/>
          <p:nvPr userDrawn="1"/>
        </p:nvSpPr>
        <p:spPr>
          <a:xfrm rot="10800000" flipH="1" flipV="1">
            <a:off x="9059221" y="-11533"/>
            <a:ext cx="3162498" cy="677013"/>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69A0070F-8547-0147-9392-17CB6975A647}"/>
              </a:ext>
            </a:extLst>
          </p:cNvPr>
          <p:cNvSpPr/>
          <p:nvPr userDrawn="1"/>
        </p:nvSpPr>
        <p:spPr>
          <a:xfrm rot="5400000" flipH="1">
            <a:off x="22626" y="5928970"/>
            <a:ext cx="906716" cy="986775"/>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6">
            <a:extLst>
              <a:ext uri="{FF2B5EF4-FFF2-40B4-BE49-F238E27FC236}">
                <a16:creationId xmlns:a16="http://schemas.microsoft.com/office/drawing/2014/main" id="{BE4EF339-E100-7748-91C4-3D9C28D540E8}"/>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Tree>
    <p:extLst>
      <p:ext uri="{BB962C8B-B14F-4D97-AF65-F5344CB8AC3E}">
        <p14:creationId xmlns:p14="http://schemas.microsoft.com/office/powerpoint/2010/main" val="1661432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Slide 2">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9C0F3E62-B2DF-48E7-81E5-AC63DD5C8B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78023"/>
            <a:ext cx="1836422" cy="426798"/>
          </a:xfrm>
          <a:prstGeom prst="rect">
            <a:avLst/>
          </a:prstGeom>
        </p:spPr>
      </p:pic>
      <p:sp>
        <p:nvSpPr>
          <p:cNvPr id="11" name="Title 1">
            <a:extLst>
              <a:ext uri="{FF2B5EF4-FFF2-40B4-BE49-F238E27FC236}">
                <a16:creationId xmlns:a16="http://schemas.microsoft.com/office/drawing/2014/main" id="{5F5C0177-6760-4C35-A97E-9A0DEE4B0CA1}"/>
              </a:ext>
            </a:extLst>
          </p:cNvPr>
          <p:cNvSpPr>
            <a:spLocks noGrp="1"/>
          </p:cNvSpPr>
          <p:nvPr>
            <p:ph type="title" hasCustomPrompt="1"/>
          </p:nvPr>
        </p:nvSpPr>
        <p:spPr>
          <a:xfrm>
            <a:off x="701051" y="1156252"/>
            <a:ext cx="8950103" cy="1823135"/>
          </a:xfrm>
          <a:prstGeom prst="rect">
            <a:avLst/>
          </a:prstGeom>
        </p:spPr>
        <p:txBody>
          <a:bodyPr anchor="b" anchorCtr="0">
            <a:noAutofit/>
          </a:bodyPr>
          <a:lstStyle>
            <a:lvl1pPr>
              <a:defRPr sz="5600" kern="3000" spc="-100" baseline="0">
                <a:solidFill>
                  <a:schemeClr val="bg1"/>
                </a:solidFill>
              </a:defRPr>
            </a:lvl1pPr>
          </a:lstStyle>
          <a:p>
            <a:r>
              <a:rPr lang="en-US"/>
              <a:t>Internal Presentation Title</a:t>
            </a:r>
          </a:p>
        </p:txBody>
      </p:sp>
      <p:sp>
        <p:nvSpPr>
          <p:cNvPr id="14" name="Freeform 13">
            <a:extLst>
              <a:ext uri="{FF2B5EF4-FFF2-40B4-BE49-F238E27FC236}">
                <a16:creationId xmlns:a16="http://schemas.microsoft.com/office/drawing/2014/main" id="{570FA735-66D5-3C4E-AA0E-0BA10C6C6F56}"/>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CF45251-6A16-0344-B742-5258EA3A135E}"/>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CA0B653F-3719-F548-922A-3B1E510D2721}"/>
              </a:ext>
            </a:extLst>
          </p:cNvPr>
          <p:cNvSpPr>
            <a:spLocks noGrp="1"/>
          </p:cNvSpPr>
          <p:nvPr>
            <p:ph type="body" sz="quarter" idx="11" hasCustomPrompt="1"/>
          </p:nvPr>
        </p:nvSpPr>
        <p:spPr>
          <a:xfrm>
            <a:off x="712863" y="2705100"/>
            <a:ext cx="8677275" cy="674688"/>
          </a:xfrm>
          <a:prstGeom prst="rect">
            <a:avLst/>
          </a:prstGeom>
        </p:spPr>
        <p:txBody>
          <a:bodyPr anchor="ctr" anchorCtr="0"/>
          <a:lstStyle>
            <a:lvl1pPr>
              <a:defRPr sz="2000">
                <a:solidFill>
                  <a:schemeClr val="bg1"/>
                </a:solidFill>
              </a:defRPr>
            </a:lvl1pPr>
          </a:lstStyle>
          <a:p>
            <a:pPr lvl="0"/>
            <a:r>
              <a:rPr lang="en-US"/>
              <a:t>Subhead Information</a:t>
            </a:r>
          </a:p>
        </p:txBody>
      </p:sp>
      <p:sp>
        <p:nvSpPr>
          <p:cNvPr id="10" name="Text Placeholder 2">
            <a:extLst>
              <a:ext uri="{FF2B5EF4-FFF2-40B4-BE49-F238E27FC236}">
                <a16:creationId xmlns:a16="http://schemas.microsoft.com/office/drawing/2014/main" id="{D495770D-97E1-BF46-BFC5-4F8BD664029A}"/>
              </a:ext>
            </a:extLst>
          </p:cNvPr>
          <p:cNvSpPr>
            <a:spLocks noGrp="1"/>
          </p:cNvSpPr>
          <p:nvPr>
            <p:ph type="body" sz="quarter" idx="12" hasCustomPrompt="1"/>
          </p:nvPr>
        </p:nvSpPr>
        <p:spPr>
          <a:xfrm>
            <a:off x="723756" y="3275445"/>
            <a:ext cx="2418455" cy="290715"/>
          </a:xfrm>
          <a:prstGeom prst="rect">
            <a:avLst/>
          </a:prstGeom>
        </p:spPr>
        <p:txBody>
          <a:bodyPr/>
          <a:lstStyle>
            <a:lvl1pPr>
              <a:defRPr sz="1600" baseline="0">
                <a:solidFill>
                  <a:schemeClr val="bg2"/>
                </a:solidFill>
              </a:defRPr>
            </a:lvl1pPr>
          </a:lstStyle>
          <a:p>
            <a:pPr lvl="0"/>
            <a:r>
              <a:rPr lang="en-US"/>
              <a:t>Date, Month, Year</a:t>
            </a:r>
          </a:p>
        </p:txBody>
      </p:sp>
    </p:spTree>
    <p:extLst>
      <p:ext uri="{BB962C8B-B14F-4D97-AF65-F5344CB8AC3E}">
        <p14:creationId xmlns:p14="http://schemas.microsoft.com/office/powerpoint/2010/main" val="3165700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p:nvPr>
        </p:nvSpPr>
        <p:spPr>
          <a:xfrm>
            <a:off x="753373" y="1033669"/>
            <a:ext cx="7658099" cy="274431"/>
          </a:xfrm>
          <a:prstGeom prst="rect">
            <a:avLst/>
          </a:prstGeom>
        </p:spPr>
        <p:txBody>
          <a:bodyPr/>
          <a:lstStyle>
            <a:lvl1pPr>
              <a:defRPr sz="2000"/>
            </a:lvl1pPr>
          </a:lstStyle>
          <a:p>
            <a:r>
              <a:rPr lang="en-US"/>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9" name="Text Placeholder 2">
            <a:extLst>
              <a:ext uri="{FF2B5EF4-FFF2-40B4-BE49-F238E27FC236}">
                <a16:creationId xmlns:a16="http://schemas.microsoft.com/office/drawing/2014/main" id="{BAEFE954-41BC-2A44-9F8B-918D0B95AAB5}"/>
              </a:ext>
            </a:extLst>
          </p:cNvPr>
          <p:cNvSpPr>
            <a:spLocks noGrp="1"/>
          </p:cNvSpPr>
          <p:nvPr>
            <p:ph type="body" sz="quarter" idx="20"/>
          </p:nvPr>
        </p:nvSpPr>
        <p:spPr>
          <a:xfrm>
            <a:off x="740922" y="226697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656780-2D29-5145-A2F3-55563E1863AE}"/>
              </a:ext>
            </a:extLst>
          </p:cNvPr>
          <p:cNvSpPr>
            <a:spLocks noGrp="1"/>
          </p:cNvSpPr>
          <p:nvPr>
            <p:ph type="body" sz="quarter" idx="21"/>
          </p:nvPr>
        </p:nvSpPr>
        <p:spPr>
          <a:xfrm>
            <a:off x="6248400" y="226697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45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2" name="Picture 21" descr="A picture containing text, clipart&#10;&#10;Description automatically generated">
            <a:extLst>
              <a:ext uri="{FF2B5EF4-FFF2-40B4-BE49-F238E27FC236}">
                <a16:creationId xmlns:a16="http://schemas.microsoft.com/office/drawing/2014/main" id="{9413284D-1E7B-9640-8727-0AC9E8F0F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p:nvPr>
        </p:nvSpPr>
        <p:spPr>
          <a:xfrm>
            <a:off x="753373" y="1033669"/>
            <a:ext cx="7658099" cy="274431"/>
          </a:xfrm>
          <a:prstGeom prst="rect">
            <a:avLst/>
          </a:prstGeom>
        </p:spPr>
        <p:txBody>
          <a:bodyPr/>
          <a:lstStyle>
            <a:lvl1pPr>
              <a:defRPr sz="2000"/>
            </a:lvl1pPr>
          </a:lstStyle>
          <a:p>
            <a:r>
              <a:rPr lang="en-US"/>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13" name="Freeform 12">
            <a:extLst>
              <a:ext uri="{FF2B5EF4-FFF2-40B4-BE49-F238E27FC236}">
                <a16:creationId xmlns:a16="http://schemas.microsoft.com/office/drawing/2014/main" id="{C9C1AB2E-BCF9-8B4B-8D26-DFF7EBB21BD5}"/>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69A0070F-8547-0147-9392-17CB6975A647}"/>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6">
            <a:extLst>
              <a:ext uri="{FF2B5EF4-FFF2-40B4-BE49-F238E27FC236}">
                <a16:creationId xmlns:a16="http://schemas.microsoft.com/office/drawing/2014/main" id="{BE4EF339-E100-7748-91C4-3D9C28D540E8}"/>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5" name="Text Placeholder 2">
            <a:extLst>
              <a:ext uri="{FF2B5EF4-FFF2-40B4-BE49-F238E27FC236}">
                <a16:creationId xmlns:a16="http://schemas.microsoft.com/office/drawing/2014/main" id="{F0A7199E-1B1A-044D-81A8-DE962EADA6BE}"/>
              </a:ext>
            </a:extLst>
          </p:cNvPr>
          <p:cNvSpPr>
            <a:spLocks noGrp="1"/>
          </p:cNvSpPr>
          <p:nvPr>
            <p:ph type="body" sz="quarter" idx="20"/>
          </p:nvPr>
        </p:nvSpPr>
        <p:spPr>
          <a:xfrm>
            <a:off x="740922" y="226697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9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oiler Plate">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C0326-0DE4-B944-8999-90A852361D89}"/>
              </a:ext>
            </a:extLst>
          </p:cNvPr>
          <p:cNvSpPr txBox="1"/>
          <p:nvPr userDrawn="1"/>
        </p:nvSpPr>
        <p:spPr>
          <a:xfrm>
            <a:off x="822862" y="1151546"/>
            <a:ext cx="4950039" cy="307777"/>
          </a:xfrm>
          <a:prstGeom prst="rect">
            <a:avLst/>
          </a:prstGeom>
          <a:noFill/>
        </p:spPr>
        <p:txBody>
          <a:bodyPr wrap="square" lIns="0" tIns="0" rIns="0" bIns="0" rtlCol="0">
            <a:spAutoFit/>
          </a:bodyPr>
          <a:lstStyle/>
          <a:p>
            <a:pPr algn="l"/>
            <a:r>
              <a:rPr lang="en-US" sz="2000" noProof="0">
                <a:solidFill>
                  <a:schemeClr val="tx1"/>
                </a:solidFill>
              </a:rPr>
              <a:t>For more information, please contact:</a:t>
            </a:r>
          </a:p>
        </p:txBody>
      </p:sp>
      <p:pic>
        <p:nvPicPr>
          <p:cNvPr id="4" name="Picture 3">
            <a:extLst>
              <a:ext uri="{FF2B5EF4-FFF2-40B4-BE49-F238E27FC236}">
                <a16:creationId xmlns:a16="http://schemas.microsoft.com/office/drawing/2014/main" id="{D0AE5896-BB5A-C848-96BF-E3F5EC4EBE2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27939" y="466516"/>
            <a:ext cx="1964634" cy="771132"/>
          </a:xfrm>
          <a:prstGeom prst="rect">
            <a:avLst/>
          </a:prstGeom>
        </p:spPr>
      </p:pic>
      <p:sp>
        <p:nvSpPr>
          <p:cNvPr id="6" name="Freeform 5">
            <a:extLst>
              <a:ext uri="{FF2B5EF4-FFF2-40B4-BE49-F238E27FC236}">
                <a16:creationId xmlns:a16="http://schemas.microsoft.com/office/drawing/2014/main" id="{70D0032E-44A3-B545-A70B-D8AACF06BF11}"/>
              </a:ext>
            </a:extLst>
          </p:cNvPr>
          <p:cNvSpPr/>
          <p:nvPr userDrawn="1"/>
        </p:nvSpPr>
        <p:spPr>
          <a:xfrm rot="10800000" flipH="1" flipV="1">
            <a:off x="11159922" y="-14990"/>
            <a:ext cx="1053420" cy="1551690"/>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Lst>
            <a:ahLst/>
            <a:cxnLst>
              <a:cxn ang="0">
                <a:pos x="connsiteX0" y="connsiteY0"/>
              </a:cxn>
              <a:cxn ang="0">
                <a:pos x="connsiteX1" y="connsiteY1"/>
              </a:cxn>
              <a:cxn ang="0">
                <a:pos x="connsiteX2" y="connsiteY2"/>
              </a:cxn>
              <a:cxn ang="0">
                <a:pos x="connsiteX3" y="connsiteY3"/>
              </a:cxn>
            </a:cxnLst>
            <a:rect l="l" t="t" r="r" b="b"/>
            <a:pathLst>
              <a:path w="1580613" h="1551690">
                <a:moveTo>
                  <a:pt x="0" y="0"/>
                </a:moveTo>
                <a:lnTo>
                  <a:pt x="1567646" y="1551690"/>
                </a:lnTo>
                <a:lnTo>
                  <a:pt x="1580613" y="11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2DCCA27E-3EF6-5E4A-BEBA-093583A538FE}"/>
              </a:ext>
            </a:extLst>
          </p:cNvPr>
          <p:cNvSpPr>
            <a:spLocks noGrp="1"/>
          </p:cNvSpPr>
          <p:nvPr>
            <p:ph type="body" sz="quarter" idx="10"/>
          </p:nvPr>
        </p:nvSpPr>
        <p:spPr>
          <a:xfrm>
            <a:off x="737625" y="1524512"/>
            <a:ext cx="5129775" cy="3013075"/>
          </a:xfrm>
          <a:prstGeom prst="rect">
            <a:avLst/>
          </a:prstGeom>
        </p:spPr>
        <p:txBody>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CB6113FD-E59B-4F6C-8D88-C59FB0B9A613}"/>
              </a:ext>
            </a:extLst>
          </p:cNvPr>
          <p:cNvSpPr txBox="1"/>
          <p:nvPr userDrawn="1"/>
        </p:nvSpPr>
        <p:spPr>
          <a:xfrm>
            <a:off x="846826" y="5292848"/>
            <a:ext cx="10515600" cy="1115690"/>
          </a:xfrm>
          <a:prstGeom prst="rect">
            <a:avLst/>
          </a:prstGeom>
          <a:noFill/>
        </p:spPr>
        <p:txBody>
          <a:bodyPr wrap="square" lIns="0" tIns="0" rIns="0" bIns="0" rtlCol="0">
            <a:spAutoFit/>
          </a:bodyPr>
          <a:lstStyle/>
          <a:p>
            <a:pPr marL="0" marR="0" lvl="0" indent="0" algn="l" defTabSz="685788" rtl="0" eaLnBrk="1" fontAlgn="auto" latinLnBrk="0" hangingPunct="1">
              <a:lnSpc>
                <a:spcPct val="100000"/>
              </a:lnSpc>
              <a:spcBef>
                <a:spcPts val="450"/>
              </a:spcBef>
              <a:spcAft>
                <a:spcPts val="0"/>
              </a:spcAft>
              <a:buClrTx/>
              <a:buSzTx/>
              <a:buFontTx/>
              <a:buNone/>
              <a:tabLst/>
              <a:defRPr/>
            </a:pPr>
            <a:r>
              <a:rPr lang="en-US" sz="750" b="1" kern="7500" spc="60" baseline="0" noProof="0" dirty="0">
                <a:solidFill>
                  <a:schemeClr val="tx1"/>
                </a:solidFill>
                <a:latin typeface="+mn-lt"/>
                <a:ea typeface="+mn-ea"/>
                <a:cs typeface="+mn-cs"/>
              </a:rPr>
              <a:t>About Kroll</a:t>
            </a:r>
          </a:p>
          <a:p>
            <a:pPr marL="0" marR="0" lvl="0" indent="0" algn="l" defTabSz="685788" rtl="0" eaLnBrk="1" fontAlgn="auto" latinLnBrk="0" hangingPunct="1">
              <a:lnSpc>
                <a:spcPct val="100000"/>
              </a:lnSpc>
              <a:spcBef>
                <a:spcPts val="450"/>
              </a:spcBef>
              <a:spcAft>
                <a:spcPts val="450"/>
              </a:spcAft>
              <a:buClrTx/>
              <a:buSzTx/>
              <a:buFontTx/>
              <a:buNone/>
              <a:tabLst/>
              <a:defRPr/>
            </a:pPr>
            <a:r>
              <a:rPr lang="en-US" sz="750" kern="1200" dirty="0">
                <a:solidFill>
                  <a:schemeClr val="tx1"/>
                </a:solidFill>
                <a:effectLst/>
                <a:latin typeface="+mn-lt"/>
                <a:ea typeface="+mn-ea"/>
                <a:cs typeface="+mn-cs"/>
              </a:rPr>
              <a:t>As the leading independent provider of risk and financial advisory solutions, Kroll leverages our unique insights, data and technology to help clients stay ahead of complex demands. Kroll’s global team continues the firm’s nearly 100-year history of trusted expertise spanning risk, governance, transactions and valuation. Our advanced solutions and intelligence provide clients the foresight they need to create an enduring competitive advantage. At Kroll, our values define who we are and how we partner with clients and communities. Learn more at </a:t>
            </a:r>
            <a:r>
              <a:rPr lang="en-US" sz="750" kern="1200" dirty="0">
                <a:solidFill>
                  <a:schemeClr val="tx1"/>
                </a:solidFill>
                <a:effectLst/>
                <a:latin typeface="+mn-lt"/>
                <a:ea typeface="+mn-ea"/>
                <a:cs typeface="+mn-cs"/>
                <a:hlinkClick r:id="rId3"/>
              </a:rPr>
              <a:t>www.kroll.com</a:t>
            </a:r>
            <a:r>
              <a:rPr lang="en-US" sz="750" kern="1200" dirty="0">
                <a:solidFill>
                  <a:schemeClr val="tx1"/>
                </a:solidFill>
                <a:effectLst/>
                <a:latin typeface="+mn-lt"/>
                <a:ea typeface="+mn-ea"/>
                <a:cs typeface="+mn-cs"/>
              </a:rPr>
              <a:t>.</a:t>
            </a:r>
          </a:p>
          <a:p>
            <a:pPr marL="0" marR="0" lvl="0" indent="0" algn="l" defTabSz="685788" rtl="0" eaLnBrk="1" fontAlgn="auto" latinLnBrk="0" hangingPunct="1">
              <a:lnSpc>
                <a:spcPct val="100000"/>
              </a:lnSpc>
              <a:spcBef>
                <a:spcPts val="0"/>
              </a:spcBef>
              <a:spcAft>
                <a:spcPts val="450"/>
              </a:spcAft>
              <a:buClrTx/>
              <a:buSzTx/>
              <a:buFontTx/>
              <a:buNone/>
              <a:tabLst/>
              <a:defRPr/>
            </a:pPr>
            <a:r>
              <a:rPr lang="en-US" sz="750" i="1" kern="1200" noProof="0" dirty="0">
                <a:solidFill>
                  <a:schemeClr val="tx1"/>
                </a:solidFill>
                <a:effectLst/>
                <a:latin typeface="+mn-lt"/>
                <a:ea typeface="+mn-ea"/>
                <a:cs typeface="+mn-cs"/>
              </a:rPr>
              <a:t>M&amp;A advisory, capital raising and secondary market advisory services in the United States are provided by Kroll Securities, LLC (member FINRA/SIPC). M&amp;A advisory, capital raising and secondary market advisory services in the United Kingdom are provided by Kroll Securities Ltd., which is authorized and regulated by the Financial Conduct Authority (FCA). Valuation Advisory Services in India are provided by Kroll Advisory Private Limited (formerly, Duff &amp; Phelps India Private Limited), under a category 1 merchant banker license issued by the Securities and Exchange Board of India.</a:t>
            </a:r>
          </a:p>
          <a:p>
            <a:pPr marL="0" marR="0" lvl="0" indent="0" algn="l" defTabSz="685788" rtl="0" eaLnBrk="1" fontAlgn="auto" latinLnBrk="0" hangingPunct="1">
              <a:lnSpc>
                <a:spcPct val="100000"/>
              </a:lnSpc>
              <a:spcBef>
                <a:spcPts val="0"/>
              </a:spcBef>
              <a:spcAft>
                <a:spcPts val="450"/>
              </a:spcAft>
              <a:buClrTx/>
              <a:buSzTx/>
              <a:buFontTx/>
              <a:buNone/>
              <a:tabLst/>
              <a:defRPr/>
            </a:pPr>
            <a:r>
              <a:rPr lang="en-US" sz="750" i="1" kern="1200" noProof="0" dirty="0">
                <a:solidFill>
                  <a:schemeClr val="tx1"/>
                </a:solidFill>
                <a:effectLst/>
                <a:latin typeface="+mn-lt"/>
                <a:ea typeface="+mn-ea"/>
                <a:cs typeface="+mn-cs"/>
              </a:rPr>
              <a:t>© 2023 Kroll, LLC. All rights reserved.</a:t>
            </a:r>
          </a:p>
        </p:txBody>
      </p:sp>
    </p:spTree>
    <p:extLst>
      <p:ext uri="{BB962C8B-B14F-4D97-AF65-F5344CB8AC3E}">
        <p14:creationId xmlns:p14="http://schemas.microsoft.com/office/powerpoint/2010/main" val="39641749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AG Title Slide ">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3845D6-44B1-44AC-82C7-2803604C36D4}"/>
              </a:ext>
            </a:extLst>
          </p:cNvPr>
          <p:cNvSpPr>
            <a:spLocks noGrp="1" noChangeAspect="1"/>
          </p:cNvSpPr>
          <p:nvPr>
            <p:ph type="title" hasCustomPrompt="1"/>
          </p:nvPr>
        </p:nvSpPr>
        <p:spPr>
          <a:xfrm>
            <a:off x="701051" y="1156253"/>
            <a:ext cx="11497299" cy="1377398"/>
          </a:xfrm>
          <a:prstGeom prst="rect">
            <a:avLst/>
          </a:prstGeom>
        </p:spPr>
        <p:txBody>
          <a:bodyPr lIns="91440" anchor="b" anchorCtr="0">
            <a:noAutofit/>
          </a:bodyPr>
          <a:lstStyle>
            <a:lvl1pPr>
              <a:defRPr sz="5000" kern="3000" spc="-100" baseline="0">
                <a:solidFill>
                  <a:schemeClr val="tx2"/>
                </a:solidFill>
              </a:defRPr>
            </a:lvl1pPr>
          </a:lstStyle>
          <a:p>
            <a:r>
              <a:rPr lang="en-US" dirty="0"/>
              <a:t>Internal Presentation Title</a:t>
            </a:r>
          </a:p>
        </p:txBody>
      </p:sp>
      <p:sp>
        <p:nvSpPr>
          <p:cNvPr id="15" name="Text Placeholder 14">
            <a:extLst>
              <a:ext uri="{FF2B5EF4-FFF2-40B4-BE49-F238E27FC236}">
                <a16:creationId xmlns:a16="http://schemas.microsoft.com/office/drawing/2014/main" id="{7735CB65-0E8B-7842-A135-4FAF920343CC}"/>
              </a:ext>
            </a:extLst>
          </p:cNvPr>
          <p:cNvSpPr>
            <a:spLocks noGrp="1" noChangeAspect="1"/>
          </p:cNvSpPr>
          <p:nvPr>
            <p:ph type="body" sz="quarter" idx="10" hasCustomPrompt="1"/>
          </p:nvPr>
        </p:nvSpPr>
        <p:spPr>
          <a:xfrm>
            <a:off x="712864" y="2705101"/>
            <a:ext cx="8677275" cy="409575"/>
          </a:xfrm>
          <a:prstGeom prst="rect">
            <a:avLst/>
          </a:prstGeom>
        </p:spPr>
        <p:txBody>
          <a:bodyPr lIns="91440" anchor="ctr" anchorCtr="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solidFill>
                  <a:schemeClr val="tx2"/>
                </a:solidFill>
              </a:rPr>
              <a:t>Subhead Information</a:t>
            </a:r>
          </a:p>
        </p:txBody>
      </p:sp>
      <p:sp>
        <p:nvSpPr>
          <p:cNvPr id="12" name="Freeform 11">
            <a:extLst>
              <a:ext uri="{FF2B5EF4-FFF2-40B4-BE49-F238E27FC236}">
                <a16:creationId xmlns:a16="http://schemas.microsoft.com/office/drawing/2014/main" id="{572BE6CF-35E0-D340-9175-7391F87556F2}"/>
              </a:ext>
            </a:extLst>
          </p:cNvPr>
          <p:cNvSpPr/>
          <p:nvPr userDrawn="1"/>
        </p:nvSpPr>
        <p:spPr>
          <a:xfrm>
            <a:off x="-8033" y="53672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F57979C8-F3D0-F94A-A405-EC5A3F15B749}"/>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EF968827-0DE8-E449-8BDD-4ACA5A77D83C}"/>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accent1"/>
                </a:solidFill>
              </a:defRPr>
            </a:lvl1pPr>
          </a:lstStyle>
          <a:p>
            <a:pPr lvl="0"/>
            <a:r>
              <a:rPr lang="en-US"/>
              <a:t>Date, Month, Year</a:t>
            </a:r>
          </a:p>
        </p:txBody>
      </p:sp>
      <p:pic>
        <p:nvPicPr>
          <p:cNvPr id="14" name="Graphic 13">
            <a:extLst>
              <a:ext uri="{FF2B5EF4-FFF2-40B4-BE49-F238E27FC236}">
                <a16:creationId xmlns:a16="http://schemas.microsoft.com/office/drawing/2014/main" id="{3A7F4EAD-5947-485E-A9B6-24E56F5F58B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34290" y="493642"/>
            <a:ext cx="2308264" cy="1116084"/>
          </a:xfrm>
          <a:prstGeom prst="rect">
            <a:avLst/>
          </a:prstGeom>
        </p:spPr>
      </p:pic>
    </p:spTree>
    <p:extLst>
      <p:ext uri="{BB962C8B-B14F-4D97-AF65-F5344CB8AC3E}">
        <p14:creationId xmlns:p14="http://schemas.microsoft.com/office/powerpoint/2010/main" val="3965809520"/>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roll Title Slide 1">
    <p:bg>
      <p:bgPr>
        <a:solidFill>
          <a:srgbClr val="14487F"/>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9C0F3E62-B2DF-48E7-81E5-AC63DD5C8B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78023"/>
            <a:ext cx="1836422" cy="426798"/>
          </a:xfrm>
          <a:prstGeom prst="rect">
            <a:avLst/>
          </a:prstGeom>
        </p:spPr>
      </p:pic>
      <p:sp>
        <p:nvSpPr>
          <p:cNvPr id="11" name="Title 1">
            <a:extLst>
              <a:ext uri="{FF2B5EF4-FFF2-40B4-BE49-F238E27FC236}">
                <a16:creationId xmlns:a16="http://schemas.microsoft.com/office/drawing/2014/main" id="{5F5C0177-6760-4C35-A97E-9A0DEE4B0CA1}"/>
              </a:ext>
            </a:extLst>
          </p:cNvPr>
          <p:cNvSpPr>
            <a:spLocks noGrp="1" noChangeAspect="1"/>
          </p:cNvSpPr>
          <p:nvPr>
            <p:ph type="title" hasCustomPrompt="1"/>
          </p:nvPr>
        </p:nvSpPr>
        <p:spPr>
          <a:xfrm>
            <a:off x="701051" y="1156253"/>
            <a:ext cx="11490949" cy="1377398"/>
          </a:xfrm>
          <a:prstGeom prst="rect">
            <a:avLst/>
          </a:prstGeom>
        </p:spPr>
        <p:txBody>
          <a:bodyPr lIns="91440" anchor="b" anchorCtr="0">
            <a:noAutofit/>
          </a:bodyPr>
          <a:lstStyle>
            <a:lvl1pPr>
              <a:defRPr sz="5000" kern="3000" spc="-100" baseline="0">
                <a:solidFill>
                  <a:schemeClr val="bg1"/>
                </a:solidFill>
              </a:defRPr>
            </a:lvl1pPr>
          </a:lstStyle>
          <a:p>
            <a:r>
              <a:rPr lang="en-US" dirty="0"/>
              <a:t>Internal Presentation Title</a:t>
            </a:r>
          </a:p>
        </p:txBody>
      </p:sp>
      <p:sp>
        <p:nvSpPr>
          <p:cNvPr id="14" name="Freeform 13">
            <a:extLst>
              <a:ext uri="{FF2B5EF4-FFF2-40B4-BE49-F238E27FC236}">
                <a16:creationId xmlns:a16="http://schemas.microsoft.com/office/drawing/2014/main" id="{570FA735-66D5-3C4E-AA0E-0BA10C6C6F56}"/>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CF45251-6A16-0344-B742-5258EA3A135E}"/>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CA0B653F-3719-F548-922A-3B1E510D2721}"/>
              </a:ext>
            </a:extLst>
          </p:cNvPr>
          <p:cNvSpPr>
            <a:spLocks noGrp="1" noChangeAspect="1"/>
          </p:cNvSpPr>
          <p:nvPr>
            <p:ph type="body" sz="quarter" idx="11" hasCustomPrompt="1"/>
          </p:nvPr>
        </p:nvSpPr>
        <p:spPr>
          <a:xfrm>
            <a:off x="712864" y="2705101"/>
            <a:ext cx="8677275" cy="409575"/>
          </a:xfrm>
          <a:prstGeom prst="rect">
            <a:avLst/>
          </a:prstGeom>
        </p:spPr>
        <p:txBody>
          <a:bodyPr lIns="91440" anchor="ctr" anchorCtr="0"/>
          <a:lstStyle>
            <a:lvl1pPr>
              <a:defRPr sz="2000">
                <a:solidFill>
                  <a:schemeClr val="bg1"/>
                </a:solidFill>
              </a:defRPr>
            </a:lvl1pPr>
          </a:lstStyle>
          <a:p>
            <a:pPr lvl="0"/>
            <a:r>
              <a:rPr lang="en-US" dirty="0"/>
              <a:t>Subhead Information</a:t>
            </a:r>
          </a:p>
        </p:txBody>
      </p:sp>
      <p:sp>
        <p:nvSpPr>
          <p:cNvPr id="10" name="Text Placeholder 2">
            <a:extLst>
              <a:ext uri="{FF2B5EF4-FFF2-40B4-BE49-F238E27FC236}">
                <a16:creationId xmlns:a16="http://schemas.microsoft.com/office/drawing/2014/main" id="{D495770D-97E1-BF46-BFC5-4F8BD664029A}"/>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bg2"/>
                </a:solidFill>
              </a:defRPr>
            </a:lvl1pPr>
          </a:lstStyle>
          <a:p>
            <a:pPr lvl="0"/>
            <a:r>
              <a:rPr lang="en-US" dirty="0"/>
              <a:t>Date, Month, Year</a:t>
            </a:r>
          </a:p>
        </p:txBody>
      </p:sp>
    </p:spTree>
    <p:extLst>
      <p:ext uri="{BB962C8B-B14F-4D97-AF65-F5344CB8AC3E}">
        <p14:creationId xmlns:p14="http://schemas.microsoft.com/office/powerpoint/2010/main" val="26500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mp;P Endorsed Title Slide 1">
    <p:bg>
      <p:bgPr>
        <a:solidFill>
          <a:srgbClr val="14487F"/>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5C0177-6760-4C35-A97E-9A0DEE4B0CA1}"/>
              </a:ext>
            </a:extLst>
          </p:cNvPr>
          <p:cNvSpPr>
            <a:spLocks noGrp="1" noChangeAspect="1"/>
          </p:cNvSpPr>
          <p:nvPr>
            <p:ph type="title" hasCustomPrompt="1"/>
          </p:nvPr>
        </p:nvSpPr>
        <p:spPr>
          <a:xfrm>
            <a:off x="701051" y="1156253"/>
            <a:ext cx="11490949" cy="1377398"/>
          </a:xfrm>
          <a:prstGeom prst="rect">
            <a:avLst/>
          </a:prstGeom>
        </p:spPr>
        <p:txBody>
          <a:bodyPr lIns="91440" anchor="b" anchorCtr="0">
            <a:noAutofit/>
          </a:bodyPr>
          <a:lstStyle>
            <a:lvl1pPr>
              <a:defRPr sz="5000" kern="3000" spc="-100" baseline="0">
                <a:solidFill>
                  <a:schemeClr val="bg1"/>
                </a:solidFill>
              </a:defRPr>
            </a:lvl1pPr>
          </a:lstStyle>
          <a:p>
            <a:r>
              <a:rPr lang="en-US" dirty="0"/>
              <a:t>Internal Presentation Title</a:t>
            </a:r>
          </a:p>
        </p:txBody>
      </p:sp>
      <p:sp>
        <p:nvSpPr>
          <p:cNvPr id="14" name="Freeform 13">
            <a:extLst>
              <a:ext uri="{FF2B5EF4-FFF2-40B4-BE49-F238E27FC236}">
                <a16:creationId xmlns:a16="http://schemas.microsoft.com/office/drawing/2014/main" id="{570FA735-66D5-3C4E-AA0E-0BA10C6C6F56}"/>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CF45251-6A16-0344-B742-5258EA3A135E}"/>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CA0B653F-3719-F548-922A-3B1E510D2721}"/>
              </a:ext>
            </a:extLst>
          </p:cNvPr>
          <p:cNvSpPr>
            <a:spLocks noGrp="1" noChangeAspect="1"/>
          </p:cNvSpPr>
          <p:nvPr>
            <p:ph type="body" sz="quarter" idx="11" hasCustomPrompt="1"/>
          </p:nvPr>
        </p:nvSpPr>
        <p:spPr>
          <a:xfrm>
            <a:off x="712864" y="2705101"/>
            <a:ext cx="8677275" cy="409575"/>
          </a:xfrm>
          <a:prstGeom prst="rect">
            <a:avLst/>
          </a:prstGeom>
        </p:spPr>
        <p:txBody>
          <a:bodyPr lIns="91440" anchor="ctr" anchorCtr="0"/>
          <a:lstStyle>
            <a:lvl1pPr>
              <a:defRPr sz="2000">
                <a:solidFill>
                  <a:schemeClr val="bg1"/>
                </a:solidFill>
              </a:defRPr>
            </a:lvl1pPr>
          </a:lstStyle>
          <a:p>
            <a:pPr lvl="0"/>
            <a:r>
              <a:rPr lang="en-US" dirty="0"/>
              <a:t>Subhead Information</a:t>
            </a:r>
          </a:p>
        </p:txBody>
      </p:sp>
      <p:sp>
        <p:nvSpPr>
          <p:cNvPr id="10" name="Text Placeholder 2">
            <a:extLst>
              <a:ext uri="{FF2B5EF4-FFF2-40B4-BE49-F238E27FC236}">
                <a16:creationId xmlns:a16="http://schemas.microsoft.com/office/drawing/2014/main" id="{D495770D-97E1-BF46-BFC5-4F8BD664029A}"/>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bg2"/>
                </a:solidFill>
              </a:defRPr>
            </a:lvl1pPr>
          </a:lstStyle>
          <a:p>
            <a:pPr lvl="0"/>
            <a:r>
              <a:rPr lang="en-US" dirty="0"/>
              <a:t>Date, Month, Year</a:t>
            </a:r>
          </a:p>
        </p:txBody>
      </p:sp>
    </p:spTree>
    <p:extLst>
      <p:ext uri="{BB962C8B-B14F-4D97-AF65-F5344CB8AC3E}">
        <p14:creationId xmlns:p14="http://schemas.microsoft.com/office/powerpoint/2010/main" val="170874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BS Title Slide 1">
    <p:bg>
      <p:bgPr>
        <a:solidFill>
          <a:srgbClr val="14487F"/>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9C0F3E62-B2DF-48E7-81E5-AC63DD5C8B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78023"/>
            <a:ext cx="1836422" cy="426798"/>
          </a:xfrm>
          <a:prstGeom prst="rect">
            <a:avLst/>
          </a:prstGeom>
        </p:spPr>
      </p:pic>
      <p:sp>
        <p:nvSpPr>
          <p:cNvPr id="11" name="Title 1">
            <a:extLst>
              <a:ext uri="{FF2B5EF4-FFF2-40B4-BE49-F238E27FC236}">
                <a16:creationId xmlns:a16="http://schemas.microsoft.com/office/drawing/2014/main" id="{5F5C0177-6760-4C35-A97E-9A0DEE4B0CA1}"/>
              </a:ext>
            </a:extLst>
          </p:cNvPr>
          <p:cNvSpPr>
            <a:spLocks noGrp="1" noChangeAspect="1"/>
          </p:cNvSpPr>
          <p:nvPr>
            <p:ph type="title" hasCustomPrompt="1"/>
          </p:nvPr>
        </p:nvSpPr>
        <p:spPr>
          <a:xfrm>
            <a:off x="701051" y="1156253"/>
            <a:ext cx="11490949" cy="1377398"/>
          </a:xfrm>
          <a:prstGeom prst="rect">
            <a:avLst/>
          </a:prstGeom>
        </p:spPr>
        <p:txBody>
          <a:bodyPr lIns="91440" anchor="b" anchorCtr="0">
            <a:noAutofit/>
          </a:bodyPr>
          <a:lstStyle>
            <a:lvl1pPr>
              <a:defRPr sz="5000" kern="3000" spc="-100" baseline="0">
                <a:solidFill>
                  <a:schemeClr val="bg1"/>
                </a:solidFill>
              </a:defRPr>
            </a:lvl1pPr>
          </a:lstStyle>
          <a:p>
            <a:r>
              <a:rPr lang="en-US" dirty="0"/>
              <a:t>Internal Presentation Title</a:t>
            </a:r>
          </a:p>
        </p:txBody>
      </p:sp>
      <p:sp>
        <p:nvSpPr>
          <p:cNvPr id="14" name="Freeform 13">
            <a:extLst>
              <a:ext uri="{FF2B5EF4-FFF2-40B4-BE49-F238E27FC236}">
                <a16:creationId xmlns:a16="http://schemas.microsoft.com/office/drawing/2014/main" id="{570FA735-66D5-3C4E-AA0E-0BA10C6C6F56}"/>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CF45251-6A16-0344-B742-5258EA3A135E}"/>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CA0B653F-3719-F548-922A-3B1E510D2721}"/>
              </a:ext>
            </a:extLst>
          </p:cNvPr>
          <p:cNvSpPr>
            <a:spLocks noGrp="1" noChangeAspect="1"/>
          </p:cNvSpPr>
          <p:nvPr>
            <p:ph type="body" sz="quarter" idx="11" hasCustomPrompt="1"/>
          </p:nvPr>
        </p:nvSpPr>
        <p:spPr>
          <a:xfrm>
            <a:off x="712864" y="2705101"/>
            <a:ext cx="8677275" cy="409575"/>
          </a:xfrm>
          <a:prstGeom prst="rect">
            <a:avLst/>
          </a:prstGeom>
        </p:spPr>
        <p:txBody>
          <a:bodyPr lIns="91440" anchor="ctr" anchorCtr="0"/>
          <a:lstStyle>
            <a:lvl1pPr>
              <a:defRPr sz="2000">
                <a:solidFill>
                  <a:schemeClr val="bg1"/>
                </a:solidFill>
              </a:defRPr>
            </a:lvl1pPr>
          </a:lstStyle>
          <a:p>
            <a:pPr lvl="0"/>
            <a:r>
              <a:rPr lang="en-US" dirty="0"/>
              <a:t>Subhead Information</a:t>
            </a:r>
          </a:p>
        </p:txBody>
      </p:sp>
      <p:sp>
        <p:nvSpPr>
          <p:cNvPr id="10" name="Text Placeholder 2">
            <a:extLst>
              <a:ext uri="{FF2B5EF4-FFF2-40B4-BE49-F238E27FC236}">
                <a16:creationId xmlns:a16="http://schemas.microsoft.com/office/drawing/2014/main" id="{D495770D-97E1-BF46-BFC5-4F8BD664029A}"/>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bg2"/>
                </a:solidFill>
              </a:defRPr>
            </a:lvl1pPr>
          </a:lstStyle>
          <a:p>
            <a:pPr lvl="0"/>
            <a:r>
              <a:rPr lang="en-US" dirty="0"/>
              <a:t>Date, Month, Year</a:t>
            </a:r>
          </a:p>
        </p:txBody>
      </p:sp>
    </p:spTree>
    <p:extLst>
      <p:ext uri="{BB962C8B-B14F-4D97-AF65-F5344CB8AC3E}">
        <p14:creationId xmlns:p14="http://schemas.microsoft.com/office/powerpoint/2010/main" val="146333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EAG Title Slide 1">
    <p:bg>
      <p:bgPr>
        <a:solidFill>
          <a:srgbClr val="14487F"/>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9C0F3E62-B2DF-48E7-81E5-AC63DD5C8B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78023"/>
            <a:ext cx="1836422" cy="426798"/>
          </a:xfrm>
          <a:prstGeom prst="rect">
            <a:avLst/>
          </a:prstGeom>
        </p:spPr>
      </p:pic>
      <p:sp>
        <p:nvSpPr>
          <p:cNvPr id="11" name="Title 1">
            <a:extLst>
              <a:ext uri="{FF2B5EF4-FFF2-40B4-BE49-F238E27FC236}">
                <a16:creationId xmlns:a16="http://schemas.microsoft.com/office/drawing/2014/main" id="{5F5C0177-6760-4C35-A97E-9A0DEE4B0CA1}"/>
              </a:ext>
            </a:extLst>
          </p:cNvPr>
          <p:cNvSpPr>
            <a:spLocks noGrp="1" noChangeAspect="1"/>
          </p:cNvSpPr>
          <p:nvPr>
            <p:ph type="title" hasCustomPrompt="1"/>
          </p:nvPr>
        </p:nvSpPr>
        <p:spPr>
          <a:xfrm>
            <a:off x="701051" y="1156253"/>
            <a:ext cx="11490949" cy="1377398"/>
          </a:xfrm>
          <a:prstGeom prst="rect">
            <a:avLst/>
          </a:prstGeom>
        </p:spPr>
        <p:txBody>
          <a:bodyPr lIns="91440" anchor="b" anchorCtr="0">
            <a:noAutofit/>
          </a:bodyPr>
          <a:lstStyle>
            <a:lvl1pPr>
              <a:defRPr sz="5000" kern="3000" spc="-100" baseline="0">
                <a:solidFill>
                  <a:schemeClr val="bg1"/>
                </a:solidFill>
              </a:defRPr>
            </a:lvl1pPr>
          </a:lstStyle>
          <a:p>
            <a:r>
              <a:rPr lang="en-US" dirty="0"/>
              <a:t>Internal Presentation Title</a:t>
            </a:r>
          </a:p>
        </p:txBody>
      </p:sp>
      <p:sp>
        <p:nvSpPr>
          <p:cNvPr id="14" name="Freeform 13">
            <a:extLst>
              <a:ext uri="{FF2B5EF4-FFF2-40B4-BE49-F238E27FC236}">
                <a16:creationId xmlns:a16="http://schemas.microsoft.com/office/drawing/2014/main" id="{570FA735-66D5-3C4E-AA0E-0BA10C6C6F56}"/>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CF45251-6A16-0344-B742-5258EA3A135E}"/>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CA0B653F-3719-F548-922A-3B1E510D2721}"/>
              </a:ext>
            </a:extLst>
          </p:cNvPr>
          <p:cNvSpPr>
            <a:spLocks noGrp="1" noChangeAspect="1"/>
          </p:cNvSpPr>
          <p:nvPr>
            <p:ph type="body" sz="quarter" idx="11" hasCustomPrompt="1"/>
          </p:nvPr>
        </p:nvSpPr>
        <p:spPr>
          <a:xfrm>
            <a:off x="712864" y="2705101"/>
            <a:ext cx="8677275" cy="409575"/>
          </a:xfrm>
          <a:prstGeom prst="rect">
            <a:avLst/>
          </a:prstGeom>
        </p:spPr>
        <p:txBody>
          <a:bodyPr lIns="91440" anchor="ctr" anchorCtr="0"/>
          <a:lstStyle>
            <a:lvl1pPr>
              <a:defRPr sz="2000">
                <a:solidFill>
                  <a:schemeClr val="bg1"/>
                </a:solidFill>
              </a:defRPr>
            </a:lvl1pPr>
          </a:lstStyle>
          <a:p>
            <a:pPr lvl="0"/>
            <a:r>
              <a:rPr lang="en-US" dirty="0"/>
              <a:t>Subhead Information</a:t>
            </a:r>
          </a:p>
        </p:txBody>
      </p:sp>
      <p:sp>
        <p:nvSpPr>
          <p:cNvPr id="10" name="Text Placeholder 2">
            <a:extLst>
              <a:ext uri="{FF2B5EF4-FFF2-40B4-BE49-F238E27FC236}">
                <a16:creationId xmlns:a16="http://schemas.microsoft.com/office/drawing/2014/main" id="{D495770D-97E1-BF46-BFC5-4F8BD664029A}"/>
              </a:ext>
            </a:extLst>
          </p:cNvPr>
          <p:cNvSpPr>
            <a:spLocks noGrp="1" noChangeAspect="1"/>
          </p:cNvSpPr>
          <p:nvPr>
            <p:ph type="body" sz="quarter" idx="12" hasCustomPrompt="1"/>
          </p:nvPr>
        </p:nvSpPr>
        <p:spPr>
          <a:xfrm>
            <a:off x="723756" y="3275445"/>
            <a:ext cx="2418455" cy="290715"/>
          </a:xfrm>
          <a:prstGeom prst="rect">
            <a:avLst/>
          </a:prstGeom>
        </p:spPr>
        <p:txBody>
          <a:bodyPr lIns="91440"/>
          <a:lstStyle>
            <a:lvl1pPr>
              <a:defRPr sz="1600" baseline="0">
                <a:solidFill>
                  <a:schemeClr val="bg2"/>
                </a:solidFill>
              </a:defRPr>
            </a:lvl1pPr>
          </a:lstStyle>
          <a:p>
            <a:pPr lvl="0"/>
            <a:r>
              <a:rPr lang="en-US" dirty="0"/>
              <a:t>Date, Month, Year</a:t>
            </a:r>
          </a:p>
        </p:txBody>
      </p:sp>
    </p:spTree>
    <p:extLst>
      <p:ext uri="{BB962C8B-B14F-4D97-AF65-F5344CB8AC3E}">
        <p14:creationId xmlns:p14="http://schemas.microsoft.com/office/powerpoint/2010/main" val="38114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57525B8D-085A-024E-AA08-6E82A1E782D1}"/>
              </a:ext>
            </a:extLst>
          </p:cNvPr>
          <p:cNvSpPr/>
          <p:nvPr userDrawn="1"/>
        </p:nvSpPr>
        <p:spPr>
          <a:xfrm>
            <a:off x="-16700" y="-24575"/>
            <a:ext cx="3910982" cy="1060079"/>
          </a:xfrm>
          <a:custGeom>
            <a:avLst/>
            <a:gdLst>
              <a:gd name="connsiteX0" fmla="*/ 3906982 w 3906982"/>
              <a:gd name="connsiteY0" fmla="*/ 11875 h 1056904"/>
              <a:gd name="connsiteX1" fmla="*/ 0 w 3906982"/>
              <a:gd name="connsiteY1" fmla="*/ 1056904 h 1056904"/>
              <a:gd name="connsiteX2" fmla="*/ 11875 w 3906982"/>
              <a:gd name="connsiteY2" fmla="*/ 0 h 1056904"/>
              <a:gd name="connsiteX3" fmla="*/ 3906982 w 3906982"/>
              <a:gd name="connsiteY3" fmla="*/ 11875 h 1056904"/>
              <a:gd name="connsiteX0" fmla="*/ 3910982 w 3910982"/>
              <a:gd name="connsiteY0" fmla="*/ 11875 h 1056904"/>
              <a:gd name="connsiteX1" fmla="*/ 4000 w 3910982"/>
              <a:gd name="connsiteY1" fmla="*/ 1056904 h 1056904"/>
              <a:gd name="connsiteX2" fmla="*/ 0 w 3910982"/>
              <a:gd name="connsiteY2" fmla="*/ 0 h 1056904"/>
              <a:gd name="connsiteX3" fmla="*/ 3910982 w 3910982"/>
              <a:gd name="connsiteY3" fmla="*/ 11875 h 1056904"/>
              <a:gd name="connsiteX0" fmla="*/ 3910982 w 3910982"/>
              <a:gd name="connsiteY0" fmla="*/ 11875 h 1060079"/>
              <a:gd name="connsiteX1" fmla="*/ 825 w 3910982"/>
              <a:gd name="connsiteY1" fmla="*/ 1060079 h 1060079"/>
              <a:gd name="connsiteX2" fmla="*/ 0 w 3910982"/>
              <a:gd name="connsiteY2" fmla="*/ 0 h 1060079"/>
              <a:gd name="connsiteX3" fmla="*/ 3910982 w 3910982"/>
              <a:gd name="connsiteY3" fmla="*/ 11875 h 1060079"/>
              <a:gd name="connsiteX0" fmla="*/ 3910982 w 3910982"/>
              <a:gd name="connsiteY0" fmla="*/ 5525 h 1060079"/>
              <a:gd name="connsiteX1" fmla="*/ 825 w 3910982"/>
              <a:gd name="connsiteY1" fmla="*/ 1060079 h 1060079"/>
              <a:gd name="connsiteX2" fmla="*/ 0 w 3910982"/>
              <a:gd name="connsiteY2" fmla="*/ 0 h 1060079"/>
              <a:gd name="connsiteX3" fmla="*/ 3910982 w 3910982"/>
              <a:gd name="connsiteY3" fmla="*/ 5525 h 1060079"/>
            </a:gdLst>
            <a:ahLst/>
            <a:cxnLst>
              <a:cxn ang="0">
                <a:pos x="connsiteX0" y="connsiteY0"/>
              </a:cxn>
              <a:cxn ang="0">
                <a:pos x="connsiteX1" y="connsiteY1"/>
              </a:cxn>
              <a:cxn ang="0">
                <a:pos x="connsiteX2" y="connsiteY2"/>
              </a:cxn>
              <a:cxn ang="0">
                <a:pos x="connsiteX3" y="connsiteY3"/>
              </a:cxn>
            </a:cxnLst>
            <a:rect l="l" t="t" r="r" b="b"/>
            <a:pathLst>
              <a:path w="3910982" h="1060079">
                <a:moveTo>
                  <a:pt x="3910982" y="5525"/>
                </a:moveTo>
                <a:lnTo>
                  <a:pt x="825" y="1060079"/>
                </a:lnTo>
                <a:cubicBezTo>
                  <a:pt x="-508" y="707778"/>
                  <a:pt x="1333" y="352301"/>
                  <a:pt x="0" y="0"/>
                </a:cubicBezTo>
                <a:lnTo>
                  <a:pt x="3910982" y="5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B88EB595-6250-9E40-A22F-DAF9C8FC3001}"/>
              </a:ext>
            </a:extLst>
          </p:cNvPr>
          <p:cNvSpPr/>
          <p:nvPr userDrawn="1"/>
        </p:nvSpPr>
        <p:spPr>
          <a:xfrm>
            <a:off x="10629240" y="-19050"/>
            <a:ext cx="1584400" cy="4620326"/>
          </a:xfrm>
          <a:custGeom>
            <a:avLst/>
            <a:gdLst>
              <a:gd name="connsiteX0" fmla="*/ 0 w 1603169"/>
              <a:gd name="connsiteY0" fmla="*/ 0 h 4619501"/>
              <a:gd name="connsiteX1" fmla="*/ 1603169 w 1603169"/>
              <a:gd name="connsiteY1" fmla="*/ 4619501 h 4619501"/>
              <a:gd name="connsiteX2" fmla="*/ 1579418 w 1603169"/>
              <a:gd name="connsiteY2" fmla="*/ 11875 h 4619501"/>
              <a:gd name="connsiteX3" fmla="*/ 0 w 1603169"/>
              <a:gd name="connsiteY3" fmla="*/ 0 h 4619501"/>
              <a:gd name="connsiteX0" fmla="*/ 0 w 1603169"/>
              <a:gd name="connsiteY0" fmla="*/ 0 h 4613151"/>
              <a:gd name="connsiteX1" fmla="*/ 1603169 w 1603169"/>
              <a:gd name="connsiteY1" fmla="*/ 4613151 h 4613151"/>
              <a:gd name="connsiteX2" fmla="*/ 1579418 w 1603169"/>
              <a:gd name="connsiteY2" fmla="*/ 5525 h 4613151"/>
              <a:gd name="connsiteX3" fmla="*/ 0 w 1603169"/>
              <a:gd name="connsiteY3" fmla="*/ 0 h 4613151"/>
              <a:gd name="connsiteX0" fmla="*/ 0 w 1603169"/>
              <a:gd name="connsiteY0" fmla="*/ 825 h 4613976"/>
              <a:gd name="connsiteX1" fmla="*/ 1603169 w 1603169"/>
              <a:gd name="connsiteY1" fmla="*/ 4613976 h 4613976"/>
              <a:gd name="connsiteX2" fmla="*/ 1582593 w 1603169"/>
              <a:gd name="connsiteY2" fmla="*/ 0 h 4613976"/>
              <a:gd name="connsiteX3" fmla="*/ 0 w 1603169"/>
              <a:gd name="connsiteY3" fmla="*/ 825 h 4613976"/>
              <a:gd name="connsiteX0" fmla="*/ 0 w 1584400"/>
              <a:gd name="connsiteY0" fmla="*/ 825 h 4620326"/>
              <a:gd name="connsiteX1" fmla="*/ 1580944 w 1584400"/>
              <a:gd name="connsiteY1" fmla="*/ 4620326 h 4620326"/>
              <a:gd name="connsiteX2" fmla="*/ 1582593 w 1584400"/>
              <a:gd name="connsiteY2" fmla="*/ 0 h 4620326"/>
              <a:gd name="connsiteX3" fmla="*/ 0 w 1584400"/>
              <a:gd name="connsiteY3" fmla="*/ 825 h 4620326"/>
            </a:gdLst>
            <a:ahLst/>
            <a:cxnLst>
              <a:cxn ang="0">
                <a:pos x="connsiteX0" y="connsiteY0"/>
              </a:cxn>
              <a:cxn ang="0">
                <a:pos x="connsiteX1" y="connsiteY1"/>
              </a:cxn>
              <a:cxn ang="0">
                <a:pos x="connsiteX2" y="connsiteY2"/>
              </a:cxn>
              <a:cxn ang="0">
                <a:pos x="connsiteX3" y="connsiteY3"/>
              </a:cxn>
            </a:cxnLst>
            <a:rect l="l" t="t" r="r" b="b"/>
            <a:pathLst>
              <a:path w="1584400" h="4620326">
                <a:moveTo>
                  <a:pt x="0" y="825"/>
                </a:moveTo>
                <a:lnTo>
                  <a:pt x="1580944" y="4620326"/>
                </a:lnTo>
                <a:cubicBezTo>
                  <a:pt x="1574085" y="3082334"/>
                  <a:pt x="1589452" y="1537992"/>
                  <a:pt x="1582593" y="0"/>
                </a:cubicBezTo>
                <a:lnTo>
                  <a:pt x="0" y="8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70C2D6A-4553-174A-B10E-991AC7A3D40C}"/>
              </a:ext>
            </a:extLst>
          </p:cNvPr>
          <p:cNvSpPr txBox="1"/>
          <p:nvPr userDrawn="1"/>
        </p:nvSpPr>
        <p:spPr>
          <a:xfrm>
            <a:off x="1206631" y="2542324"/>
            <a:ext cx="3170185" cy="1815882"/>
          </a:xfrm>
          <a:prstGeom prst="rect">
            <a:avLst/>
          </a:prstGeom>
          <a:noFill/>
        </p:spPr>
        <p:txBody>
          <a:bodyPr wrap="square" rtlCol="0">
            <a:spAutoFit/>
          </a:bodyPr>
          <a:lstStyle/>
          <a:p>
            <a:pPr algn="l"/>
            <a:r>
              <a:rPr lang="en-US" sz="5600" spc="-150" dirty="0">
                <a:solidFill>
                  <a:schemeClr val="accent1"/>
                </a:solidFill>
                <a:latin typeface="+mj-lt"/>
              </a:rPr>
              <a:t>Table of Contents</a:t>
            </a:r>
          </a:p>
        </p:txBody>
      </p:sp>
      <p:sp>
        <p:nvSpPr>
          <p:cNvPr id="13" name="Slide Number Placeholder 4">
            <a:extLst>
              <a:ext uri="{FF2B5EF4-FFF2-40B4-BE49-F238E27FC236}">
                <a16:creationId xmlns:a16="http://schemas.microsoft.com/office/drawing/2014/main" id="{DC2967FB-7876-C942-A7CB-2B2F45930E70}"/>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15925A77-8FAC-704D-B4D2-0AA8FEE71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7979" y="6481064"/>
            <a:ext cx="647192" cy="148336"/>
          </a:xfrm>
          <a:prstGeom prst="rect">
            <a:avLst/>
          </a:prstGeom>
        </p:spPr>
      </p:pic>
      <p:sp>
        <p:nvSpPr>
          <p:cNvPr id="3" name="Text Placeholder 2">
            <a:extLst>
              <a:ext uri="{FF2B5EF4-FFF2-40B4-BE49-F238E27FC236}">
                <a16:creationId xmlns:a16="http://schemas.microsoft.com/office/drawing/2014/main" id="{6FF923A3-5157-844E-95B9-E65FEA3E216E}"/>
              </a:ext>
            </a:extLst>
          </p:cNvPr>
          <p:cNvSpPr>
            <a:spLocks noGrp="1" noChangeAspect="1"/>
          </p:cNvSpPr>
          <p:nvPr>
            <p:ph type="body" sz="quarter" idx="13"/>
          </p:nvPr>
        </p:nvSpPr>
        <p:spPr>
          <a:xfrm>
            <a:off x="5867405" y="911834"/>
            <a:ext cx="5072058" cy="5034332"/>
          </a:xfrm>
          <a:prstGeom prst="rect">
            <a:avLst/>
          </a:prstGeom>
        </p:spPr>
        <p:txBody>
          <a:bodyPr lIns="91440" spcCol="457200" anchor="ctr" anchorCtr="0"/>
          <a:lstStyle>
            <a:lvl1pPr marL="342900" indent="-342900">
              <a:lnSpc>
                <a:spcPct val="100000"/>
              </a:lnSpc>
              <a:buClr>
                <a:schemeClr val="accent1"/>
              </a:buClr>
              <a:buFont typeface="+mj-lt"/>
              <a:buAutoNum type="arabicPeriod"/>
              <a:defRPr sz="1600" b="1" i="0">
                <a:latin typeface="Nunito Sans" pitchFamily="2" charset="77"/>
              </a:defRPr>
            </a:lvl1pPr>
            <a:lvl2pPr marL="466725" indent="-122238">
              <a:lnSpc>
                <a:spcPct val="100000"/>
              </a:lnSpc>
              <a:buClr>
                <a:schemeClr val="accent2"/>
              </a:buClr>
              <a:buFont typeface="Arial" panose="020B0604020202020204" pitchFamily="34" charset="0"/>
              <a:buChar char="•"/>
              <a:tabLst/>
              <a:defRPr sz="1200"/>
            </a:lvl2pPr>
            <a:lvl3pPr marL="466725" indent="-122238">
              <a:lnSpc>
                <a:spcPct val="100000"/>
              </a:lnSpc>
              <a:buClr>
                <a:schemeClr val="accent2"/>
              </a:buClr>
              <a:buFont typeface="Arial" panose="020B0604020202020204" pitchFamily="34" charset="0"/>
              <a:buChar char="•"/>
              <a:tabLst/>
              <a:defRPr sz="1100"/>
            </a:lvl3pPr>
            <a:lvl4pPr marL="466725" indent="-122238">
              <a:lnSpc>
                <a:spcPct val="100000"/>
              </a:lnSpc>
              <a:buClr>
                <a:schemeClr val="accent2"/>
              </a:buClr>
              <a:buFont typeface="Arial" panose="020B0604020202020204" pitchFamily="34" charset="0"/>
              <a:buChar char="•"/>
              <a:tabLst/>
              <a:defRPr sz="1100"/>
            </a:lvl4pPr>
            <a:lvl5pPr marL="466725" indent="-122238">
              <a:lnSpc>
                <a:spcPct val="100000"/>
              </a:lnSpc>
              <a:buClr>
                <a:schemeClr val="accent2"/>
              </a:buClr>
              <a:buFont typeface="Arial" panose="020B0604020202020204" pitchFamily="34" charset="0"/>
              <a:buChar char="•"/>
              <a:tabLst/>
              <a:defRPr sz="1100"/>
            </a:lvl5pPr>
          </a:lstStyle>
          <a:p>
            <a:pPr lvl="0"/>
            <a:r>
              <a:rPr lang="en-US"/>
              <a:t>Click to edit Master text styles</a:t>
            </a:r>
          </a:p>
          <a:p>
            <a:pPr lvl="1"/>
            <a:r>
              <a:rPr lang="en-US" dirty="0"/>
              <a:t>Second level</a:t>
            </a:r>
          </a:p>
        </p:txBody>
      </p:sp>
      <p:sp>
        <p:nvSpPr>
          <p:cNvPr id="12" name="Footer Placeholder 6">
            <a:extLst>
              <a:ext uri="{FF2B5EF4-FFF2-40B4-BE49-F238E27FC236}">
                <a16:creationId xmlns:a16="http://schemas.microsoft.com/office/drawing/2014/main" id="{57FA4324-5AE0-F343-9ED2-8B93AC2E19BB}"/>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bg2"/>
                </a:solidFill>
              </a:defRPr>
            </a:lvl1pPr>
          </a:lstStyle>
          <a:p>
            <a:endParaRPr lang="en-US" dirty="0"/>
          </a:p>
        </p:txBody>
      </p:sp>
      <p:cxnSp>
        <p:nvCxnSpPr>
          <p:cNvPr id="10" name="Straight Connector 9">
            <a:extLst>
              <a:ext uri="{FF2B5EF4-FFF2-40B4-BE49-F238E27FC236}">
                <a16:creationId xmlns:a16="http://schemas.microsoft.com/office/drawing/2014/main" id="{BCD392DB-06D0-4B95-A411-2AA942F99798}"/>
              </a:ext>
            </a:extLst>
          </p:cNvPr>
          <p:cNvCxnSpPr>
            <a:cxnSpLocks/>
          </p:cNvCxnSpPr>
          <p:nvPr userDrawn="1"/>
        </p:nvCxnSpPr>
        <p:spPr>
          <a:xfrm>
            <a:off x="5334000" y="911834"/>
            <a:ext cx="0" cy="5034332"/>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955182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A7C72F-D7F7-4B5A-BF06-D5AD947BE146}"/>
              </a:ext>
            </a:extLst>
          </p:cNvPr>
          <p:cNvGraphicFramePr>
            <a:graphicFrameLocks noChangeAspect="1"/>
          </p:cNvGraphicFramePr>
          <p:nvPr userDrawn="1">
            <p:custDataLst>
              <p:tags r:id="rId39"/>
            </p:custDataLst>
            <p:extLst>
              <p:ext uri="{D42A27DB-BD31-4B8C-83A1-F6EECF244321}">
                <p14:modId xmlns:p14="http://schemas.microsoft.com/office/powerpoint/2010/main" val="157645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324" imgH="324" progId="TCLayout.ActiveDocument.1">
                  <p:embed/>
                </p:oleObj>
              </mc:Choice>
              <mc:Fallback>
                <p:oleObj name="think-cell Slide" r:id="rId40" imgW="324" imgH="324" progId="TCLayout.ActiveDocument.1">
                  <p:embed/>
                  <p:pic>
                    <p:nvPicPr>
                      <p:cNvPr id="4" name="Object 3" hidden="1">
                        <a:extLst>
                          <a:ext uri="{FF2B5EF4-FFF2-40B4-BE49-F238E27FC236}">
                            <a16:creationId xmlns:a16="http://schemas.microsoft.com/office/drawing/2014/main" id="{64A7C72F-D7F7-4B5A-BF06-D5AD947BE146}"/>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6" name="Title Placeholder 5">
            <a:extLst>
              <a:ext uri="{FF2B5EF4-FFF2-40B4-BE49-F238E27FC236}">
                <a16:creationId xmlns:a16="http://schemas.microsoft.com/office/drawing/2014/main" id="{CDF99032-A3C5-924A-BE5E-B5558BAA5CB6}"/>
              </a:ext>
            </a:extLst>
          </p:cNvPr>
          <p:cNvSpPr>
            <a:spLocks noGrp="1"/>
          </p:cNvSpPr>
          <p:nvPr>
            <p:ph type="title"/>
          </p:nvPr>
        </p:nvSpPr>
        <p:spPr>
          <a:xfrm>
            <a:off x="838200" y="365125"/>
            <a:ext cx="10515600" cy="1325563"/>
          </a:xfrm>
          <a:prstGeom prst="rect">
            <a:avLst/>
          </a:prstGeom>
        </p:spPr>
        <p:txBody>
          <a:bodyPr vert="horz" lIns="0" tIns="45720" rIns="91440" bIns="45720" rtlCol="0" anchor="ctr">
            <a:normAutofit/>
          </a:bodyPr>
          <a:lstStyle/>
          <a:p>
            <a:r>
              <a:rPr lang="en-US" dirty="0"/>
              <a:t>Click to edit Master title style</a:t>
            </a:r>
          </a:p>
        </p:txBody>
      </p:sp>
      <p:sp>
        <p:nvSpPr>
          <p:cNvPr id="9" name="Footer Placeholder 6">
            <a:extLst>
              <a:ext uri="{FF2B5EF4-FFF2-40B4-BE49-F238E27FC236}">
                <a16:creationId xmlns:a16="http://schemas.microsoft.com/office/drawing/2014/main" id="{C45419AF-FCB2-664F-AB16-EC79BE852F29}"/>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sp>
        <p:nvSpPr>
          <p:cNvPr id="3" name="Text Placeholder 2">
            <a:extLst>
              <a:ext uri="{FF2B5EF4-FFF2-40B4-BE49-F238E27FC236}">
                <a16:creationId xmlns:a16="http://schemas.microsoft.com/office/drawing/2014/main" id="{5FF3B92C-F576-F64E-90CB-338DE73734D8}"/>
              </a:ext>
            </a:extLst>
          </p:cNvPr>
          <p:cNvSpPr>
            <a:spLocks noGrp="1"/>
          </p:cNvSpPr>
          <p:nvPr>
            <p:ph type="body" idx="1"/>
          </p:nvPr>
        </p:nvSpPr>
        <p:spPr>
          <a:xfrm>
            <a:off x="838200" y="1825625"/>
            <a:ext cx="10515600"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98890"/>
      </p:ext>
    </p:extLst>
  </p:cSld>
  <p:clrMap bg1="lt1" tx1="dk1" bg2="lt2" tx2="dk2" accent1="accent1" accent2="accent2" accent3="accent3" accent4="accent4" accent5="accent5" accent6="accent6" hlink="hlink" folHlink="folHlink"/>
  <p:sldLayoutIdLst>
    <p:sldLayoutId id="2147483649" r:id="rId1"/>
    <p:sldLayoutId id="2147483770" r:id="rId2"/>
    <p:sldLayoutId id="2147483771" r:id="rId3"/>
    <p:sldLayoutId id="2147483772" r:id="rId4"/>
    <p:sldLayoutId id="2147483714" r:id="rId5"/>
    <p:sldLayoutId id="2147483773" r:id="rId6"/>
    <p:sldLayoutId id="2147483774" r:id="rId7"/>
    <p:sldLayoutId id="2147483775" r:id="rId8"/>
    <p:sldLayoutId id="2147483703" r:id="rId9"/>
    <p:sldLayoutId id="2147483704" r:id="rId10"/>
    <p:sldLayoutId id="2147483738" r:id="rId11"/>
    <p:sldLayoutId id="2147483707" r:id="rId12"/>
    <p:sldLayoutId id="2147483683" r:id="rId13"/>
    <p:sldLayoutId id="2147483778" r:id="rId14"/>
    <p:sldLayoutId id="2147483769" r:id="rId15"/>
    <p:sldLayoutId id="2147483763" r:id="rId16"/>
    <p:sldLayoutId id="2147483765" r:id="rId17"/>
    <p:sldLayoutId id="2147483764" r:id="rId18"/>
    <p:sldLayoutId id="2147483766" r:id="rId19"/>
    <p:sldLayoutId id="2147483709" r:id="rId20"/>
    <p:sldLayoutId id="2147483780" r:id="rId21"/>
    <p:sldLayoutId id="2147483762" r:id="rId22"/>
    <p:sldLayoutId id="2147483736" r:id="rId23"/>
    <p:sldLayoutId id="2147483776" r:id="rId24"/>
    <p:sldLayoutId id="2147483777" r:id="rId25"/>
    <p:sldLayoutId id="2147483781" r:id="rId26"/>
    <p:sldLayoutId id="2147483695" r:id="rId27"/>
    <p:sldLayoutId id="2147483716" r:id="rId28"/>
    <p:sldLayoutId id="2147483783" r:id="rId29"/>
    <p:sldLayoutId id="2147483784" r:id="rId30"/>
    <p:sldLayoutId id="2147483884" r:id="rId31"/>
    <p:sldLayoutId id="2147483885" r:id="rId32"/>
    <p:sldLayoutId id="2147483886" r:id="rId33"/>
    <p:sldLayoutId id="2147483887" r:id="rId34"/>
    <p:sldLayoutId id="2147483888" r:id="rId35"/>
    <p:sldLayoutId id="2147483889" r:id="rId36"/>
    <p:sldLayoutId id="2147483890" r:id="rId37"/>
  </p:sldLayoutIdLst>
  <p:hf hdr="0" ftr="0" dt="0"/>
  <p:txStyles>
    <p:titleStyle>
      <a:lvl1pPr algn="l" defTabSz="914400" rtl="0" eaLnBrk="1" latinLnBrk="0" hangingPunct="1">
        <a:lnSpc>
          <a:spcPct val="113000"/>
        </a:lnSpc>
        <a:spcBef>
          <a:spcPct val="0"/>
        </a:spcBef>
        <a:buNone/>
        <a:defRPr sz="2000" kern="2400" spc="-60" baseline="0">
          <a:solidFill>
            <a:srgbClr val="14487F"/>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rgbClr val="4D4D4F"/>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rgbClr val="4D4D4F"/>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rgbClr val="4D4D4F"/>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rgbClr val="4D4D4F"/>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rgbClr val="4D4D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528" userDrawn="1">
          <p15:clr>
            <a:srgbClr val="F26B43"/>
          </p15:clr>
        </p15:guide>
        <p15:guide id="3" pos="7152" userDrawn="1">
          <p15:clr>
            <a:srgbClr val="F26B43"/>
          </p15:clr>
        </p15:guide>
        <p15:guide id="4" orient="horz" pos="792" userDrawn="1">
          <p15:clr>
            <a:srgbClr val="F26B43"/>
          </p15:clr>
        </p15:guide>
        <p15:guide id="5" orient="horz" pos="432" userDrawn="1">
          <p15:clr>
            <a:srgbClr val="F26B43"/>
          </p15:clr>
        </p15:guide>
        <p15:guide id="6" orient="horz" pos="600" userDrawn="1">
          <p15:clr>
            <a:srgbClr val="F26B43"/>
          </p15:clr>
        </p15:guide>
        <p15:guide id="7" orient="horz" pos="4224" userDrawn="1">
          <p15:clr>
            <a:srgbClr val="F26B43"/>
          </p15:clr>
        </p15:guide>
        <p15:guide id="8" orient="horz" pos="4176" userDrawn="1">
          <p15:clr>
            <a:srgbClr val="F26B43"/>
          </p15:clr>
        </p15:guide>
        <p15:guide id="9" pos="3696" userDrawn="1">
          <p15:clr>
            <a:srgbClr val="F26B43"/>
          </p15:clr>
        </p15:guide>
        <p15:guide id="10" pos="3984" userDrawn="1">
          <p15:clr>
            <a:srgbClr val="F26B43"/>
          </p15:clr>
        </p15:guide>
        <p15:guide id="11" orient="horz" pos="2784" userDrawn="1">
          <p15:clr>
            <a:srgbClr val="F26B43"/>
          </p15:clr>
        </p15:guide>
        <p15:guide id="12" orient="horz" pos="1704" userDrawn="1">
          <p15:clr>
            <a:srgbClr val="F26B43"/>
          </p15:clr>
        </p15:guide>
        <p15:guide id="13" pos="2160" userDrawn="1">
          <p15:clr>
            <a:srgbClr val="F26B43"/>
          </p15:clr>
        </p15:guide>
        <p15:guide id="14" pos="5472" userDrawn="1">
          <p15:clr>
            <a:srgbClr val="F26B43"/>
          </p15:clr>
        </p15:guide>
        <p15:guide id="15" pos="3840" userDrawn="1">
          <p15:clr>
            <a:srgbClr val="F26B43"/>
          </p15:clr>
        </p15:guide>
        <p15:guide id="16" pos="1344" userDrawn="1">
          <p15:clr>
            <a:srgbClr val="F26B43"/>
          </p15:clr>
        </p15:guide>
        <p15:guide id="17" pos="3024" userDrawn="1">
          <p15:clr>
            <a:srgbClr val="F26B43"/>
          </p15:clr>
        </p15:guide>
        <p15:guide id="18" pos="4656" userDrawn="1">
          <p15:clr>
            <a:srgbClr val="F26B43"/>
          </p15:clr>
        </p15:guide>
        <p15:guide id="19" pos="6336"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3.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9.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31.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1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tags" Target="../tags/tag1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hyperlink" Target="mailto:Carla.Nunes@krol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emf"/><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ags" Target="../tags/tag15.xml"/><Relationship Id="rId5" Type="http://schemas.openxmlformats.org/officeDocument/2006/relationships/image" Target="../media/image120.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tags" Target="../tags/tag16.xml"/></Relationships>
</file>

<file path=ppt/slides/_rels/slide4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hyperlink" Target="https://www.kroll.com/en/tools-and-platforms/cost-of-capital" TargetMode="External"/><Relationship Id="rId13" Type="http://schemas.openxmlformats.org/officeDocument/2006/relationships/image" Target="../media/image49.png"/><Relationship Id="rId18" Type="http://schemas.openxmlformats.org/officeDocument/2006/relationships/image" Target="../media/image54.jpeg"/><Relationship Id="rId3" Type="http://schemas.openxmlformats.org/officeDocument/2006/relationships/image" Target="../media/image43.png"/><Relationship Id="rId21" Type="http://schemas.openxmlformats.org/officeDocument/2006/relationships/image" Target="../media/image57.jpeg"/><Relationship Id="rId7" Type="http://schemas.openxmlformats.org/officeDocument/2006/relationships/hyperlink" Target="https://edge.sitecorecloud.io/krollllc17bf0-kroll6fee-proda464-0e9b/media/Kroll-Images/PDFs/cost-of-capital-in-the-current-environment.pdf" TargetMode="External"/><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7.xml"/><Relationship Id="rId16" Type="http://schemas.openxmlformats.org/officeDocument/2006/relationships/image" Target="../media/image52.png"/><Relationship Id="rId20" Type="http://schemas.openxmlformats.org/officeDocument/2006/relationships/image" Target="../media/image56.jpeg"/><Relationship Id="rId1" Type="http://schemas.openxmlformats.org/officeDocument/2006/relationships/slideLayout" Target="../slideLayouts/slideLayout19.xml"/><Relationship Id="rId6" Type="http://schemas.openxmlformats.org/officeDocument/2006/relationships/hyperlink" Target="http://www.kroll.com/cost-of-capital-resource-center" TargetMode="External"/><Relationship Id="rId11" Type="http://schemas.openxmlformats.org/officeDocument/2006/relationships/image" Target="../media/image47.png"/><Relationship Id="rId24" Type="http://schemas.openxmlformats.org/officeDocument/2006/relationships/image" Target="../media/image59.jpg"/><Relationship Id="rId5" Type="http://schemas.openxmlformats.org/officeDocument/2006/relationships/image" Target="../media/image45.jpg"/><Relationship Id="rId15" Type="http://schemas.openxmlformats.org/officeDocument/2006/relationships/image" Target="../media/image51.png"/><Relationship Id="rId23" Type="http://schemas.openxmlformats.org/officeDocument/2006/relationships/image" Target="../media/image58.png"/><Relationship Id="rId10" Type="http://schemas.openxmlformats.org/officeDocument/2006/relationships/image" Target="../media/image46.png"/><Relationship Id="rId19" Type="http://schemas.openxmlformats.org/officeDocument/2006/relationships/image" Target="../media/image55.jpeg"/><Relationship Id="rId4" Type="http://schemas.openxmlformats.org/officeDocument/2006/relationships/image" Target="../media/image44.jpg"/><Relationship Id="rId9" Type="http://schemas.openxmlformats.org/officeDocument/2006/relationships/hyperlink" Target="https://www.kroll.com/en/publications/cost-of-capital/cost-of-capital-for-companies-in-distress" TargetMode="External"/><Relationship Id="rId14" Type="http://schemas.openxmlformats.org/officeDocument/2006/relationships/image" Target="../media/image50.png"/><Relationship Id="rId22" Type="http://schemas.openxmlformats.org/officeDocument/2006/relationships/image" Target="../media/image10.jp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hyperlink" Target="https://www.kroll.com/en/cost-of-capital" TargetMode="External"/><Relationship Id="rId2" Type="http://schemas.openxmlformats.org/officeDocument/2006/relationships/notesSlide" Target="../notesSlides/notesSlide18.xml"/><Relationship Id="rId16" Type="http://schemas.openxmlformats.org/officeDocument/2006/relationships/image" Target="../media/image73.jpg"/><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g"/><Relationship Id="rId1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hyperlink" Target="https://www.kroll.com/en/cost-of-capital/international-cost-of-capital" TargetMode="External"/><Relationship Id="rId5" Type="http://schemas.openxmlformats.org/officeDocument/2006/relationships/hyperlink" Target="https://www.kroll.com/en/cost-of-capital/us-cost-of-capital" TargetMode="External"/><Relationship Id="rId4" Type="http://schemas.openxmlformats.org/officeDocument/2006/relationships/image" Target="../media/image44.jpg"/></Relationships>
</file>

<file path=ppt/slides/_rels/slide53.xml.rels><?xml version="1.0" encoding="UTF-8" standalone="yes"?>
<Relationships xmlns="http://schemas.openxmlformats.org/package/2006/relationships"><Relationship Id="rId3" Type="http://schemas.openxmlformats.org/officeDocument/2006/relationships/hyperlink" Target="mailto:Carla.nunes@kroll.com" TargetMode="External"/><Relationship Id="rId2" Type="http://schemas.openxmlformats.org/officeDocument/2006/relationships/image" Target="../media/image10.jp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33.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E8AFA84-4CF1-488C-BDA1-F84F5D924284}"/>
              </a:ext>
            </a:extLst>
          </p:cNvPr>
          <p:cNvSpPr txBox="1">
            <a:spLocks/>
          </p:cNvSpPr>
          <p:nvPr/>
        </p:nvSpPr>
        <p:spPr>
          <a:xfrm>
            <a:off x="657412" y="2222927"/>
            <a:ext cx="10877175" cy="1823135"/>
          </a:xfrm>
          <a:prstGeom prst="rect">
            <a:avLst/>
          </a:prstGeom>
        </p:spPr>
        <p:txBody>
          <a:bodyPr vert="horz" lIns="91440" tIns="45720" rIns="91440" bIns="45720" rtlCol="0" anchor="b" anchorCtr="0">
            <a:noAutofit/>
          </a:bodyPr>
          <a:lstStyle>
            <a:lvl1pPr algn="l" defTabSz="914400" rtl="0" eaLnBrk="1" latinLnBrk="0" hangingPunct="1">
              <a:lnSpc>
                <a:spcPct val="113000"/>
              </a:lnSpc>
              <a:spcBef>
                <a:spcPct val="0"/>
              </a:spcBef>
              <a:buNone/>
              <a:defRPr sz="5000" kern="3000" spc="-100" baseline="0">
                <a:solidFill>
                  <a:schemeClr val="tx2"/>
                </a:solidFill>
                <a:latin typeface="+mj-lt"/>
                <a:ea typeface="+mj-ea"/>
                <a:cs typeface="+mj-cs"/>
              </a:defRPr>
            </a:lvl1pPr>
          </a:lstStyle>
          <a:p>
            <a:r>
              <a:rPr lang="en-US" sz="4000" dirty="0">
                <a:solidFill>
                  <a:srgbClr val="43B049"/>
                </a:solidFill>
              </a:rPr>
              <a:t>Fun with Betas </a:t>
            </a:r>
          </a:p>
          <a:p>
            <a:endParaRPr lang="en-US" sz="4000" dirty="0">
              <a:solidFill>
                <a:srgbClr val="43B049"/>
              </a:solidFill>
            </a:endParaRPr>
          </a:p>
        </p:txBody>
      </p:sp>
      <p:sp>
        <p:nvSpPr>
          <p:cNvPr id="6" name="Text Placeholder 3">
            <a:extLst>
              <a:ext uri="{FF2B5EF4-FFF2-40B4-BE49-F238E27FC236}">
                <a16:creationId xmlns:a16="http://schemas.microsoft.com/office/drawing/2014/main" id="{2197D75C-3DE2-4432-84BA-ABE789F2F5D3}"/>
              </a:ext>
            </a:extLst>
          </p:cNvPr>
          <p:cNvSpPr>
            <a:spLocks noGrp="1"/>
          </p:cNvSpPr>
          <p:nvPr>
            <p:ph type="body" sz="quarter" idx="10"/>
          </p:nvPr>
        </p:nvSpPr>
        <p:spPr>
          <a:xfrm>
            <a:off x="803854" y="4208184"/>
            <a:ext cx="8677275" cy="865203"/>
          </a:xfrm>
        </p:spPr>
        <p:txBody>
          <a:bodyPr>
            <a:normAutofit fontScale="92500" lnSpcReduction="20000"/>
          </a:bodyPr>
          <a:lstStyle/>
          <a:p>
            <a:r>
              <a:rPr lang="en-US" b="1" dirty="0">
                <a:solidFill>
                  <a:schemeClr val="accent1"/>
                </a:solidFill>
              </a:rPr>
              <a:t>Presented by: </a:t>
            </a:r>
          </a:p>
          <a:p>
            <a:r>
              <a:rPr lang="en-US" dirty="0">
                <a:solidFill>
                  <a:schemeClr val="accent1"/>
                </a:solidFill>
              </a:rPr>
              <a:t>Carla S. Nunes, CFA</a:t>
            </a:r>
            <a:r>
              <a:rPr lang="en-US">
                <a:solidFill>
                  <a:schemeClr val="accent1"/>
                </a:solidFill>
              </a:rPr>
              <a:t>, ABV</a:t>
            </a:r>
            <a:endParaRPr lang="en-US" dirty="0">
              <a:solidFill>
                <a:schemeClr val="accent1"/>
              </a:solidFill>
            </a:endParaRPr>
          </a:p>
        </p:txBody>
      </p:sp>
      <p:sp>
        <p:nvSpPr>
          <p:cNvPr id="7" name="Subtitle 7">
            <a:extLst>
              <a:ext uri="{FF2B5EF4-FFF2-40B4-BE49-F238E27FC236}">
                <a16:creationId xmlns:a16="http://schemas.microsoft.com/office/drawing/2014/main" id="{6084BD59-A91C-4D50-B8EF-B351B0DA7F80}"/>
              </a:ext>
            </a:extLst>
          </p:cNvPr>
          <p:cNvSpPr>
            <a:spLocks noGrp="1"/>
          </p:cNvSpPr>
          <p:nvPr>
            <p:ph type="body" sz="quarter" idx="12"/>
          </p:nvPr>
        </p:nvSpPr>
        <p:spPr>
          <a:xfrm>
            <a:off x="803854" y="5235509"/>
            <a:ext cx="2418455" cy="290715"/>
          </a:xfrm>
          <a:prstGeom prst="rect">
            <a:avLst/>
          </a:prstGeom>
        </p:spPr>
        <p:txBody>
          <a:bodyPr>
            <a:normAutofit fontScale="92500" lnSpcReduction="20000"/>
          </a:bodyPr>
          <a:lstStyle/>
          <a:p>
            <a:r>
              <a:rPr lang="en-US" b="1" dirty="0">
                <a:solidFill>
                  <a:schemeClr val="accent2"/>
                </a:solidFill>
              </a:rPr>
              <a:t>April 17, 2026</a:t>
            </a:r>
            <a:endParaRPr lang="en-US" sz="1600" b="1" dirty="0">
              <a:solidFill>
                <a:schemeClr val="accent2"/>
              </a:solidFill>
            </a:endParaRPr>
          </a:p>
        </p:txBody>
      </p:sp>
      <p:pic>
        <p:nvPicPr>
          <p:cNvPr id="2" name="Picture 1">
            <a:extLst>
              <a:ext uri="{FF2B5EF4-FFF2-40B4-BE49-F238E27FC236}">
                <a16:creationId xmlns:a16="http://schemas.microsoft.com/office/drawing/2014/main" id="{42E20DA3-B3BE-EB61-8932-47492F53205C}"/>
              </a:ext>
            </a:extLst>
          </p:cNvPr>
          <p:cNvPicPr>
            <a:picLocks noChangeAspect="1"/>
          </p:cNvPicPr>
          <p:nvPr/>
        </p:nvPicPr>
        <p:blipFill>
          <a:blip r:embed="rId2"/>
          <a:stretch>
            <a:fillRect/>
          </a:stretch>
        </p:blipFill>
        <p:spPr>
          <a:xfrm>
            <a:off x="6329082" y="80980"/>
            <a:ext cx="3810000" cy="1905000"/>
          </a:xfrm>
          <a:prstGeom prst="rect">
            <a:avLst/>
          </a:prstGeom>
        </p:spPr>
      </p:pic>
    </p:spTree>
    <p:extLst>
      <p:ext uri="{BB962C8B-B14F-4D97-AF65-F5344CB8AC3E}">
        <p14:creationId xmlns:p14="http://schemas.microsoft.com/office/powerpoint/2010/main" val="3173730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r>
              <a:rPr lang="en-US" dirty="0"/>
              <a:t>Beta Estimation Basics – Five Considerations</a:t>
            </a:r>
          </a:p>
        </p:txBody>
      </p:sp>
      <p:sp>
        <p:nvSpPr>
          <p:cNvPr id="7" name="Content Placeholder 6"/>
          <p:cNvSpPr>
            <a:spLocks noGrp="1"/>
          </p:cNvSpPr>
          <p:nvPr>
            <p:ph idx="4294967295"/>
          </p:nvPr>
        </p:nvSpPr>
        <p:spPr>
          <a:xfrm>
            <a:off x="754380" y="1288274"/>
            <a:ext cx="10703162" cy="4464050"/>
          </a:xfrm>
        </p:spPr>
        <p:txBody>
          <a:bodyPr>
            <a:normAutofit/>
          </a:bodyPr>
          <a:lstStyle/>
          <a:p>
            <a:pPr>
              <a:buNone/>
            </a:pPr>
            <a:r>
              <a:rPr lang="en-US" sz="2000" dirty="0"/>
              <a:t>There are choices you will have to make when calculating a beta using historical data</a:t>
            </a:r>
            <a:r>
              <a:rPr lang="en-US" sz="2000" dirty="0">
                <a:solidFill>
                  <a:schemeClr val="accent2"/>
                </a:solidFill>
              </a:rPr>
              <a:t>*</a:t>
            </a:r>
          </a:p>
          <a:p>
            <a:pPr marL="457200" indent="-457200">
              <a:buClr>
                <a:schemeClr val="accent2"/>
              </a:buClr>
              <a:buFont typeface="+mj-lt"/>
              <a:buAutoNum type="arabicPeriod"/>
            </a:pPr>
            <a:endParaRPr lang="en-US" sz="2000" dirty="0"/>
          </a:p>
          <a:p>
            <a:pPr marL="685800" lvl="1" indent="-457200">
              <a:buSzPct val="100000"/>
              <a:buFont typeface="+mj-lt"/>
              <a:buAutoNum type="arabicPeriod"/>
            </a:pPr>
            <a:r>
              <a:rPr lang="en-US" sz="2000" dirty="0"/>
              <a:t>The market benchmark </a:t>
            </a:r>
          </a:p>
          <a:p>
            <a:pPr marL="685800" lvl="1" indent="-457200">
              <a:buSzPct val="100000"/>
              <a:buFont typeface="+mj-lt"/>
              <a:buAutoNum type="arabicPeriod"/>
            </a:pPr>
            <a:endParaRPr lang="en-US" sz="2000" dirty="0"/>
          </a:p>
          <a:p>
            <a:pPr marL="685800" lvl="1" indent="-457200">
              <a:buSzPct val="100000"/>
              <a:buFont typeface="+mj-lt"/>
              <a:buAutoNum type="arabicPeriod"/>
            </a:pPr>
            <a:r>
              <a:rPr lang="en-US" sz="2000" dirty="0"/>
              <a:t>Amount of history (1 year, 3 years, 5 years, etc.)</a:t>
            </a:r>
          </a:p>
          <a:p>
            <a:pPr marL="685800" lvl="1" indent="-457200">
              <a:buSzPct val="100000"/>
              <a:buFont typeface="+mj-lt"/>
              <a:buAutoNum type="arabicPeriod"/>
            </a:pPr>
            <a:endParaRPr lang="en-US" sz="2000" dirty="0"/>
          </a:p>
          <a:p>
            <a:pPr marL="685800" lvl="1" indent="-457200">
              <a:buSzPct val="100000"/>
              <a:buFont typeface="+mj-lt"/>
              <a:buAutoNum type="arabicPeriod"/>
            </a:pPr>
            <a:r>
              <a:rPr lang="en-US" sz="2000" dirty="0"/>
              <a:t>Stability over time</a:t>
            </a:r>
          </a:p>
          <a:p>
            <a:pPr marL="685800" lvl="1" indent="-457200">
              <a:buSzPct val="100000"/>
              <a:buFont typeface="+mj-lt"/>
              <a:buAutoNum type="arabicPeriod"/>
            </a:pPr>
            <a:endParaRPr lang="en-US" sz="2000" dirty="0"/>
          </a:p>
          <a:p>
            <a:pPr marL="685800" lvl="1" indent="-457200">
              <a:buSzPct val="100000"/>
              <a:buFont typeface="+mj-lt"/>
              <a:buAutoNum type="arabicPeriod"/>
            </a:pPr>
            <a:r>
              <a:rPr lang="en-US" sz="2000" dirty="0"/>
              <a:t>Frequency (daily, weekly, monthly, etc.)</a:t>
            </a:r>
          </a:p>
          <a:p>
            <a:pPr marL="685800" lvl="1" indent="-457200">
              <a:buSzPct val="100000"/>
              <a:buFont typeface="+mj-lt"/>
              <a:buAutoNum type="arabicPeriod"/>
            </a:pPr>
            <a:endParaRPr lang="en-US" sz="2000" dirty="0"/>
          </a:p>
          <a:p>
            <a:pPr marL="685800" lvl="1" indent="-457200">
              <a:buSzPct val="100000"/>
              <a:buFont typeface="+mj-lt"/>
              <a:buAutoNum type="arabicPeriod"/>
            </a:pPr>
            <a:r>
              <a:rPr lang="en-US" sz="2000" dirty="0"/>
              <a:t>Statistical quality</a:t>
            </a:r>
          </a:p>
          <a:p>
            <a:pPr marL="228600" lvl="1" indent="0">
              <a:buSzPct val="100000"/>
              <a:buNone/>
            </a:pPr>
            <a:endParaRPr lang="en-US" sz="2200" dirty="0"/>
          </a:p>
        </p:txBody>
      </p:sp>
      <p:sp>
        <p:nvSpPr>
          <p:cNvPr id="2" name="TextBox 1"/>
          <p:cNvSpPr txBox="1"/>
          <p:nvPr/>
        </p:nvSpPr>
        <p:spPr>
          <a:xfrm>
            <a:off x="998224" y="5883232"/>
            <a:ext cx="5436104" cy="615553"/>
          </a:xfrm>
          <a:prstGeom prst="rect">
            <a:avLst/>
          </a:prstGeom>
          <a:noFill/>
        </p:spPr>
        <p:txBody>
          <a:bodyPr wrap="none" rtlCol="0">
            <a:spAutoFit/>
          </a:bodyPr>
          <a:lstStyle/>
          <a:p>
            <a:pPr marL="0" lvl="1"/>
            <a:r>
              <a:rPr lang="en-US" dirty="0">
                <a:solidFill>
                  <a:schemeClr val="accent2"/>
                </a:solidFill>
              </a:rPr>
              <a:t>*</a:t>
            </a:r>
            <a:r>
              <a:rPr lang="en-US" sz="1400" dirty="0"/>
              <a:t>There may be other things of course, but these are the “biggies”.</a:t>
            </a:r>
          </a:p>
          <a:p>
            <a:endParaRPr lang="en-US" sz="1600" dirty="0"/>
          </a:p>
        </p:txBody>
      </p:sp>
      <p:sp>
        <p:nvSpPr>
          <p:cNvPr id="3" name="Slide Number Placeholder 2">
            <a:extLst>
              <a:ext uri="{FF2B5EF4-FFF2-40B4-BE49-F238E27FC236}">
                <a16:creationId xmlns:a16="http://schemas.microsoft.com/office/drawing/2014/main" id="{5BF875B0-FDE3-4039-BDE7-1B350FA09069}"/>
              </a:ext>
            </a:extLst>
          </p:cNvPr>
          <p:cNvSpPr>
            <a:spLocks noGrp="1"/>
          </p:cNvSpPr>
          <p:nvPr>
            <p:ph type="sldNum" sz="quarter" idx="12"/>
          </p:nvPr>
        </p:nvSpPr>
        <p:spPr/>
        <p:txBody>
          <a:bodyPr/>
          <a:lstStyle/>
          <a:p>
            <a:fld id="{CB7FE98A-78B1-495F-8A5C-53E48422F91F}" type="slidenum">
              <a:rPr lang="en-US" smtClean="0"/>
              <a:pPr/>
              <a:t>10</a:t>
            </a:fld>
            <a:endParaRPr lang="en-US" dirty="0"/>
          </a:p>
        </p:txBody>
      </p:sp>
    </p:spTree>
    <p:custDataLst>
      <p:tags r:id="rId1"/>
    </p:custDataLst>
    <p:extLst>
      <p:ext uri="{BB962C8B-B14F-4D97-AF65-F5344CB8AC3E}">
        <p14:creationId xmlns:p14="http://schemas.microsoft.com/office/powerpoint/2010/main" val="557353560"/>
      </p:ext>
    </p:extLst>
  </p:cSld>
  <p:clrMapOvr>
    <a:masterClrMapping/>
  </p:clrMapOvr>
  <mc:AlternateContent xmlns:mc="http://schemas.openxmlformats.org/markup-compatibility/2006" xmlns:p14="http://schemas.microsoft.com/office/powerpoint/2010/main">
    <mc:Choice Requires="p14">
      <p:transition p14:dur="0" advTm="26549"/>
    </mc:Choice>
    <mc:Fallback xmlns="">
      <p:transition advTm="2654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91DFF0-C30D-4A9B-88B6-9281BBEC649C}"/>
              </a:ext>
            </a:extLst>
          </p:cNvPr>
          <p:cNvSpPr>
            <a:spLocks noGrp="1"/>
          </p:cNvSpPr>
          <p:nvPr>
            <p:ph type="sldNum" sz="quarter" idx="12"/>
          </p:nvPr>
        </p:nvSpPr>
        <p:spPr/>
        <p:txBody>
          <a:bodyPr/>
          <a:lstStyle/>
          <a:p>
            <a:fld id="{CB7FE98A-78B1-495F-8A5C-53E48422F91F}" type="slidenum">
              <a:rPr lang="en-US" smtClean="0"/>
              <a:pPr/>
              <a:t>11</a:t>
            </a:fld>
            <a:endParaRPr lang="en-US" dirty="0"/>
          </a:p>
        </p:txBody>
      </p:sp>
      <p:pic>
        <p:nvPicPr>
          <p:cNvPr id="3" name="Picture 2">
            <a:extLst>
              <a:ext uri="{FF2B5EF4-FFF2-40B4-BE49-F238E27FC236}">
                <a16:creationId xmlns:a16="http://schemas.microsoft.com/office/drawing/2014/main" id="{2DF16D3B-0119-4DA2-B774-FEBCAD8B0D16}"/>
              </a:ext>
            </a:extLst>
          </p:cNvPr>
          <p:cNvPicPr>
            <a:picLocks noChangeAspect="1"/>
          </p:cNvPicPr>
          <p:nvPr/>
        </p:nvPicPr>
        <p:blipFill>
          <a:blip r:embed="rId4"/>
          <a:stretch>
            <a:fillRect/>
          </a:stretch>
        </p:blipFill>
        <p:spPr>
          <a:xfrm>
            <a:off x="1045056" y="1988065"/>
            <a:ext cx="8506100" cy="4334061"/>
          </a:xfrm>
          <a:prstGeom prst="rect">
            <a:avLst/>
          </a:prstGeom>
        </p:spPr>
      </p:pic>
      <p:sp>
        <p:nvSpPr>
          <p:cNvPr id="14" name="TextBox 4">
            <a:extLst>
              <a:ext uri="{FF2B5EF4-FFF2-40B4-BE49-F238E27FC236}">
                <a16:creationId xmlns:a16="http://schemas.microsoft.com/office/drawing/2014/main" id="{6633A80F-F35B-4A31-8E69-8EFDB9ED8930}"/>
              </a:ext>
            </a:extLst>
          </p:cNvPr>
          <p:cNvSpPr txBox="1"/>
          <p:nvPr/>
        </p:nvSpPr>
        <p:spPr>
          <a:xfrm rot="18844354">
            <a:off x="8950700" y="5706452"/>
            <a:ext cx="737098" cy="41388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dirty="0">
                <a:latin typeface="Nunito Sans" panose="00000500000000000000" pitchFamily="2" charset="0"/>
              </a:rPr>
              <a:t>Jun-22</a:t>
            </a:r>
          </a:p>
          <a:p>
            <a:endParaRPr lang="en-US" sz="1200" dirty="0"/>
          </a:p>
        </p:txBody>
      </p:sp>
      <p:sp>
        <p:nvSpPr>
          <p:cNvPr id="4" name="Title 1">
            <a:extLst>
              <a:ext uri="{FF2B5EF4-FFF2-40B4-BE49-F238E27FC236}">
                <a16:creationId xmlns:a16="http://schemas.microsoft.com/office/drawing/2014/main" id="{AE99BA6B-EBE6-43F2-0DC0-CE5578E090E0}"/>
              </a:ext>
            </a:extLst>
          </p:cNvPr>
          <p:cNvSpPr txBox="1">
            <a:spLocks/>
          </p:cNvSpPr>
          <p:nvPr/>
        </p:nvSpPr>
        <p:spPr>
          <a:xfrm>
            <a:off x="733598" y="535874"/>
            <a:ext cx="9984740"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solidFill>
                  <a:srgbClr val="14487F"/>
                </a:solidFill>
              </a:rPr>
              <a:t>Beta Estimation Basics – Stability Over Time </a:t>
            </a:r>
          </a:p>
        </p:txBody>
      </p:sp>
      <p:sp>
        <p:nvSpPr>
          <p:cNvPr id="7" name="TextBox 6">
            <a:extLst>
              <a:ext uri="{FF2B5EF4-FFF2-40B4-BE49-F238E27FC236}">
                <a16:creationId xmlns:a16="http://schemas.microsoft.com/office/drawing/2014/main" id="{4BDC4CC1-9282-C8E4-85C4-E9CAD5F97FA9}"/>
              </a:ext>
            </a:extLst>
          </p:cNvPr>
          <p:cNvSpPr txBox="1"/>
          <p:nvPr/>
        </p:nvSpPr>
        <p:spPr>
          <a:xfrm>
            <a:off x="8220074" y="1104397"/>
            <a:ext cx="3759201" cy="1323439"/>
          </a:xfrm>
          <a:prstGeom prst="rect">
            <a:avLst/>
          </a:prstGeom>
          <a:noFill/>
        </p:spPr>
        <p:txBody>
          <a:bodyPr wrap="square" rtlCol="0">
            <a:spAutoFit/>
          </a:bodyPr>
          <a:lstStyle/>
          <a:p>
            <a:r>
              <a:rPr lang="en-US" sz="2000" b="1" dirty="0">
                <a:solidFill>
                  <a:srgbClr val="4C9FC8"/>
                </a:solidFill>
              </a:rPr>
              <a:t>Is Bank ABC’s “pre-crisis” beta or its “post-crisis” beta more representative of risk going forward?  </a:t>
            </a:r>
          </a:p>
        </p:txBody>
      </p:sp>
    </p:spTree>
    <p:custDataLst>
      <p:tags r:id="rId1"/>
    </p:custDataLst>
    <p:extLst>
      <p:ext uri="{BB962C8B-B14F-4D97-AF65-F5344CB8AC3E}">
        <p14:creationId xmlns:p14="http://schemas.microsoft.com/office/powerpoint/2010/main" val="1646662716"/>
      </p:ext>
    </p:extLst>
  </p:cSld>
  <p:clrMapOvr>
    <a:masterClrMapping/>
  </p:clrMapOvr>
  <mc:AlternateContent xmlns:mc="http://schemas.openxmlformats.org/markup-compatibility/2006" xmlns:p14="http://schemas.microsoft.com/office/powerpoint/2010/main">
    <mc:Choice Requires="p14">
      <p:transition p14:dur="0" advTm="65652"/>
    </mc:Choice>
    <mc:Fallback xmlns="">
      <p:transition advTm="6565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754379" y="498607"/>
            <a:ext cx="10156775" cy="495815"/>
          </a:xfrm>
          <a:noFill/>
        </p:spPr>
        <p:txBody>
          <a:bodyPr vert="horz" lIns="92075" tIns="46038" rIns="92075" bIns="46038" rtlCol="0" anchor="t" anchorCtr="0">
            <a:noAutofit/>
          </a:bodyPr>
          <a:lstStyle/>
          <a:p>
            <a:r>
              <a:rPr lang="en-US" dirty="0"/>
              <a:t>Beta Estimation Basics – Statistical Quality</a:t>
            </a:r>
          </a:p>
        </p:txBody>
      </p:sp>
      <p:sp>
        <p:nvSpPr>
          <p:cNvPr id="9" name="Rectangle 8"/>
          <p:cNvSpPr/>
          <p:nvPr/>
        </p:nvSpPr>
        <p:spPr>
          <a:xfrm>
            <a:off x="7843188" y="2058107"/>
            <a:ext cx="3737166" cy="3170099"/>
          </a:xfrm>
          <a:prstGeom prst="rect">
            <a:avLst/>
          </a:prstGeom>
        </p:spPr>
        <p:txBody>
          <a:bodyPr wrap="square">
            <a:spAutoFit/>
          </a:bodyPr>
          <a:lstStyle/>
          <a:p>
            <a:r>
              <a:rPr lang="en-US" sz="2000" b="1" dirty="0">
                <a:solidFill>
                  <a:schemeClr val="accent2"/>
                </a:solidFill>
              </a:rPr>
              <a:t>R-Squared</a:t>
            </a:r>
            <a:br>
              <a:rPr lang="en-US" sz="1600" dirty="0"/>
            </a:br>
            <a:r>
              <a:rPr lang="en-US" sz="2000" dirty="0">
                <a:solidFill>
                  <a:srgbClr val="4D4D4F"/>
                </a:solidFill>
              </a:rPr>
              <a:t>Commonly referred to as “Goodness of fit”. </a:t>
            </a:r>
          </a:p>
          <a:p>
            <a:endParaRPr lang="en-US" sz="2000" dirty="0">
              <a:solidFill>
                <a:srgbClr val="4D4D4F"/>
              </a:solidFill>
            </a:endParaRPr>
          </a:p>
          <a:p>
            <a:r>
              <a:rPr lang="en-US" sz="2000" dirty="0">
                <a:solidFill>
                  <a:srgbClr val="4D4D4F"/>
                </a:solidFill>
              </a:rPr>
              <a:t>Most R-Square values on beta regressions are less than 20% to 30%, indicating that other company or industry factors explain realized returns on a security </a:t>
            </a:r>
          </a:p>
        </p:txBody>
      </p:sp>
      <p:sp>
        <p:nvSpPr>
          <p:cNvPr id="2" name="Slide Number Placeholder 1">
            <a:extLst>
              <a:ext uri="{FF2B5EF4-FFF2-40B4-BE49-F238E27FC236}">
                <a16:creationId xmlns:a16="http://schemas.microsoft.com/office/drawing/2014/main" id="{BB5D0C75-0C95-4177-B81A-04823F642971}"/>
              </a:ext>
            </a:extLst>
          </p:cNvPr>
          <p:cNvSpPr>
            <a:spLocks noGrp="1"/>
          </p:cNvSpPr>
          <p:nvPr>
            <p:ph type="sldNum" sz="quarter" idx="12"/>
          </p:nvPr>
        </p:nvSpPr>
        <p:spPr/>
        <p:txBody>
          <a:bodyPr/>
          <a:lstStyle/>
          <a:p>
            <a:fld id="{CB7FE98A-78B1-495F-8A5C-53E48422F91F}" type="slidenum">
              <a:rPr lang="en-US" smtClean="0"/>
              <a:pPr/>
              <a:t>12</a:t>
            </a:fld>
            <a:endParaRPr lang="en-US" dirty="0"/>
          </a:p>
        </p:txBody>
      </p:sp>
      <p:pic>
        <p:nvPicPr>
          <p:cNvPr id="5" name="Picture 4">
            <a:extLst>
              <a:ext uri="{FF2B5EF4-FFF2-40B4-BE49-F238E27FC236}">
                <a16:creationId xmlns:a16="http://schemas.microsoft.com/office/drawing/2014/main" id="{CDE25C3D-2D54-4ACA-8C1E-3DEDEC798D6E}"/>
              </a:ext>
            </a:extLst>
          </p:cNvPr>
          <p:cNvPicPr>
            <a:picLocks noChangeAspect="1"/>
          </p:cNvPicPr>
          <p:nvPr/>
        </p:nvPicPr>
        <p:blipFill>
          <a:blip r:embed="rId4"/>
          <a:stretch>
            <a:fillRect/>
          </a:stretch>
        </p:blipFill>
        <p:spPr>
          <a:xfrm>
            <a:off x="888209" y="1755059"/>
            <a:ext cx="6722266" cy="4512894"/>
          </a:xfrm>
          <a:prstGeom prst="rect">
            <a:avLst/>
          </a:prstGeom>
        </p:spPr>
      </p:pic>
      <p:sp>
        <p:nvSpPr>
          <p:cNvPr id="6" name="Arrow: Right 5">
            <a:extLst>
              <a:ext uri="{FF2B5EF4-FFF2-40B4-BE49-F238E27FC236}">
                <a16:creationId xmlns:a16="http://schemas.microsoft.com/office/drawing/2014/main" id="{F29B0BDD-085D-42CA-B214-B812D7EC99F6}"/>
              </a:ext>
            </a:extLst>
          </p:cNvPr>
          <p:cNvSpPr/>
          <p:nvPr/>
        </p:nvSpPr>
        <p:spPr>
          <a:xfrm rot="10800000">
            <a:off x="1895474" y="3523937"/>
            <a:ext cx="1171575" cy="104775"/>
          </a:xfrm>
          <a:prstGeom prst="rightArrow">
            <a:avLst/>
          </a:prstGeom>
          <a:solidFill>
            <a:srgbClr val="14487F"/>
          </a:solidFill>
          <a:ln>
            <a:solidFill>
              <a:srgbClr val="144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50768486"/>
      </p:ext>
    </p:extLst>
  </p:cSld>
  <p:clrMapOvr>
    <a:masterClrMapping/>
  </p:clrMapOvr>
  <mc:AlternateContent xmlns:mc="http://schemas.openxmlformats.org/markup-compatibility/2006" xmlns:p14="http://schemas.microsoft.com/office/powerpoint/2010/main">
    <mc:Choice Requires="p14">
      <p:transition p14:dur="0" advTm="30304"/>
    </mc:Choice>
    <mc:Fallback xmlns="">
      <p:transition advTm="3030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754380" y="498607"/>
            <a:ext cx="8512910" cy="1277273"/>
          </a:xfrm>
          <a:noFill/>
        </p:spPr>
        <p:txBody>
          <a:bodyPr vert="horz" lIns="92075" tIns="46038" rIns="92075" bIns="46038" rtlCol="0" anchor="t" anchorCtr="0">
            <a:noAutofit/>
          </a:bodyPr>
          <a:lstStyle/>
          <a:p>
            <a:r>
              <a:rPr lang="en-US" dirty="0"/>
              <a:t>Beta Estimation Basics – Statistical Quality</a:t>
            </a:r>
          </a:p>
        </p:txBody>
      </p:sp>
      <p:sp>
        <p:nvSpPr>
          <p:cNvPr id="3" name="Slide Number Placeholder 2">
            <a:extLst>
              <a:ext uri="{FF2B5EF4-FFF2-40B4-BE49-F238E27FC236}">
                <a16:creationId xmlns:a16="http://schemas.microsoft.com/office/drawing/2014/main" id="{ABF46441-BE75-4F72-AD69-7497A4FDEEDD}"/>
              </a:ext>
            </a:extLst>
          </p:cNvPr>
          <p:cNvSpPr>
            <a:spLocks noGrp="1"/>
          </p:cNvSpPr>
          <p:nvPr>
            <p:ph type="sldNum" sz="quarter" idx="12"/>
          </p:nvPr>
        </p:nvSpPr>
        <p:spPr/>
        <p:txBody>
          <a:bodyPr/>
          <a:lstStyle/>
          <a:p>
            <a:fld id="{CB7FE98A-78B1-495F-8A5C-53E48422F91F}" type="slidenum">
              <a:rPr lang="en-US" smtClean="0"/>
              <a:pPr/>
              <a:t>13</a:t>
            </a:fld>
            <a:endParaRPr lang="en-US" dirty="0"/>
          </a:p>
        </p:txBody>
      </p:sp>
      <p:pic>
        <p:nvPicPr>
          <p:cNvPr id="5" name="Picture 4">
            <a:extLst>
              <a:ext uri="{FF2B5EF4-FFF2-40B4-BE49-F238E27FC236}">
                <a16:creationId xmlns:a16="http://schemas.microsoft.com/office/drawing/2014/main" id="{76807985-C246-4E89-9F57-06DF75E467FF}"/>
              </a:ext>
            </a:extLst>
          </p:cNvPr>
          <p:cNvPicPr>
            <a:picLocks noChangeAspect="1"/>
          </p:cNvPicPr>
          <p:nvPr/>
        </p:nvPicPr>
        <p:blipFill>
          <a:blip r:embed="rId4"/>
          <a:stretch>
            <a:fillRect/>
          </a:stretch>
        </p:blipFill>
        <p:spPr>
          <a:xfrm>
            <a:off x="470387" y="1334278"/>
            <a:ext cx="8645673" cy="5206730"/>
          </a:xfrm>
          <a:prstGeom prst="rect">
            <a:avLst/>
          </a:prstGeom>
        </p:spPr>
      </p:pic>
      <p:sp>
        <p:nvSpPr>
          <p:cNvPr id="8" name="Rectangle 7"/>
          <p:cNvSpPr/>
          <p:nvPr/>
        </p:nvSpPr>
        <p:spPr>
          <a:xfrm>
            <a:off x="6794500" y="1623480"/>
            <a:ext cx="4643120" cy="1277273"/>
          </a:xfrm>
          <a:prstGeom prst="rect">
            <a:avLst/>
          </a:prstGeom>
        </p:spPr>
        <p:txBody>
          <a:bodyPr wrap="square">
            <a:spAutoFit/>
          </a:bodyPr>
          <a:lstStyle/>
          <a:p>
            <a:r>
              <a:rPr lang="en-US" sz="2000" b="1" dirty="0">
                <a:solidFill>
                  <a:schemeClr val="accent2"/>
                </a:solidFill>
              </a:rPr>
              <a:t>Standard Error of Estimate </a:t>
            </a:r>
            <a:br>
              <a:rPr lang="en-US" sz="2000" dirty="0">
                <a:solidFill>
                  <a:srgbClr val="13B5EA"/>
                </a:solidFill>
              </a:rPr>
            </a:br>
            <a:r>
              <a:rPr lang="en-US" sz="1900" dirty="0">
                <a:solidFill>
                  <a:srgbClr val="4D4D4F"/>
                </a:solidFill>
              </a:rPr>
              <a:t>Measures likelihood that true beta is captured by the estimate of beta derived through the regression equation</a:t>
            </a:r>
          </a:p>
        </p:txBody>
      </p:sp>
    </p:spTree>
    <p:custDataLst>
      <p:tags r:id="rId1"/>
    </p:custDataLst>
    <p:extLst>
      <p:ext uri="{BB962C8B-B14F-4D97-AF65-F5344CB8AC3E}">
        <p14:creationId xmlns:p14="http://schemas.microsoft.com/office/powerpoint/2010/main" val="584982350"/>
      </p:ext>
    </p:extLst>
  </p:cSld>
  <p:clrMapOvr>
    <a:masterClrMapping/>
  </p:clrMapOvr>
  <mc:AlternateContent xmlns:mc="http://schemas.openxmlformats.org/markup-compatibility/2006" xmlns:p14="http://schemas.microsoft.com/office/powerpoint/2010/main">
    <mc:Choice Requires="p14">
      <p:transition p14:dur="0" advTm="11343"/>
    </mc:Choice>
    <mc:Fallback xmlns="">
      <p:transition advTm="1134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0091C-2A51-E3EA-ED3A-882B8B7F7D3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4E4079-0147-18E6-8EDA-8F5C16D77A97}"/>
              </a:ext>
            </a:extLst>
          </p:cNvPr>
          <p:cNvSpPr>
            <a:spLocks noGrp="1"/>
          </p:cNvSpPr>
          <p:nvPr>
            <p:ph type="sldNum" sz="quarter" idx="12"/>
          </p:nvPr>
        </p:nvSpPr>
        <p:spPr/>
        <p:txBody>
          <a:bodyPr/>
          <a:lstStyle/>
          <a:p>
            <a:fld id="{DB123B72-C350-4D21-AB62-89377322142C}" type="slidenum">
              <a:rPr lang="en-US" smtClean="0"/>
              <a:pPr/>
              <a:t>14</a:t>
            </a:fld>
            <a:endParaRPr lang="en-US" dirty="0"/>
          </a:p>
        </p:txBody>
      </p:sp>
      <p:sp>
        <p:nvSpPr>
          <p:cNvPr id="3" name="Title 2">
            <a:extLst>
              <a:ext uri="{FF2B5EF4-FFF2-40B4-BE49-F238E27FC236}">
                <a16:creationId xmlns:a16="http://schemas.microsoft.com/office/drawing/2014/main" id="{F88B9CEF-5CB4-E859-6294-55FDE4738814}"/>
              </a:ext>
            </a:extLst>
          </p:cNvPr>
          <p:cNvSpPr>
            <a:spLocks noGrp="1"/>
          </p:cNvSpPr>
          <p:nvPr>
            <p:ph type="title"/>
          </p:nvPr>
        </p:nvSpPr>
        <p:spPr>
          <a:xfrm>
            <a:off x="754380" y="590047"/>
            <a:ext cx="7658100" cy="682162"/>
          </a:xfrm>
        </p:spPr>
        <p:txBody>
          <a:bodyPr/>
          <a:lstStyle/>
          <a:p>
            <a:r>
              <a:rPr lang="en-US" dirty="0"/>
              <a:t>B</a:t>
            </a:r>
            <a:r>
              <a:rPr lang="en-US" dirty="0">
                <a:solidFill>
                  <a:srgbClr val="14487F"/>
                </a:solidFill>
              </a:rPr>
              <a:t>eta Estimates – Statistical Significance</a:t>
            </a:r>
            <a:endParaRPr lang="en-US" dirty="0">
              <a:solidFill>
                <a:srgbClr val="14487F"/>
              </a:solidFill>
              <a:latin typeface="+mn-lt"/>
            </a:endParaRPr>
          </a:p>
        </p:txBody>
      </p:sp>
      <p:sp>
        <p:nvSpPr>
          <p:cNvPr id="9" name="TextBox 8">
            <a:extLst>
              <a:ext uri="{FF2B5EF4-FFF2-40B4-BE49-F238E27FC236}">
                <a16:creationId xmlns:a16="http://schemas.microsoft.com/office/drawing/2014/main" id="{45EC339D-DAA0-FD9E-7513-16A4F9D55386}"/>
              </a:ext>
            </a:extLst>
          </p:cNvPr>
          <p:cNvSpPr txBox="1"/>
          <p:nvPr/>
        </p:nvSpPr>
        <p:spPr>
          <a:xfrm>
            <a:off x="1245251" y="6370886"/>
            <a:ext cx="9701498" cy="342401"/>
          </a:xfrm>
          <a:prstGeom prst="rect">
            <a:avLst/>
          </a:prstGeom>
          <a:noFill/>
        </p:spPr>
        <p:txBody>
          <a:bodyPr wrap="square">
            <a:spAutoFit/>
          </a:bodyPr>
          <a:lstStyle/>
          <a:p>
            <a:r>
              <a:rPr lang="en-US" sz="1625" dirty="0">
                <a:solidFill>
                  <a:srgbClr val="4D4D4F"/>
                </a:solidFill>
              </a:rPr>
              <a:t>Source: Kroll Cost of Capital Navigator</a:t>
            </a:r>
          </a:p>
        </p:txBody>
      </p:sp>
      <p:sp>
        <p:nvSpPr>
          <p:cNvPr id="10" name="Rectangle 9">
            <a:extLst>
              <a:ext uri="{FF2B5EF4-FFF2-40B4-BE49-F238E27FC236}">
                <a16:creationId xmlns:a16="http://schemas.microsoft.com/office/drawing/2014/main" id="{347E0DA3-BD88-ED72-F5AA-FFA9C94E623F}"/>
              </a:ext>
            </a:extLst>
          </p:cNvPr>
          <p:cNvSpPr/>
          <p:nvPr/>
        </p:nvSpPr>
        <p:spPr>
          <a:xfrm>
            <a:off x="8612839" y="1160265"/>
            <a:ext cx="2252383" cy="527713"/>
          </a:xfrm>
          <a:prstGeom prst="rect">
            <a:avLst/>
          </a:prstGeom>
          <a:noFill/>
          <a:ln w="28575" cap="flat" cmpd="sng" algn="ctr">
            <a:solidFill>
              <a:srgbClr val="43B049"/>
            </a:solidFill>
            <a:prstDash val="sysDash"/>
            <a:miter lim="800000"/>
          </a:ln>
          <a:effectLst/>
        </p:spPr>
        <p:txBody>
          <a:bodyPr rtlCol="0" anchor="ctr"/>
          <a:lstStyle/>
          <a:p>
            <a:pPr algn="ctr" defTabSz="1371592"/>
            <a:endParaRPr lang="en-US" sz="1000" b="1" kern="0" dirty="0">
              <a:solidFill>
                <a:prstClr val="white"/>
              </a:solidFill>
            </a:endParaRPr>
          </a:p>
        </p:txBody>
      </p:sp>
      <p:sp>
        <p:nvSpPr>
          <p:cNvPr id="11" name="TextBox 10">
            <a:extLst>
              <a:ext uri="{FF2B5EF4-FFF2-40B4-BE49-F238E27FC236}">
                <a16:creationId xmlns:a16="http://schemas.microsoft.com/office/drawing/2014/main" id="{09CAFEEF-6123-2E99-CA28-2354AD7D8897}"/>
              </a:ext>
            </a:extLst>
          </p:cNvPr>
          <p:cNvSpPr txBox="1"/>
          <p:nvPr/>
        </p:nvSpPr>
        <p:spPr>
          <a:xfrm>
            <a:off x="8753975" y="1269666"/>
            <a:ext cx="2010487" cy="400110"/>
          </a:xfrm>
          <a:prstGeom prst="rect">
            <a:avLst/>
          </a:prstGeom>
          <a:noFill/>
        </p:spPr>
        <p:txBody>
          <a:bodyPr wrap="none" rtlCol="0">
            <a:spAutoFit/>
          </a:bodyPr>
          <a:lstStyle/>
          <a:p>
            <a:pPr algn="l"/>
            <a:r>
              <a:rPr lang="en-US" sz="2000" b="1" dirty="0">
                <a:solidFill>
                  <a:srgbClr val="43B049"/>
                </a:solidFill>
              </a:rPr>
              <a:t>5-Year Monthly</a:t>
            </a:r>
          </a:p>
        </p:txBody>
      </p:sp>
      <p:pic>
        <p:nvPicPr>
          <p:cNvPr id="5" name="Picture 4">
            <a:extLst>
              <a:ext uri="{FF2B5EF4-FFF2-40B4-BE49-F238E27FC236}">
                <a16:creationId xmlns:a16="http://schemas.microsoft.com/office/drawing/2014/main" id="{E6201CF2-6B1F-6B0A-E8DC-8E3F43A8ECC0}"/>
              </a:ext>
            </a:extLst>
          </p:cNvPr>
          <p:cNvPicPr>
            <a:picLocks noChangeAspect="1"/>
          </p:cNvPicPr>
          <p:nvPr/>
        </p:nvPicPr>
        <p:blipFill>
          <a:blip r:embed="rId4"/>
          <a:stretch>
            <a:fillRect/>
          </a:stretch>
        </p:blipFill>
        <p:spPr>
          <a:xfrm>
            <a:off x="754380" y="1779177"/>
            <a:ext cx="10598728" cy="4019044"/>
          </a:xfrm>
          <a:prstGeom prst="rect">
            <a:avLst/>
          </a:prstGeom>
        </p:spPr>
      </p:pic>
    </p:spTree>
    <p:custDataLst>
      <p:tags r:id="rId1"/>
    </p:custDataLst>
    <p:extLst>
      <p:ext uri="{BB962C8B-B14F-4D97-AF65-F5344CB8AC3E}">
        <p14:creationId xmlns:p14="http://schemas.microsoft.com/office/powerpoint/2010/main" val="329138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CBBBC-5331-7EB1-F18F-44D01452994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ACD3793-A3BF-0A46-D319-5818FE66AE10}"/>
              </a:ext>
            </a:extLst>
          </p:cNvPr>
          <p:cNvPicPr>
            <a:picLocks noChangeAspect="1"/>
          </p:cNvPicPr>
          <p:nvPr/>
        </p:nvPicPr>
        <p:blipFill>
          <a:blip r:embed="rId4"/>
          <a:stretch>
            <a:fillRect/>
          </a:stretch>
        </p:blipFill>
        <p:spPr>
          <a:xfrm>
            <a:off x="6961428" y="1269666"/>
            <a:ext cx="1691787" cy="4656223"/>
          </a:xfrm>
          <a:prstGeom prst="rect">
            <a:avLst/>
          </a:prstGeom>
        </p:spPr>
      </p:pic>
      <p:sp>
        <p:nvSpPr>
          <p:cNvPr id="4" name="Slide Number Placeholder 3">
            <a:extLst>
              <a:ext uri="{FF2B5EF4-FFF2-40B4-BE49-F238E27FC236}">
                <a16:creationId xmlns:a16="http://schemas.microsoft.com/office/drawing/2014/main" id="{A830C780-8DDF-0C01-BCBA-896A09C13E19}"/>
              </a:ext>
            </a:extLst>
          </p:cNvPr>
          <p:cNvSpPr>
            <a:spLocks noGrp="1"/>
          </p:cNvSpPr>
          <p:nvPr>
            <p:ph type="sldNum" sz="quarter" idx="12"/>
          </p:nvPr>
        </p:nvSpPr>
        <p:spPr/>
        <p:txBody>
          <a:bodyPr/>
          <a:lstStyle/>
          <a:p>
            <a:fld id="{DB123B72-C350-4D21-AB62-89377322142C}" type="slidenum">
              <a:rPr lang="en-US" smtClean="0"/>
              <a:pPr/>
              <a:t>15</a:t>
            </a:fld>
            <a:endParaRPr lang="en-US" dirty="0"/>
          </a:p>
        </p:txBody>
      </p:sp>
      <p:sp>
        <p:nvSpPr>
          <p:cNvPr id="3" name="Title 2">
            <a:extLst>
              <a:ext uri="{FF2B5EF4-FFF2-40B4-BE49-F238E27FC236}">
                <a16:creationId xmlns:a16="http://schemas.microsoft.com/office/drawing/2014/main" id="{6938E476-D9CB-6937-E727-4A2CAB6C7700}"/>
              </a:ext>
            </a:extLst>
          </p:cNvPr>
          <p:cNvSpPr>
            <a:spLocks noGrp="1"/>
          </p:cNvSpPr>
          <p:nvPr>
            <p:ph type="title"/>
          </p:nvPr>
        </p:nvSpPr>
        <p:spPr>
          <a:xfrm>
            <a:off x="754380" y="590047"/>
            <a:ext cx="8698902" cy="682162"/>
          </a:xfrm>
        </p:spPr>
        <p:txBody>
          <a:bodyPr/>
          <a:lstStyle/>
          <a:p>
            <a:r>
              <a:rPr lang="en-US" dirty="0"/>
              <a:t>B</a:t>
            </a:r>
            <a:r>
              <a:rPr lang="en-US" dirty="0">
                <a:solidFill>
                  <a:srgbClr val="14487F"/>
                </a:solidFill>
              </a:rPr>
              <a:t>eta Estimates – Statistical Significance (Continued)</a:t>
            </a:r>
            <a:endParaRPr lang="en-US" dirty="0">
              <a:solidFill>
                <a:srgbClr val="14487F"/>
              </a:solidFill>
              <a:latin typeface="+mn-lt"/>
            </a:endParaRPr>
          </a:p>
        </p:txBody>
      </p:sp>
      <p:sp>
        <p:nvSpPr>
          <p:cNvPr id="9" name="TextBox 8">
            <a:extLst>
              <a:ext uri="{FF2B5EF4-FFF2-40B4-BE49-F238E27FC236}">
                <a16:creationId xmlns:a16="http://schemas.microsoft.com/office/drawing/2014/main" id="{A00B0F32-AE48-6084-6C12-FA8CE3543698}"/>
              </a:ext>
            </a:extLst>
          </p:cNvPr>
          <p:cNvSpPr txBox="1"/>
          <p:nvPr/>
        </p:nvSpPr>
        <p:spPr>
          <a:xfrm>
            <a:off x="1245251" y="6370886"/>
            <a:ext cx="9701498" cy="342401"/>
          </a:xfrm>
          <a:prstGeom prst="rect">
            <a:avLst/>
          </a:prstGeom>
          <a:noFill/>
        </p:spPr>
        <p:txBody>
          <a:bodyPr wrap="square">
            <a:spAutoFit/>
          </a:bodyPr>
          <a:lstStyle/>
          <a:p>
            <a:r>
              <a:rPr lang="en-US" sz="1625" dirty="0">
                <a:solidFill>
                  <a:srgbClr val="4D4D4F"/>
                </a:solidFill>
              </a:rPr>
              <a:t>Source: Kroll Cost of Capital Navigator</a:t>
            </a:r>
          </a:p>
        </p:txBody>
      </p:sp>
      <p:sp>
        <p:nvSpPr>
          <p:cNvPr id="7" name="Flowchart: Process 6">
            <a:extLst>
              <a:ext uri="{FF2B5EF4-FFF2-40B4-BE49-F238E27FC236}">
                <a16:creationId xmlns:a16="http://schemas.microsoft.com/office/drawing/2014/main" id="{572C3EF1-F63A-647B-B1DD-E75B3E3955AB}"/>
              </a:ext>
            </a:extLst>
          </p:cNvPr>
          <p:cNvSpPr/>
          <p:nvPr/>
        </p:nvSpPr>
        <p:spPr>
          <a:xfrm>
            <a:off x="7402604" y="3429000"/>
            <a:ext cx="1210235" cy="399240"/>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63E7549-87E5-5DF0-6CDE-91868374924F}"/>
              </a:ext>
            </a:extLst>
          </p:cNvPr>
          <p:cNvSpPr/>
          <p:nvPr/>
        </p:nvSpPr>
        <p:spPr>
          <a:xfrm>
            <a:off x="8612839" y="1160265"/>
            <a:ext cx="2252383" cy="527713"/>
          </a:xfrm>
          <a:prstGeom prst="rect">
            <a:avLst/>
          </a:prstGeom>
          <a:noFill/>
          <a:ln w="28575" cap="flat" cmpd="sng" algn="ctr">
            <a:solidFill>
              <a:srgbClr val="43B049"/>
            </a:solidFill>
            <a:prstDash val="sysDash"/>
            <a:miter lim="800000"/>
          </a:ln>
          <a:effectLst/>
        </p:spPr>
        <p:txBody>
          <a:bodyPr rtlCol="0" anchor="ctr"/>
          <a:lstStyle/>
          <a:p>
            <a:pPr algn="ctr" defTabSz="1371592"/>
            <a:endParaRPr lang="en-US" sz="1000" b="1" kern="0" dirty="0">
              <a:solidFill>
                <a:prstClr val="white"/>
              </a:solidFill>
            </a:endParaRPr>
          </a:p>
        </p:txBody>
      </p:sp>
      <p:sp>
        <p:nvSpPr>
          <p:cNvPr id="11" name="TextBox 10">
            <a:extLst>
              <a:ext uri="{FF2B5EF4-FFF2-40B4-BE49-F238E27FC236}">
                <a16:creationId xmlns:a16="http://schemas.microsoft.com/office/drawing/2014/main" id="{637A5A8C-9A3F-07AC-8EE5-1919A2380FA4}"/>
              </a:ext>
            </a:extLst>
          </p:cNvPr>
          <p:cNvSpPr txBox="1"/>
          <p:nvPr/>
        </p:nvSpPr>
        <p:spPr>
          <a:xfrm>
            <a:off x="8753975" y="1269666"/>
            <a:ext cx="2010487" cy="400110"/>
          </a:xfrm>
          <a:prstGeom prst="rect">
            <a:avLst/>
          </a:prstGeom>
          <a:noFill/>
        </p:spPr>
        <p:txBody>
          <a:bodyPr wrap="none" rtlCol="0">
            <a:spAutoFit/>
          </a:bodyPr>
          <a:lstStyle/>
          <a:p>
            <a:pPr algn="l"/>
            <a:r>
              <a:rPr lang="en-US" sz="2000" b="1" dirty="0">
                <a:solidFill>
                  <a:srgbClr val="43B049"/>
                </a:solidFill>
              </a:rPr>
              <a:t>5-Year Monthly</a:t>
            </a:r>
          </a:p>
        </p:txBody>
      </p:sp>
      <p:pic>
        <p:nvPicPr>
          <p:cNvPr id="6" name="Picture 5">
            <a:extLst>
              <a:ext uri="{FF2B5EF4-FFF2-40B4-BE49-F238E27FC236}">
                <a16:creationId xmlns:a16="http://schemas.microsoft.com/office/drawing/2014/main" id="{92382A4E-6FD6-582B-97CB-25F66415BDC3}"/>
              </a:ext>
            </a:extLst>
          </p:cNvPr>
          <p:cNvPicPr>
            <a:picLocks noChangeAspect="1"/>
          </p:cNvPicPr>
          <p:nvPr/>
        </p:nvPicPr>
        <p:blipFill>
          <a:blip r:embed="rId5"/>
          <a:stretch>
            <a:fillRect/>
          </a:stretch>
        </p:blipFill>
        <p:spPr>
          <a:xfrm>
            <a:off x="1027799" y="1306514"/>
            <a:ext cx="4816257" cy="4648603"/>
          </a:xfrm>
          <a:prstGeom prst="rect">
            <a:avLst/>
          </a:prstGeom>
        </p:spPr>
      </p:pic>
      <p:sp>
        <p:nvSpPr>
          <p:cNvPr id="12" name="Rectangle 11">
            <a:extLst>
              <a:ext uri="{FF2B5EF4-FFF2-40B4-BE49-F238E27FC236}">
                <a16:creationId xmlns:a16="http://schemas.microsoft.com/office/drawing/2014/main" id="{1533B5A1-AF08-F99F-3869-3997C728671C}"/>
              </a:ext>
            </a:extLst>
          </p:cNvPr>
          <p:cNvSpPr/>
          <p:nvPr/>
        </p:nvSpPr>
        <p:spPr>
          <a:xfrm>
            <a:off x="6019800" y="1925781"/>
            <a:ext cx="852055" cy="4149437"/>
          </a:xfrm>
          <a:prstGeom prst="rect">
            <a:avLst/>
          </a:prstGeom>
          <a:solidFill>
            <a:srgbClr val="FFFFFF"/>
          </a:solidFill>
          <a:ln w="12700" cap="flat" cmpd="sng" algn="ctr">
            <a:noFill/>
            <a:prstDash val="solid"/>
            <a:miter lim="800000"/>
          </a:ln>
          <a:effectLst>
            <a:outerShdw blurRad="63500" dist="37357" dir="2700000" rotWithShape="0">
              <a:scrgbClr r="0" g="0" b="0">
                <a:alpha val="4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404040"/>
                </a:solidFill>
                <a:latin typeface="Calibri" panose="020F0502020204030204" pitchFamily="34" charset="0"/>
              </a:rPr>
              <a:t>(…)</a:t>
            </a:r>
          </a:p>
        </p:txBody>
      </p:sp>
    </p:spTree>
    <p:custDataLst>
      <p:tags r:id="rId1"/>
    </p:custDataLst>
    <p:extLst>
      <p:ext uri="{BB962C8B-B14F-4D97-AF65-F5344CB8AC3E}">
        <p14:creationId xmlns:p14="http://schemas.microsoft.com/office/powerpoint/2010/main" val="5477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CF32-1945-18AB-0544-4DC5EBB3AEF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53AC93F-4FDB-50F2-006E-8A4B266E1977}"/>
              </a:ext>
            </a:extLst>
          </p:cNvPr>
          <p:cNvPicPr>
            <a:picLocks noChangeAspect="1"/>
          </p:cNvPicPr>
          <p:nvPr/>
        </p:nvPicPr>
        <p:blipFill>
          <a:blip r:embed="rId4"/>
          <a:stretch>
            <a:fillRect/>
          </a:stretch>
        </p:blipFill>
        <p:spPr>
          <a:xfrm>
            <a:off x="7350652" y="977843"/>
            <a:ext cx="1456576" cy="3734480"/>
          </a:xfrm>
          <a:prstGeom prst="rect">
            <a:avLst/>
          </a:prstGeom>
        </p:spPr>
      </p:pic>
      <p:pic>
        <p:nvPicPr>
          <p:cNvPr id="22" name="Picture 21">
            <a:extLst>
              <a:ext uri="{FF2B5EF4-FFF2-40B4-BE49-F238E27FC236}">
                <a16:creationId xmlns:a16="http://schemas.microsoft.com/office/drawing/2014/main" id="{BFB23ED3-108D-1067-CD58-9ADA4A55A7CB}"/>
              </a:ext>
            </a:extLst>
          </p:cNvPr>
          <p:cNvPicPr>
            <a:picLocks noChangeAspect="1"/>
          </p:cNvPicPr>
          <p:nvPr/>
        </p:nvPicPr>
        <p:blipFill>
          <a:blip r:embed="rId5"/>
          <a:stretch>
            <a:fillRect/>
          </a:stretch>
        </p:blipFill>
        <p:spPr>
          <a:xfrm>
            <a:off x="7436266" y="4848368"/>
            <a:ext cx="1370961" cy="1574066"/>
          </a:xfrm>
          <a:prstGeom prst="rect">
            <a:avLst/>
          </a:prstGeom>
        </p:spPr>
      </p:pic>
      <p:pic>
        <p:nvPicPr>
          <p:cNvPr id="18" name="Picture 17">
            <a:extLst>
              <a:ext uri="{FF2B5EF4-FFF2-40B4-BE49-F238E27FC236}">
                <a16:creationId xmlns:a16="http://schemas.microsoft.com/office/drawing/2014/main" id="{15662452-B325-D776-BA5B-B641FF2F645C}"/>
              </a:ext>
            </a:extLst>
          </p:cNvPr>
          <p:cNvPicPr>
            <a:picLocks noChangeAspect="1"/>
          </p:cNvPicPr>
          <p:nvPr/>
        </p:nvPicPr>
        <p:blipFill>
          <a:blip r:embed="rId6"/>
          <a:stretch>
            <a:fillRect/>
          </a:stretch>
        </p:blipFill>
        <p:spPr>
          <a:xfrm>
            <a:off x="780834" y="4815629"/>
            <a:ext cx="5586347" cy="1639544"/>
          </a:xfrm>
          <a:prstGeom prst="rect">
            <a:avLst/>
          </a:prstGeom>
        </p:spPr>
      </p:pic>
      <p:pic>
        <p:nvPicPr>
          <p:cNvPr id="8" name="Picture 7">
            <a:extLst>
              <a:ext uri="{FF2B5EF4-FFF2-40B4-BE49-F238E27FC236}">
                <a16:creationId xmlns:a16="http://schemas.microsoft.com/office/drawing/2014/main" id="{BE0A5641-064F-496F-E58C-17CE95400CE7}"/>
              </a:ext>
            </a:extLst>
          </p:cNvPr>
          <p:cNvPicPr>
            <a:picLocks noChangeAspect="1"/>
          </p:cNvPicPr>
          <p:nvPr/>
        </p:nvPicPr>
        <p:blipFill>
          <a:blip r:embed="rId7"/>
          <a:stretch>
            <a:fillRect/>
          </a:stretch>
        </p:blipFill>
        <p:spPr>
          <a:xfrm>
            <a:off x="754380" y="1105655"/>
            <a:ext cx="5466452" cy="3588366"/>
          </a:xfrm>
          <a:prstGeom prst="rect">
            <a:avLst/>
          </a:prstGeom>
        </p:spPr>
      </p:pic>
      <p:sp>
        <p:nvSpPr>
          <p:cNvPr id="4" name="Slide Number Placeholder 3">
            <a:extLst>
              <a:ext uri="{FF2B5EF4-FFF2-40B4-BE49-F238E27FC236}">
                <a16:creationId xmlns:a16="http://schemas.microsoft.com/office/drawing/2014/main" id="{C1DB6EC5-FB22-33F2-EDBC-893E143B2A86}"/>
              </a:ext>
            </a:extLst>
          </p:cNvPr>
          <p:cNvSpPr>
            <a:spLocks noGrp="1"/>
          </p:cNvSpPr>
          <p:nvPr>
            <p:ph type="sldNum" sz="quarter" idx="12"/>
          </p:nvPr>
        </p:nvSpPr>
        <p:spPr/>
        <p:txBody>
          <a:bodyPr/>
          <a:lstStyle/>
          <a:p>
            <a:fld id="{DB123B72-C350-4D21-AB62-89377322142C}" type="slidenum">
              <a:rPr lang="en-US" smtClean="0"/>
              <a:pPr/>
              <a:t>16</a:t>
            </a:fld>
            <a:endParaRPr lang="en-US" dirty="0"/>
          </a:p>
        </p:txBody>
      </p:sp>
      <p:sp>
        <p:nvSpPr>
          <p:cNvPr id="3" name="Title 2">
            <a:extLst>
              <a:ext uri="{FF2B5EF4-FFF2-40B4-BE49-F238E27FC236}">
                <a16:creationId xmlns:a16="http://schemas.microsoft.com/office/drawing/2014/main" id="{29BF7D54-E714-A668-C0E5-C40D9A876CAC}"/>
              </a:ext>
            </a:extLst>
          </p:cNvPr>
          <p:cNvSpPr>
            <a:spLocks noGrp="1"/>
          </p:cNvSpPr>
          <p:nvPr>
            <p:ph type="title"/>
          </p:nvPr>
        </p:nvSpPr>
        <p:spPr>
          <a:xfrm>
            <a:off x="754380" y="590047"/>
            <a:ext cx="8698902" cy="682162"/>
          </a:xfrm>
        </p:spPr>
        <p:txBody>
          <a:bodyPr/>
          <a:lstStyle/>
          <a:p>
            <a:r>
              <a:rPr lang="en-US" dirty="0"/>
              <a:t>B</a:t>
            </a:r>
            <a:r>
              <a:rPr lang="en-US" dirty="0">
                <a:solidFill>
                  <a:srgbClr val="14487F"/>
                </a:solidFill>
              </a:rPr>
              <a:t>eta Estimates – Statistical Significance (Continued)</a:t>
            </a:r>
            <a:endParaRPr lang="en-US" dirty="0">
              <a:solidFill>
                <a:srgbClr val="14487F"/>
              </a:solidFill>
              <a:latin typeface="+mn-lt"/>
            </a:endParaRPr>
          </a:p>
        </p:txBody>
      </p:sp>
      <p:sp>
        <p:nvSpPr>
          <p:cNvPr id="9" name="TextBox 8">
            <a:extLst>
              <a:ext uri="{FF2B5EF4-FFF2-40B4-BE49-F238E27FC236}">
                <a16:creationId xmlns:a16="http://schemas.microsoft.com/office/drawing/2014/main" id="{829EBEF3-E849-211C-A7AE-B806F80DEF6F}"/>
              </a:ext>
            </a:extLst>
          </p:cNvPr>
          <p:cNvSpPr txBox="1"/>
          <p:nvPr/>
        </p:nvSpPr>
        <p:spPr>
          <a:xfrm>
            <a:off x="9143345" y="6006343"/>
            <a:ext cx="2849378" cy="261610"/>
          </a:xfrm>
          <a:prstGeom prst="rect">
            <a:avLst/>
          </a:prstGeom>
          <a:noFill/>
        </p:spPr>
        <p:txBody>
          <a:bodyPr wrap="square">
            <a:spAutoFit/>
          </a:bodyPr>
          <a:lstStyle/>
          <a:p>
            <a:r>
              <a:rPr lang="en-US" sz="1100" dirty="0">
                <a:solidFill>
                  <a:srgbClr val="4D4D4F"/>
                </a:solidFill>
              </a:rPr>
              <a:t>Source: Kroll Cost of Capital Navigator</a:t>
            </a:r>
          </a:p>
        </p:txBody>
      </p:sp>
      <p:sp>
        <p:nvSpPr>
          <p:cNvPr id="2" name="Rectangle 1">
            <a:extLst>
              <a:ext uri="{FF2B5EF4-FFF2-40B4-BE49-F238E27FC236}">
                <a16:creationId xmlns:a16="http://schemas.microsoft.com/office/drawing/2014/main" id="{53178423-8846-1CA4-FC66-2F0F9BCC18F6}"/>
              </a:ext>
            </a:extLst>
          </p:cNvPr>
          <p:cNvSpPr/>
          <p:nvPr/>
        </p:nvSpPr>
        <p:spPr>
          <a:xfrm>
            <a:off x="9453282" y="1362583"/>
            <a:ext cx="2252383" cy="527713"/>
          </a:xfrm>
          <a:prstGeom prst="rect">
            <a:avLst/>
          </a:prstGeom>
          <a:noFill/>
          <a:ln w="28575" cap="flat" cmpd="sng" algn="ctr">
            <a:solidFill>
              <a:srgbClr val="43B049"/>
            </a:solidFill>
            <a:prstDash val="sysDash"/>
            <a:miter lim="800000"/>
          </a:ln>
          <a:effectLst/>
        </p:spPr>
        <p:txBody>
          <a:bodyPr rtlCol="0" anchor="ctr"/>
          <a:lstStyle/>
          <a:p>
            <a:pPr algn="ctr" defTabSz="1371592"/>
            <a:endParaRPr lang="en-US" sz="1000" b="1" kern="0" dirty="0">
              <a:solidFill>
                <a:prstClr val="white"/>
              </a:solidFill>
            </a:endParaRPr>
          </a:p>
        </p:txBody>
      </p:sp>
      <p:sp>
        <p:nvSpPr>
          <p:cNvPr id="6" name="TextBox 5">
            <a:extLst>
              <a:ext uri="{FF2B5EF4-FFF2-40B4-BE49-F238E27FC236}">
                <a16:creationId xmlns:a16="http://schemas.microsoft.com/office/drawing/2014/main" id="{D30397C3-631E-D579-64C2-06E8EFF4801A}"/>
              </a:ext>
            </a:extLst>
          </p:cNvPr>
          <p:cNvSpPr txBox="1"/>
          <p:nvPr/>
        </p:nvSpPr>
        <p:spPr>
          <a:xfrm>
            <a:off x="9594418" y="1471984"/>
            <a:ext cx="2010487" cy="400110"/>
          </a:xfrm>
          <a:prstGeom prst="rect">
            <a:avLst/>
          </a:prstGeom>
          <a:noFill/>
        </p:spPr>
        <p:txBody>
          <a:bodyPr wrap="none" rtlCol="0">
            <a:spAutoFit/>
          </a:bodyPr>
          <a:lstStyle/>
          <a:p>
            <a:pPr algn="l"/>
            <a:r>
              <a:rPr lang="en-US" sz="2000" b="1" dirty="0">
                <a:solidFill>
                  <a:srgbClr val="43B049"/>
                </a:solidFill>
              </a:rPr>
              <a:t>5-Year Monthly</a:t>
            </a:r>
          </a:p>
        </p:txBody>
      </p:sp>
      <p:sp>
        <p:nvSpPr>
          <p:cNvPr id="7" name="Flowchart: Process 6">
            <a:extLst>
              <a:ext uri="{FF2B5EF4-FFF2-40B4-BE49-F238E27FC236}">
                <a16:creationId xmlns:a16="http://schemas.microsoft.com/office/drawing/2014/main" id="{D2BEE567-4432-6E37-37CB-C3E41201B9F5}"/>
              </a:ext>
            </a:extLst>
          </p:cNvPr>
          <p:cNvSpPr/>
          <p:nvPr/>
        </p:nvSpPr>
        <p:spPr>
          <a:xfrm>
            <a:off x="7612028" y="5202008"/>
            <a:ext cx="1210235" cy="1182224"/>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6" name="Flowchart: Process 15">
            <a:extLst>
              <a:ext uri="{FF2B5EF4-FFF2-40B4-BE49-F238E27FC236}">
                <a16:creationId xmlns:a16="http://schemas.microsoft.com/office/drawing/2014/main" id="{D7A612CA-6809-186E-CA61-6841907ECB78}"/>
              </a:ext>
            </a:extLst>
          </p:cNvPr>
          <p:cNvSpPr/>
          <p:nvPr/>
        </p:nvSpPr>
        <p:spPr>
          <a:xfrm>
            <a:off x="7596992" y="2592964"/>
            <a:ext cx="1210235" cy="780301"/>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Flowchart: Process 16">
            <a:extLst>
              <a:ext uri="{FF2B5EF4-FFF2-40B4-BE49-F238E27FC236}">
                <a16:creationId xmlns:a16="http://schemas.microsoft.com/office/drawing/2014/main" id="{578343DF-6BA1-07A4-0FD8-5C41C04D185C}"/>
              </a:ext>
            </a:extLst>
          </p:cNvPr>
          <p:cNvSpPr/>
          <p:nvPr/>
        </p:nvSpPr>
        <p:spPr>
          <a:xfrm>
            <a:off x="7671735" y="4295092"/>
            <a:ext cx="1210235" cy="398928"/>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69E9F25C-9C7B-971D-A9EE-C299FC945B3E}"/>
              </a:ext>
            </a:extLst>
          </p:cNvPr>
          <p:cNvSpPr/>
          <p:nvPr/>
        </p:nvSpPr>
        <p:spPr>
          <a:xfrm>
            <a:off x="6423855" y="1182155"/>
            <a:ext cx="852055" cy="4149437"/>
          </a:xfrm>
          <a:prstGeom prst="rect">
            <a:avLst/>
          </a:prstGeom>
          <a:solidFill>
            <a:srgbClr val="FFFFFF"/>
          </a:solidFill>
          <a:ln w="12700" cap="flat" cmpd="sng" algn="ctr">
            <a:noFill/>
            <a:prstDash val="solid"/>
            <a:miter lim="800000"/>
          </a:ln>
          <a:effectLst>
            <a:outerShdw blurRad="63500" dist="37357" dir="2700000" rotWithShape="0">
              <a:scrgbClr r="0" g="0" b="0">
                <a:alpha val="4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404040"/>
                </a:solidFill>
                <a:latin typeface="Calibri" panose="020F0502020204030204" pitchFamily="34" charset="0"/>
              </a:rPr>
              <a:t>(…)</a:t>
            </a:r>
          </a:p>
        </p:txBody>
      </p:sp>
    </p:spTree>
    <p:custDataLst>
      <p:tags r:id="rId1"/>
    </p:custDataLst>
    <p:extLst>
      <p:ext uri="{BB962C8B-B14F-4D97-AF65-F5344CB8AC3E}">
        <p14:creationId xmlns:p14="http://schemas.microsoft.com/office/powerpoint/2010/main" val="220386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32EC-8CB1-1911-9FF0-1DC530EF1A4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CC5CA34-C515-9727-C751-E8C5F7924FFB}"/>
              </a:ext>
            </a:extLst>
          </p:cNvPr>
          <p:cNvPicPr>
            <a:picLocks noChangeAspect="1"/>
          </p:cNvPicPr>
          <p:nvPr/>
        </p:nvPicPr>
        <p:blipFill>
          <a:blip r:embed="rId4"/>
          <a:stretch>
            <a:fillRect/>
          </a:stretch>
        </p:blipFill>
        <p:spPr>
          <a:xfrm>
            <a:off x="543214" y="2224375"/>
            <a:ext cx="11341100" cy="3088122"/>
          </a:xfrm>
          <a:prstGeom prst="rect">
            <a:avLst/>
          </a:prstGeom>
        </p:spPr>
      </p:pic>
      <p:sp>
        <p:nvSpPr>
          <p:cNvPr id="4" name="Slide Number Placeholder 3">
            <a:extLst>
              <a:ext uri="{FF2B5EF4-FFF2-40B4-BE49-F238E27FC236}">
                <a16:creationId xmlns:a16="http://schemas.microsoft.com/office/drawing/2014/main" id="{84159E94-A20E-358A-0706-2822ADCC59C3}"/>
              </a:ext>
            </a:extLst>
          </p:cNvPr>
          <p:cNvSpPr>
            <a:spLocks noGrp="1"/>
          </p:cNvSpPr>
          <p:nvPr>
            <p:ph type="sldNum" sz="quarter" idx="12"/>
          </p:nvPr>
        </p:nvSpPr>
        <p:spPr/>
        <p:txBody>
          <a:bodyPr/>
          <a:lstStyle/>
          <a:p>
            <a:fld id="{DB123B72-C350-4D21-AB62-89377322142C}" type="slidenum">
              <a:rPr lang="en-US" smtClean="0"/>
              <a:pPr/>
              <a:t>17</a:t>
            </a:fld>
            <a:endParaRPr lang="en-US" dirty="0"/>
          </a:p>
        </p:txBody>
      </p:sp>
      <p:sp>
        <p:nvSpPr>
          <p:cNvPr id="3" name="Title 2">
            <a:extLst>
              <a:ext uri="{FF2B5EF4-FFF2-40B4-BE49-F238E27FC236}">
                <a16:creationId xmlns:a16="http://schemas.microsoft.com/office/drawing/2014/main" id="{0B5913BB-F470-3BEC-0AE7-C693B584D33D}"/>
              </a:ext>
            </a:extLst>
          </p:cNvPr>
          <p:cNvSpPr>
            <a:spLocks noGrp="1"/>
          </p:cNvSpPr>
          <p:nvPr>
            <p:ph type="title"/>
          </p:nvPr>
        </p:nvSpPr>
        <p:spPr>
          <a:xfrm>
            <a:off x="754380" y="590047"/>
            <a:ext cx="8698902" cy="682162"/>
          </a:xfrm>
        </p:spPr>
        <p:txBody>
          <a:bodyPr/>
          <a:lstStyle/>
          <a:p>
            <a:r>
              <a:rPr lang="en-US" dirty="0"/>
              <a:t>10-Trailing Betas Over Time – </a:t>
            </a:r>
            <a:r>
              <a:rPr lang="en-US" dirty="0">
                <a:solidFill>
                  <a:srgbClr val="E2665C"/>
                </a:solidFill>
              </a:rPr>
              <a:t>TXNM Energy Inc</a:t>
            </a:r>
            <a:r>
              <a:rPr lang="en-US" dirty="0"/>
              <a:t> </a:t>
            </a:r>
            <a:endParaRPr lang="en-US" dirty="0">
              <a:solidFill>
                <a:srgbClr val="14487F"/>
              </a:solidFill>
              <a:latin typeface="+mn-lt"/>
            </a:endParaRPr>
          </a:p>
        </p:txBody>
      </p:sp>
      <p:sp>
        <p:nvSpPr>
          <p:cNvPr id="9" name="TextBox 8">
            <a:extLst>
              <a:ext uri="{FF2B5EF4-FFF2-40B4-BE49-F238E27FC236}">
                <a16:creationId xmlns:a16="http://schemas.microsoft.com/office/drawing/2014/main" id="{6BBCBB6F-CDE4-59E7-93EE-DEDCFC365F03}"/>
              </a:ext>
            </a:extLst>
          </p:cNvPr>
          <p:cNvSpPr txBox="1"/>
          <p:nvPr/>
        </p:nvSpPr>
        <p:spPr>
          <a:xfrm>
            <a:off x="9143345" y="6006343"/>
            <a:ext cx="2849378" cy="261610"/>
          </a:xfrm>
          <a:prstGeom prst="rect">
            <a:avLst/>
          </a:prstGeom>
          <a:noFill/>
        </p:spPr>
        <p:txBody>
          <a:bodyPr wrap="square">
            <a:spAutoFit/>
          </a:bodyPr>
          <a:lstStyle/>
          <a:p>
            <a:r>
              <a:rPr lang="en-US" sz="1100" dirty="0">
                <a:solidFill>
                  <a:srgbClr val="4D4D4F"/>
                </a:solidFill>
              </a:rPr>
              <a:t>Source: Kroll Cost of Capital Navigator</a:t>
            </a:r>
          </a:p>
        </p:txBody>
      </p:sp>
      <p:sp>
        <p:nvSpPr>
          <p:cNvPr id="2" name="Rectangle 1">
            <a:extLst>
              <a:ext uri="{FF2B5EF4-FFF2-40B4-BE49-F238E27FC236}">
                <a16:creationId xmlns:a16="http://schemas.microsoft.com/office/drawing/2014/main" id="{822ADC9E-E6BB-5840-22E0-256ABE6FA750}"/>
              </a:ext>
            </a:extLst>
          </p:cNvPr>
          <p:cNvSpPr/>
          <p:nvPr/>
        </p:nvSpPr>
        <p:spPr>
          <a:xfrm>
            <a:off x="9453282" y="1362583"/>
            <a:ext cx="2252383" cy="527713"/>
          </a:xfrm>
          <a:prstGeom prst="rect">
            <a:avLst/>
          </a:prstGeom>
          <a:noFill/>
          <a:ln w="28575" cap="flat" cmpd="sng" algn="ctr">
            <a:solidFill>
              <a:srgbClr val="43B049"/>
            </a:solidFill>
            <a:prstDash val="sysDash"/>
            <a:miter lim="800000"/>
          </a:ln>
          <a:effectLst/>
        </p:spPr>
        <p:txBody>
          <a:bodyPr rtlCol="0" anchor="ctr"/>
          <a:lstStyle/>
          <a:p>
            <a:pPr algn="ctr" defTabSz="1371592"/>
            <a:endParaRPr lang="en-US" sz="1000" b="1" kern="0" dirty="0">
              <a:solidFill>
                <a:prstClr val="white"/>
              </a:solidFill>
            </a:endParaRPr>
          </a:p>
        </p:txBody>
      </p:sp>
      <p:sp>
        <p:nvSpPr>
          <p:cNvPr id="6" name="TextBox 5">
            <a:extLst>
              <a:ext uri="{FF2B5EF4-FFF2-40B4-BE49-F238E27FC236}">
                <a16:creationId xmlns:a16="http://schemas.microsoft.com/office/drawing/2014/main" id="{EE6ECC5C-686F-14D5-CDD4-BDC303B9D50B}"/>
              </a:ext>
            </a:extLst>
          </p:cNvPr>
          <p:cNvSpPr txBox="1"/>
          <p:nvPr/>
        </p:nvSpPr>
        <p:spPr>
          <a:xfrm>
            <a:off x="9594418" y="1471984"/>
            <a:ext cx="2010487" cy="400110"/>
          </a:xfrm>
          <a:prstGeom prst="rect">
            <a:avLst/>
          </a:prstGeom>
          <a:noFill/>
        </p:spPr>
        <p:txBody>
          <a:bodyPr wrap="none" rtlCol="0">
            <a:spAutoFit/>
          </a:bodyPr>
          <a:lstStyle/>
          <a:p>
            <a:pPr algn="l"/>
            <a:r>
              <a:rPr lang="en-US" sz="2000" b="1" dirty="0">
                <a:solidFill>
                  <a:srgbClr val="43B049"/>
                </a:solidFill>
              </a:rPr>
              <a:t>5-Year Monthly</a:t>
            </a:r>
          </a:p>
        </p:txBody>
      </p:sp>
      <p:sp>
        <p:nvSpPr>
          <p:cNvPr id="16" name="Flowchart: Process 15">
            <a:extLst>
              <a:ext uri="{FF2B5EF4-FFF2-40B4-BE49-F238E27FC236}">
                <a16:creationId xmlns:a16="http://schemas.microsoft.com/office/drawing/2014/main" id="{68F51BD7-C6A6-7365-D575-2968930FB540}"/>
              </a:ext>
            </a:extLst>
          </p:cNvPr>
          <p:cNvSpPr/>
          <p:nvPr/>
        </p:nvSpPr>
        <p:spPr>
          <a:xfrm>
            <a:off x="9843655" y="2639292"/>
            <a:ext cx="1136072" cy="1018108"/>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7927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3998-B935-9C77-AD0B-2474011CAA0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2C1142D-DFE0-CD09-037D-20C4595DCD76}"/>
              </a:ext>
            </a:extLst>
          </p:cNvPr>
          <p:cNvPicPr>
            <a:picLocks noChangeAspect="1"/>
          </p:cNvPicPr>
          <p:nvPr/>
        </p:nvPicPr>
        <p:blipFill>
          <a:blip r:embed="rId4"/>
          <a:stretch>
            <a:fillRect/>
          </a:stretch>
        </p:blipFill>
        <p:spPr>
          <a:xfrm>
            <a:off x="5400560" y="1441432"/>
            <a:ext cx="6011054" cy="4772332"/>
          </a:xfrm>
          <a:prstGeom prst="rect">
            <a:avLst/>
          </a:prstGeom>
        </p:spPr>
      </p:pic>
      <p:sp>
        <p:nvSpPr>
          <p:cNvPr id="4" name="Slide Number Placeholder 3">
            <a:extLst>
              <a:ext uri="{FF2B5EF4-FFF2-40B4-BE49-F238E27FC236}">
                <a16:creationId xmlns:a16="http://schemas.microsoft.com/office/drawing/2014/main" id="{DDC1D3D9-8793-E111-5ADB-1378005B1CA8}"/>
              </a:ext>
            </a:extLst>
          </p:cNvPr>
          <p:cNvSpPr>
            <a:spLocks noGrp="1"/>
          </p:cNvSpPr>
          <p:nvPr>
            <p:ph type="sldNum" sz="quarter" idx="12"/>
          </p:nvPr>
        </p:nvSpPr>
        <p:spPr/>
        <p:txBody>
          <a:bodyPr/>
          <a:lstStyle/>
          <a:p>
            <a:fld id="{DB123B72-C350-4D21-AB62-89377322142C}" type="slidenum">
              <a:rPr lang="en-US" smtClean="0"/>
              <a:pPr/>
              <a:t>18</a:t>
            </a:fld>
            <a:endParaRPr lang="en-US" dirty="0"/>
          </a:p>
        </p:txBody>
      </p:sp>
      <p:sp>
        <p:nvSpPr>
          <p:cNvPr id="3" name="Title 2">
            <a:extLst>
              <a:ext uri="{FF2B5EF4-FFF2-40B4-BE49-F238E27FC236}">
                <a16:creationId xmlns:a16="http://schemas.microsoft.com/office/drawing/2014/main" id="{6E4B2422-0BF5-9571-3425-1C3CDA70C4A2}"/>
              </a:ext>
            </a:extLst>
          </p:cNvPr>
          <p:cNvSpPr>
            <a:spLocks noGrp="1"/>
          </p:cNvSpPr>
          <p:nvPr>
            <p:ph type="title"/>
          </p:nvPr>
        </p:nvSpPr>
        <p:spPr>
          <a:xfrm>
            <a:off x="754380" y="590047"/>
            <a:ext cx="8698902" cy="682162"/>
          </a:xfrm>
        </p:spPr>
        <p:txBody>
          <a:bodyPr/>
          <a:lstStyle/>
          <a:p>
            <a:r>
              <a:rPr lang="en-US" sz="2400" dirty="0"/>
              <a:t>Did Anything Happen to </a:t>
            </a:r>
            <a:r>
              <a:rPr lang="en-US" sz="2400" dirty="0">
                <a:solidFill>
                  <a:srgbClr val="E2665C"/>
                </a:solidFill>
              </a:rPr>
              <a:t>TXNM Energy Inc</a:t>
            </a:r>
            <a:r>
              <a:rPr lang="en-US" sz="2400" dirty="0"/>
              <a:t> in Early 2025? </a:t>
            </a:r>
            <a:endParaRPr lang="en-US" sz="2400" dirty="0">
              <a:solidFill>
                <a:srgbClr val="14487F"/>
              </a:solidFill>
              <a:latin typeface="+mn-lt"/>
            </a:endParaRPr>
          </a:p>
        </p:txBody>
      </p:sp>
      <p:sp>
        <p:nvSpPr>
          <p:cNvPr id="16" name="Flowchart: Process 15">
            <a:extLst>
              <a:ext uri="{FF2B5EF4-FFF2-40B4-BE49-F238E27FC236}">
                <a16:creationId xmlns:a16="http://schemas.microsoft.com/office/drawing/2014/main" id="{7571BE17-1FC9-465F-2005-F34B50C38A54}"/>
              </a:ext>
            </a:extLst>
          </p:cNvPr>
          <p:cNvSpPr/>
          <p:nvPr/>
        </p:nvSpPr>
        <p:spPr>
          <a:xfrm>
            <a:off x="5500255" y="4720297"/>
            <a:ext cx="5846617" cy="1547656"/>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8F999169-7833-E735-532D-924AFDA27C50}"/>
              </a:ext>
            </a:extLst>
          </p:cNvPr>
          <p:cNvPicPr>
            <a:picLocks noChangeAspect="1"/>
          </p:cNvPicPr>
          <p:nvPr/>
        </p:nvPicPr>
        <p:blipFill>
          <a:blip r:embed="rId5"/>
          <a:stretch>
            <a:fillRect/>
          </a:stretch>
        </p:blipFill>
        <p:spPr>
          <a:xfrm>
            <a:off x="662956" y="1500595"/>
            <a:ext cx="4511716" cy="1880561"/>
          </a:xfrm>
          <a:prstGeom prst="rect">
            <a:avLst/>
          </a:prstGeom>
        </p:spPr>
      </p:pic>
    </p:spTree>
    <p:custDataLst>
      <p:tags r:id="rId1"/>
    </p:custDataLst>
    <p:extLst>
      <p:ext uri="{BB962C8B-B14F-4D97-AF65-F5344CB8AC3E}">
        <p14:creationId xmlns:p14="http://schemas.microsoft.com/office/powerpoint/2010/main" val="541862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DB417CA-5584-309D-5F42-ABF028F9154F}"/>
              </a:ext>
            </a:extLst>
          </p:cNvPr>
          <p:cNvGrpSpPr/>
          <p:nvPr/>
        </p:nvGrpSpPr>
        <p:grpSpPr>
          <a:xfrm>
            <a:off x="543008" y="1747122"/>
            <a:ext cx="10515600" cy="4707653"/>
            <a:chOff x="720344" y="1397506"/>
            <a:chExt cx="10515600" cy="4707653"/>
          </a:xfrm>
        </p:grpSpPr>
        <p:sp>
          <p:nvSpPr>
            <p:cNvPr id="6" name="Rectangle 5">
              <a:extLst>
                <a:ext uri="{FF2B5EF4-FFF2-40B4-BE49-F238E27FC236}">
                  <a16:creationId xmlns:a16="http://schemas.microsoft.com/office/drawing/2014/main" id="{26E4B247-C2B5-15C4-A5A1-C0BE083B1992}"/>
                </a:ext>
              </a:extLst>
            </p:cNvPr>
            <p:cNvSpPr/>
            <p:nvPr/>
          </p:nvSpPr>
          <p:spPr>
            <a:xfrm>
              <a:off x="1105408" y="3983670"/>
              <a:ext cx="7151510" cy="1977991"/>
            </a:xfrm>
            <a:prstGeom prst="rect">
              <a:avLst/>
            </a:prstGeom>
            <a:solidFill>
              <a:schemeClr val="bg2">
                <a:lumMod val="95000"/>
              </a:schemeClr>
            </a:solidFill>
            <a:ln w="12700" cap="flat" cmpd="sng" algn="ctr">
              <a:noFill/>
              <a:prstDash val="solid"/>
              <a:miter lim="800000"/>
            </a:ln>
            <a:effectLst/>
          </p:spPr>
          <p:txBody>
            <a:bodyPr rtlCol="0" anchor="ctr"/>
            <a:lstStyle/>
            <a:p>
              <a:pPr algn="ctr" defTabSz="1371592"/>
              <a:endParaRPr lang="en-US" sz="1000" b="1" kern="0" dirty="0">
                <a:solidFill>
                  <a:prstClr val="white"/>
                </a:solidFill>
              </a:endParaRPr>
            </a:p>
          </p:txBody>
        </p:sp>
        <p:sp>
          <p:nvSpPr>
            <p:cNvPr id="5" name="Content Placeholder 2">
              <a:extLst>
                <a:ext uri="{FF2B5EF4-FFF2-40B4-BE49-F238E27FC236}">
                  <a16:creationId xmlns:a16="http://schemas.microsoft.com/office/drawing/2014/main" id="{AE2B6F9C-669B-C663-E52A-59D5A3D7A2F0}"/>
                </a:ext>
              </a:extLst>
            </p:cNvPr>
            <p:cNvSpPr txBox="1">
              <a:spLocks/>
            </p:cNvSpPr>
            <p:nvPr/>
          </p:nvSpPr>
          <p:spPr>
            <a:xfrm>
              <a:off x="720344" y="1397506"/>
              <a:ext cx="10515600" cy="4707653"/>
            </a:xfrm>
            <a:prstGeom prst="rect">
              <a:avLst/>
            </a:prstGeom>
          </p:spPr>
          <p:txBody>
            <a:bodyPr>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rPr>
                <a:t>Like the cost of capital itself (and all of its inputs), beta is a forward-looking concept. We are trying to estimate “future” beta. </a:t>
              </a:r>
            </a:p>
            <a:p>
              <a:pPr marL="342900" indent="-342900">
                <a:spcBef>
                  <a:spcPts val="300"/>
                </a:spcBef>
                <a:spcAft>
                  <a:spcPts val="300"/>
                </a:spcAft>
                <a:buClr>
                  <a:schemeClr val="accent2"/>
                </a:buClr>
                <a:buSzPct val="150000"/>
                <a:buFont typeface="Arial" panose="020B0604020202020204" pitchFamily="34" charset="0"/>
                <a:buChar char="•"/>
              </a:pPr>
              <a:endParaRPr lang="en-US" sz="1800" dirty="0">
                <a:solidFill>
                  <a:srgbClr val="4D4D4F"/>
                </a:solidFill>
              </a:endParaRPr>
            </a:p>
            <a:p>
              <a:pPr marL="342900" indent="-342900">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rPr>
                <a:t>In practice, however, beta is often estimated using historical return data. In this sense, beta is forward looking……but only to the degree that the past is expected to repeat itself.</a:t>
              </a:r>
            </a:p>
            <a:p>
              <a:pPr marL="342900" indent="-342900">
                <a:spcBef>
                  <a:spcPts val="300"/>
                </a:spcBef>
                <a:spcAft>
                  <a:spcPts val="300"/>
                </a:spcAft>
                <a:buClr>
                  <a:schemeClr val="accent2"/>
                </a:buClr>
                <a:buSzPct val="150000"/>
                <a:buFont typeface="Arial" panose="020B0604020202020204" pitchFamily="34" charset="0"/>
                <a:buChar char="•"/>
              </a:pPr>
              <a:endParaRPr lang="en-US" sz="1800" dirty="0">
                <a:solidFill>
                  <a:srgbClr val="4D4D4F"/>
                </a:solidFill>
              </a:endParaRPr>
            </a:p>
            <a:p>
              <a:pPr marL="342900" indent="-342900">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rPr>
                <a:t>Can a beta calculated using historical data be made more “forward-looking”? There are a few common adjustments to do this: </a:t>
              </a:r>
            </a:p>
            <a:p>
              <a:pPr marL="342900" indent="-342900">
                <a:spcBef>
                  <a:spcPts val="300"/>
                </a:spcBef>
                <a:spcAft>
                  <a:spcPts val="300"/>
                </a:spcAft>
                <a:buClr>
                  <a:schemeClr val="accent2"/>
                </a:buClr>
                <a:buSzPct val="150000"/>
                <a:buFont typeface="Arial" panose="020B0604020202020204" pitchFamily="34" charset="0"/>
                <a:buChar char="•"/>
              </a:pPr>
              <a:endParaRPr lang="en-US" sz="2400" dirty="0">
                <a:solidFill>
                  <a:srgbClr val="4D4D4F"/>
                </a:solidFill>
              </a:endParaRPr>
            </a:p>
            <a:p>
              <a:pPr marL="800100" lvl="1" indent="-342900">
                <a:spcBef>
                  <a:spcPts val="300"/>
                </a:spcBef>
                <a:spcAft>
                  <a:spcPts val="300"/>
                </a:spcAft>
                <a:buSzPct val="100000"/>
                <a:buFont typeface="+mj-lt"/>
                <a:buAutoNum type="arabicParenR"/>
              </a:pPr>
              <a:r>
                <a:rPr lang="en-US" sz="1800" dirty="0">
                  <a:solidFill>
                    <a:srgbClr val="4D4D4F"/>
                  </a:solidFill>
                </a:rPr>
                <a:t>The Blume Adjustment (adjusts to the “market” beta)</a:t>
              </a:r>
            </a:p>
            <a:p>
              <a:pPr marL="971550" lvl="1" indent="-514350">
                <a:spcBef>
                  <a:spcPts val="300"/>
                </a:spcBef>
                <a:spcAft>
                  <a:spcPts val="300"/>
                </a:spcAft>
                <a:buSzPct val="100000"/>
                <a:buFont typeface="+mj-lt"/>
                <a:buAutoNum type="arabicParenR"/>
              </a:pPr>
              <a:endParaRPr lang="en-US" sz="2600" dirty="0">
                <a:solidFill>
                  <a:srgbClr val="4D4D4F"/>
                </a:solidFill>
              </a:endParaRPr>
            </a:p>
            <a:p>
              <a:pPr marL="800100" lvl="1" indent="-342900">
                <a:spcBef>
                  <a:spcPts val="300"/>
                </a:spcBef>
                <a:spcAft>
                  <a:spcPts val="300"/>
                </a:spcAft>
                <a:buSzPct val="100000"/>
                <a:buFont typeface="+mj-lt"/>
                <a:buAutoNum type="arabicParenR"/>
              </a:pPr>
              <a:r>
                <a:rPr lang="en-US" sz="1800" dirty="0">
                  <a:solidFill>
                    <a:srgbClr val="4D4D4F"/>
                  </a:solidFill>
                </a:rPr>
                <a:t>The Vasicek Adjustment (adjusts to the “industry” beta)</a:t>
              </a:r>
            </a:p>
            <a:p>
              <a:pPr marL="800100" lvl="1" indent="-342900">
                <a:spcBef>
                  <a:spcPts val="300"/>
                </a:spcBef>
                <a:spcAft>
                  <a:spcPts val="300"/>
                </a:spcAft>
                <a:buSzPct val="100000"/>
                <a:buFont typeface="+mj-lt"/>
                <a:buAutoNum type="arabicParenR"/>
              </a:pPr>
              <a:endParaRPr lang="en-US" sz="1800" dirty="0">
                <a:solidFill>
                  <a:srgbClr val="4D4D4F"/>
                </a:solidFill>
              </a:endParaRPr>
            </a:p>
            <a:p>
              <a:pPr marL="800100" lvl="1" indent="-342900">
                <a:spcBef>
                  <a:spcPts val="300"/>
                </a:spcBef>
                <a:spcAft>
                  <a:spcPts val="300"/>
                </a:spcAft>
                <a:buSzPct val="100000"/>
                <a:buFont typeface="+mj-lt"/>
                <a:buAutoNum type="arabicParenR"/>
              </a:pPr>
              <a:r>
                <a:rPr lang="en-US" sz="1800" dirty="0">
                  <a:solidFill>
                    <a:srgbClr val="4D4D4F"/>
                  </a:solidFill>
                </a:rPr>
                <a:t>The Portfolio (Peer Group) Beta (adjusts to “peers”/”industry”)</a:t>
              </a:r>
            </a:p>
            <a:p>
              <a:pPr marL="800100" lvl="1" indent="-342900">
                <a:spcBef>
                  <a:spcPts val="300"/>
                </a:spcBef>
                <a:spcAft>
                  <a:spcPts val="300"/>
                </a:spcAft>
                <a:buSzPct val="150000"/>
              </a:pPr>
              <a:endParaRPr lang="en-US" sz="1800" dirty="0">
                <a:solidFill>
                  <a:srgbClr val="4D4D4F"/>
                </a:solidFill>
              </a:endParaRPr>
            </a:p>
            <a:p>
              <a:pPr marL="342900" indent="-342900">
                <a:spcBef>
                  <a:spcPts val="300"/>
                </a:spcBef>
                <a:spcAft>
                  <a:spcPts val="300"/>
                </a:spcAft>
                <a:buClr>
                  <a:schemeClr val="accent2"/>
                </a:buClr>
                <a:buSzPct val="150000"/>
                <a:buFont typeface="Arial" panose="020B0604020202020204" pitchFamily="34" charset="0"/>
                <a:buChar char="•"/>
              </a:pPr>
              <a:endParaRPr lang="en-US" sz="1800" dirty="0">
                <a:solidFill>
                  <a:srgbClr val="4D4D4F"/>
                </a:solidFill>
              </a:endParaRPr>
            </a:p>
          </p:txBody>
        </p:sp>
      </p:grpSp>
      <p:sp>
        <p:nvSpPr>
          <p:cNvPr id="2" name="Slide Number Placeholder 1">
            <a:extLst>
              <a:ext uri="{FF2B5EF4-FFF2-40B4-BE49-F238E27FC236}">
                <a16:creationId xmlns:a16="http://schemas.microsoft.com/office/drawing/2014/main" id="{9AE0170B-16E2-04C9-DB70-1EF783404A30}"/>
              </a:ext>
            </a:extLst>
          </p:cNvPr>
          <p:cNvSpPr>
            <a:spLocks noGrp="1"/>
          </p:cNvSpPr>
          <p:nvPr>
            <p:ph type="sldNum" sz="quarter" idx="12"/>
          </p:nvPr>
        </p:nvSpPr>
        <p:spPr/>
        <p:txBody>
          <a:bodyPr/>
          <a:lstStyle/>
          <a:p>
            <a:fld id="{CB7FE98A-78B1-495F-8A5C-53E48422F91F}" type="slidenum">
              <a:rPr lang="en-US" smtClean="0"/>
              <a:pPr/>
              <a:t>19</a:t>
            </a:fld>
            <a:endParaRPr lang="en-US" dirty="0"/>
          </a:p>
        </p:txBody>
      </p:sp>
      <p:sp>
        <p:nvSpPr>
          <p:cNvPr id="3" name="Title 2">
            <a:extLst>
              <a:ext uri="{FF2B5EF4-FFF2-40B4-BE49-F238E27FC236}">
                <a16:creationId xmlns:a16="http://schemas.microsoft.com/office/drawing/2014/main" id="{E181FDA8-7CDB-BD15-4AB4-13BC98807B28}"/>
              </a:ext>
            </a:extLst>
          </p:cNvPr>
          <p:cNvSpPr>
            <a:spLocks noGrp="1"/>
          </p:cNvSpPr>
          <p:nvPr>
            <p:ph type="title"/>
          </p:nvPr>
        </p:nvSpPr>
        <p:spPr>
          <a:xfrm>
            <a:off x="754379" y="590047"/>
            <a:ext cx="8975247" cy="427095"/>
          </a:xfrm>
        </p:spPr>
        <p:txBody>
          <a:bodyPr/>
          <a:lstStyle/>
          <a:p>
            <a:r>
              <a:rPr lang="en-US" dirty="0"/>
              <a:t>A Forward-looking Beta is What We Really Want</a:t>
            </a:r>
          </a:p>
        </p:txBody>
      </p:sp>
      <p:sp>
        <p:nvSpPr>
          <p:cNvPr id="4" name="Title 1">
            <a:extLst>
              <a:ext uri="{FF2B5EF4-FFF2-40B4-BE49-F238E27FC236}">
                <a16:creationId xmlns:a16="http://schemas.microsoft.com/office/drawing/2014/main" id="{72B82D17-F772-4FD8-37BD-808AA7E503B1}"/>
              </a:ext>
            </a:extLst>
          </p:cNvPr>
          <p:cNvSpPr txBox="1">
            <a:spLocks/>
          </p:cNvSpPr>
          <p:nvPr/>
        </p:nvSpPr>
        <p:spPr>
          <a:xfrm>
            <a:off x="754379" y="932058"/>
            <a:ext cx="10515600" cy="53176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800000"/>
                </a:solidFill>
                <a:latin typeface="Arial" panose="020B0604020202020204" pitchFamily="34" charset="0"/>
                <a:ea typeface="+mj-ea"/>
                <a:cs typeface="Arial" panose="020B0604020202020204" pitchFamily="34" charset="0"/>
              </a:defRPr>
            </a:lvl1pPr>
          </a:lstStyle>
          <a:p>
            <a:pPr algn="l"/>
            <a:r>
              <a:rPr lang="en-US" sz="1800" b="0" dirty="0">
                <a:solidFill>
                  <a:srgbClr val="43B049"/>
                </a:solidFill>
              </a:rPr>
              <a:t>Three Common Adjustments for Making a Beta More “Forward-looking”</a:t>
            </a:r>
          </a:p>
        </p:txBody>
      </p:sp>
    </p:spTree>
    <p:extLst>
      <p:ext uri="{BB962C8B-B14F-4D97-AF65-F5344CB8AC3E}">
        <p14:creationId xmlns:p14="http://schemas.microsoft.com/office/powerpoint/2010/main" val="339745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462E33B-8858-8F4D-A79C-F6DD387DA7F5}"/>
              </a:ext>
            </a:extLst>
          </p:cNvPr>
          <p:cNvSpPr/>
          <p:nvPr/>
        </p:nvSpPr>
        <p:spPr>
          <a:xfrm>
            <a:off x="0" y="601884"/>
            <a:ext cx="3183038" cy="370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75D4B94F-91A4-004B-8730-9714C0E20EBB}"/>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a:t>
            </a:fld>
            <a:endParaRPr lang="en-US"/>
          </a:p>
        </p:txBody>
      </p:sp>
      <p:sp>
        <p:nvSpPr>
          <p:cNvPr id="3" name="Text Placeholder 2">
            <a:extLst>
              <a:ext uri="{FF2B5EF4-FFF2-40B4-BE49-F238E27FC236}">
                <a16:creationId xmlns:a16="http://schemas.microsoft.com/office/drawing/2014/main" id="{B2FEB32C-F485-6F42-A412-7D4CE49B1FFC}"/>
              </a:ext>
            </a:extLst>
          </p:cNvPr>
          <p:cNvSpPr>
            <a:spLocks noGrp="1"/>
          </p:cNvSpPr>
          <p:nvPr>
            <p:ph type="body" sz="quarter" idx="13"/>
          </p:nvPr>
        </p:nvSpPr>
        <p:spPr>
          <a:xfrm>
            <a:off x="356498" y="519213"/>
            <a:ext cx="3183037" cy="589423"/>
          </a:xfrm>
        </p:spPr>
        <p:txBody>
          <a:bodyPr>
            <a:normAutofit/>
          </a:bodyPr>
          <a:lstStyle/>
          <a:p>
            <a:r>
              <a:rPr lang="en-US" sz="1700" dirty="0"/>
              <a:t>Carla S. Nunes, CFA, ABV</a:t>
            </a:r>
          </a:p>
        </p:txBody>
      </p:sp>
      <p:sp>
        <p:nvSpPr>
          <p:cNvPr id="6" name="Text Placeholder 5">
            <a:extLst>
              <a:ext uri="{FF2B5EF4-FFF2-40B4-BE49-F238E27FC236}">
                <a16:creationId xmlns:a16="http://schemas.microsoft.com/office/drawing/2014/main" id="{30A09C12-2BC6-E44D-BD3B-DA77CBC97F23}"/>
              </a:ext>
            </a:extLst>
          </p:cNvPr>
          <p:cNvSpPr>
            <a:spLocks noGrp="1"/>
          </p:cNvSpPr>
          <p:nvPr>
            <p:ph type="body" sz="quarter" idx="15"/>
          </p:nvPr>
        </p:nvSpPr>
        <p:spPr>
          <a:xfrm>
            <a:off x="825910" y="3281467"/>
            <a:ext cx="1895168" cy="422223"/>
          </a:xfrm>
        </p:spPr>
        <p:txBody>
          <a:bodyPr>
            <a:normAutofit/>
          </a:bodyPr>
          <a:lstStyle/>
          <a:p>
            <a:r>
              <a:rPr lang="en-US" dirty="0">
                <a:solidFill>
                  <a:srgbClr val="4D4D4F"/>
                </a:solidFill>
              </a:rPr>
              <a:t>Managing Director</a:t>
            </a:r>
          </a:p>
        </p:txBody>
      </p:sp>
      <p:sp>
        <p:nvSpPr>
          <p:cNvPr id="4" name="Text Placeholder 3">
            <a:extLst>
              <a:ext uri="{FF2B5EF4-FFF2-40B4-BE49-F238E27FC236}">
                <a16:creationId xmlns:a16="http://schemas.microsoft.com/office/drawing/2014/main" id="{11DF5757-2FBC-40D0-B372-4361E50267BA}"/>
              </a:ext>
            </a:extLst>
          </p:cNvPr>
          <p:cNvSpPr>
            <a:spLocks noGrp="1"/>
          </p:cNvSpPr>
          <p:nvPr>
            <p:ph type="body" sz="quarter" idx="14"/>
          </p:nvPr>
        </p:nvSpPr>
        <p:spPr>
          <a:xfrm>
            <a:off x="3448049" y="601884"/>
            <a:ext cx="8531226" cy="5736903"/>
          </a:xfrm>
        </p:spPr>
        <p:txBody>
          <a:bodyPr>
            <a:normAutofit fontScale="77500" lnSpcReduction="20000"/>
          </a:bodyPr>
          <a:lstStyle/>
          <a:p>
            <a:pPr>
              <a:lnSpc>
                <a:spcPct val="120000"/>
              </a:lnSpc>
              <a:spcAft>
                <a:spcPts val="700"/>
              </a:spcAft>
            </a:pPr>
            <a:r>
              <a:rPr lang="en-US" sz="1200" dirty="0">
                <a:solidFill>
                  <a:srgbClr val="4D4D4F"/>
                </a:solidFill>
              </a:rPr>
              <a:t>Carla S. Nunes, CFA, ABV is a Managing Director in the Office of Professional Practice of Kroll (previously Duff &amp; Phelps). She has almost 30 years of experience. In that role, Carla provides firm-wide technical guidance on a variety of valuation, financial reporting and tax issues. In addition, Carla is the Global Leader of Kroll's Valuation Digital Solutions group, which produces cost of capital thought leadership content and data housed in the Cost of Capital Navigator. She is a co-creator of the Cost of Capital Navigator online platform.</a:t>
            </a:r>
          </a:p>
          <a:p>
            <a:pPr marL="171450" indent="-171450">
              <a:lnSpc>
                <a:spcPct val="120000"/>
              </a:lnSpc>
              <a:spcBef>
                <a:spcPts val="400"/>
              </a:spcBef>
              <a:buFont typeface="Arial" panose="020B0604020202020204" pitchFamily="34" charset="0"/>
              <a:buChar char="•"/>
            </a:pPr>
            <a:r>
              <a:rPr lang="en-US" sz="1200" dirty="0">
                <a:solidFill>
                  <a:srgbClr val="4D4D4F"/>
                </a:solidFill>
              </a:rPr>
              <a:t>In 2011, Carla completed a one-year rotation in Kroll's London office, where she promoted the firm's IFRS education efforts and marketing initiatives, as well dealing with IFRS implementation issues. </a:t>
            </a:r>
          </a:p>
          <a:p>
            <a:pPr marL="171450" indent="-171450">
              <a:lnSpc>
                <a:spcPct val="120000"/>
              </a:lnSpc>
              <a:spcBef>
                <a:spcPts val="0"/>
              </a:spcBef>
              <a:buFont typeface="Arial" panose="020B0604020202020204" pitchFamily="34" charset="0"/>
              <a:buChar char="•"/>
            </a:pPr>
            <a:endParaRPr lang="en-US" sz="1200" dirty="0">
              <a:solidFill>
                <a:srgbClr val="4D4D4F"/>
              </a:solidFill>
            </a:endParaRPr>
          </a:p>
          <a:p>
            <a:pPr marL="171450" indent="-171450">
              <a:lnSpc>
                <a:spcPct val="120000"/>
              </a:lnSpc>
              <a:spcBef>
                <a:spcPts val="0"/>
              </a:spcBef>
              <a:buFont typeface="Arial" panose="020B0604020202020204" pitchFamily="34" charset="0"/>
              <a:buChar char="•"/>
            </a:pPr>
            <a:r>
              <a:rPr lang="en-US" sz="1200" dirty="0">
                <a:solidFill>
                  <a:srgbClr val="4D4D4F"/>
                </a:solidFill>
              </a:rPr>
              <a:t>Prior to these roles, Carla was part of the Valuation Advisory Services business unit, performing engagements primarily for financial reporting and tax purposes at Kroll’s predecessor firms, PricewaterhouseCoopers, Standard &amp; Poor’s, and Duff &amp; Phelps. </a:t>
            </a:r>
          </a:p>
          <a:p>
            <a:pPr marL="171450" indent="-171450">
              <a:lnSpc>
                <a:spcPct val="120000"/>
              </a:lnSpc>
              <a:spcBef>
                <a:spcPts val="0"/>
              </a:spcBef>
              <a:buFont typeface="Arial" panose="020B0604020202020204" pitchFamily="34" charset="0"/>
              <a:buChar char="•"/>
            </a:pPr>
            <a:endParaRPr lang="en-US" sz="1200" dirty="0">
              <a:solidFill>
                <a:srgbClr val="4D4D4F"/>
              </a:solidFill>
            </a:endParaRPr>
          </a:p>
          <a:p>
            <a:pPr marL="171450" indent="-171450">
              <a:lnSpc>
                <a:spcPct val="120000"/>
              </a:lnSpc>
              <a:spcBef>
                <a:spcPts val="0"/>
              </a:spcBef>
              <a:buFont typeface="Arial" panose="020B0604020202020204" pitchFamily="34" charset="0"/>
              <a:buChar char="•"/>
            </a:pPr>
            <a:r>
              <a:rPr lang="en-US" sz="1200" dirty="0">
                <a:solidFill>
                  <a:srgbClr val="4D4D4F"/>
                </a:solidFill>
              </a:rPr>
              <a:t>Carla has conducted numerous business and asset valuations for a variety of purposes, including purchase price allocations, goodwill impairment testing, M&amp;A, corporate tax restructuring and debt analysis. She has been involved in multiple valuation assignments for a wide range of industries, including pharma &amp; biotech, healthcare, vitamin retail, specialty chemicals, industrial manufacturing and gaming &amp; hospitality. Carla has substantial experience with cross-border valuations, working with multinational corporations to address complex tax, international cost of capital and foreign exchange issues. </a:t>
            </a:r>
          </a:p>
          <a:p>
            <a:pPr marL="171450" indent="-171450">
              <a:lnSpc>
                <a:spcPct val="120000"/>
              </a:lnSpc>
              <a:spcBef>
                <a:spcPts val="0"/>
              </a:spcBef>
              <a:buFont typeface="Arial" panose="020B0604020202020204" pitchFamily="34" charset="0"/>
              <a:buChar char="•"/>
            </a:pPr>
            <a:endParaRPr lang="en-US" sz="1200" dirty="0">
              <a:solidFill>
                <a:srgbClr val="4D4D4F"/>
              </a:solidFill>
            </a:endParaRPr>
          </a:p>
          <a:p>
            <a:pPr marL="171450" indent="-171450">
              <a:lnSpc>
                <a:spcPct val="120000"/>
              </a:lnSpc>
              <a:spcBef>
                <a:spcPts val="0"/>
              </a:spcBef>
              <a:buFont typeface="Arial" panose="020B0604020202020204" pitchFamily="34" charset="0"/>
              <a:buChar char="•"/>
            </a:pPr>
            <a:r>
              <a:rPr lang="en-US" sz="1200" dirty="0">
                <a:solidFill>
                  <a:srgbClr val="4D4D4F"/>
                </a:solidFill>
              </a:rPr>
              <a:t>Carla is one of Kroll’s experts addressing valuation issues related to cost of capital. She authored a chapter titled “Cost of Capital for Divisions and Reporting Units” included in the 4th and 5th editions of the textbook </a:t>
            </a:r>
            <a:r>
              <a:rPr lang="en-US" sz="1200" i="1" dirty="0">
                <a:solidFill>
                  <a:srgbClr val="4D4D4F"/>
                </a:solidFill>
              </a:rPr>
              <a:t>Cost of Capital: Applications and Examples</a:t>
            </a:r>
            <a:r>
              <a:rPr lang="en-US" sz="1200" dirty="0">
                <a:solidFill>
                  <a:srgbClr val="4D4D4F"/>
                </a:solidFill>
              </a:rPr>
              <a:t> (2014), by Shannon Pratt and Roger Grabowski. She was also a contributing author to the chapter “Risk-free Rate” in the 5th edition. In addition, she is a co-author of the Duff &amp; Phelps Valuation Handbook series (published annually between 2014 and 2019), now available exclusively online in the Kroll Cost of Capital Navigator, which she also co-created. Carla is a co-author of the 2021, 2022 and 2023 updates of the </a:t>
            </a:r>
            <a:r>
              <a:rPr lang="en-US" sz="1200" i="1" dirty="0">
                <a:solidFill>
                  <a:srgbClr val="4D4D4F"/>
                </a:solidFill>
              </a:rPr>
              <a:t>Valuation Handbook – International Guide to Cost of Capital: Summary Edition</a:t>
            </a:r>
            <a:r>
              <a:rPr lang="en-US" sz="1200" dirty="0">
                <a:solidFill>
                  <a:srgbClr val="4D4D4F"/>
                </a:solidFill>
              </a:rPr>
              <a:t> published by the CFA Institute Research Foundation. She also co-authored a chapter for The Art of Valuation, published by The Appraisal Foundation and a chapter titled “Cost of Capital for Companies in Distress” included in the eBook </a:t>
            </a:r>
            <a:r>
              <a:rPr lang="en-US" sz="1200" i="1" dirty="0">
                <a:solidFill>
                  <a:srgbClr val="4D4D4F"/>
                </a:solidFill>
              </a:rPr>
              <a:t>Valuation for </a:t>
            </a:r>
            <a:r>
              <a:rPr lang="en-US" sz="1200" i="1" dirty="0" err="1">
                <a:solidFill>
                  <a:srgbClr val="4D4D4F"/>
                </a:solidFill>
              </a:rPr>
              <a:t>INSOLvency</a:t>
            </a:r>
            <a:r>
              <a:rPr lang="en-US" sz="1200" i="1" dirty="0">
                <a:solidFill>
                  <a:srgbClr val="4D4D4F"/>
                </a:solidFill>
              </a:rPr>
              <a:t> Practitioners</a:t>
            </a:r>
            <a:r>
              <a:rPr lang="en-US" sz="1200" dirty="0">
                <a:solidFill>
                  <a:srgbClr val="4D4D4F"/>
                </a:solidFill>
              </a:rPr>
              <a:t>, published by INSOL. Carla was a co-author of the Kroll’s “ESG and Global Investor Returns Study” (2023) which examined the relationship between historical returns of over 13,000 publicly traded companies across a variety of geographies and industries and their ESG ratings to determine the correlation of ESG ratings to company performance. She also co-authors Kroll's annual U.S. and European Goodwill Impairment Studies. </a:t>
            </a:r>
          </a:p>
          <a:p>
            <a:pPr marL="171450" indent="-171450">
              <a:lnSpc>
                <a:spcPct val="120000"/>
              </a:lnSpc>
              <a:spcBef>
                <a:spcPts val="0"/>
              </a:spcBef>
              <a:buFont typeface="Arial" panose="020B0604020202020204" pitchFamily="34" charset="0"/>
              <a:buChar char="•"/>
            </a:pPr>
            <a:endParaRPr lang="en-US" sz="1200" dirty="0">
              <a:solidFill>
                <a:srgbClr val="4D4D4F"/>
              </a:solidFill>
            </a:endParaRPr>
          </a:p>
          <a:p>
            <a:pPr marL="171450" indent="-171450">
              <a:lnSpc>
                <a:spcPct val="120000"/>
              </a:lnSpc>
              <a:spcBef>
                <a:spcPts val="0"/>
              </a:spcBef>
              <a:buFont typeface="Arial" panose="020B0604020202020204" pitchFamily="34" charset="0"/>
              <a:buChar char="•"/>
            </a:pPr>
            <a:r>
              <a:rPr lang="en-US" sz="1200" dirty="0">
                <a:solidFill>
                  <a:srgbClr val="4D4D4F"/>
                </a:solidFill>
              </a:rPr>
              <a:t>Carla is a frequent speaker in webinars, conferences, and top business schools on the topics of cost of capital, the economy, ESG/sustainability, goodwill impairment, and valuation in general. </a:t>
            </a:r>
          </a:p>
          <a:p>
            <a:pPr marL="171450" indent="-171450" algn="just">
              <a:lnSpc>
                <a:spcPct val="120000"/>
              </a:lnSpc>
              <a:spcBef>
                <a:spcPts val="0"/>
              </a:spcBef>
              <a:buFont typeface="Arial" panose="020B0604020202020204" pitchFamily="34" charset="0"/>
              <a:buChar char="•"/>
            </a:pPr>
            <a:endParaRPr lang="en-US" sz="1200" dirty="0">
              <a:solidFill>
                <a:srgbClr val="4D4D4F"/>
              </a:solidFill>
            </a:endParaRPr>
          </a:p>
          <a:p>
            <a:pPr marL="171450" indent="-171450">
              <a:lnSpc>
                <a:spcPct val="120000"/>
              </a:lnSpc>
              <a:spcBef>
                <a:spcPts val="0"/>
              </a:spcBef>
              <a:buFont typeface="Arial" panose="020B0604020202020204" pitchFamily="34" charset="0"/>
              <a:buChar char="•"/>
            </a:pPr>
            <a:r>
              <a:rPr lang="en-US" sz="1200" dirty="0">
                <a:solidFill>
                  <a:srgbClr val="4D4D4F"/>
                </a:solidFill>
              </a:rPr>
              <a:t>Carla has recently completed her term as Practitioner Director in the Board of the Financial Management Association (FMA) International and she is a member of the Education Committee of the International Institute of Business Valuers (iiBV), the Financial Reporting Committee (FRC) at the Institute of Management Accountants (IMA) and the ESG Working Group at the IVSC Standards Review Boards. Carla is also a board member of the Simon Women’s Alliance, and she was a Fellow of the (now-sunset) Kroll Institute. </a:t>
            </a:r>
          </a:p>
          <a:p>
            <a:pPr marL="171450" indent="-171450" algn="just">
              <a:lnSpc>
                <a:spcPct val="120000"/>
              </a:lnSpc>
              <a:spcBef>
                <a:spcPts val="0"/>
              </a:spcBef>
              <a:buFont typeface="Arial" panose="020B0604020202020204" pitchFamily="34" charset="0"/>
              <a:buChar char="•"/>
            </a:pPr>
            <a:endParaRPr lang="en-US" sz="1200" dirty="0">
              <a:solidFill>
                <a:srgbClr val="4D4D4F"/>
              </a:solidFill>
            </a:endParaRPr>
          </a:p>
          <a:p>
            <a:pPr marL="171450" indent="-171450" algn="just">
              <a:lnSpc>
                <a:spcPct val="120000"/>
              </a:lnSpc>
              <a:spcBef>
                <a:spcPts val="0"/>
              </a:spcBef>
              <a:buFont typeface="Arial" panose="020B0604020202020204" pitchFamily="34" charset="0"/>
              <a:buChar char="•"/>
            </a:pPr>
            <a:r>
              <a:rPr lang="en-US" sz="1200" dirty="0">
                <a:solidFill>
                  <a:srgbClr val="4D4D4F"/>
                </a:solidFill>
              </a:rPr>
              <a:t>Carla received her MBA in finance from the University of Rochester's Simon School, an honors degree in business administration from Lisbon's School of Economics and Management (ISEG Lisbon) and completed coursework (50%) for a Masters of Taxation from Villanova University School of Law. Additionally, she holds a Chartered Financial Analyst (CFA) designation, an Accredited in Business Valuation (ABV) credential, and passed the exam and fulfilled all the requirements for the Certified in Entity and Intangibles Valuations (CEIV) credential (now-discontinued). Carla also holds an ESG Executive Certificate for Financial Professionals Program awarded by The Wharton School, University of Pennsylvania.</a:t>
            </a:r>
          </a:p>
        </p:txBody>
      </p:sp>
      <p:pic>
        <p:nvPicPr>
          <p:cNvPr id="19" name="Picture Placeholder 18">
            <a:extLst>
              <a:ext uri="{FF2B5EF4-FFF2-40B4-BE49-F238E27FC236}">
                <a16:creationId xmlns:a16="http://schemas.microsoft.com/office/drawing/2014/main" id="{EC8148B2-E796-4B82-9A7A-179F2A73569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p:blipFill>
        <p:spPr>
          <a:xfrm>
            <a:off x="825910" y="1259143"/>
            <a:ext cx="1895168" cy="1895168"/>
          </a:xfrm>
        </p:spPr>
      </p:pic>
      <p:sp>
        <p:nvSpPr>
          <p:cNvPr id="2" name="Text Placeholder 10">
            <a:extLst>
              <a:ext uri="{FF2B5EF4-FFF2-40B4-BE49-F238E27FC236}">
                <a16:creationId xmlns:a16="http://schemas.microsoft.com/office/drawing/2014/main" id="{5F781E87-7C3E-D5AE-FB15-2D8314F8FA9A}"/>
              </a:ext>
            </a:extLst>
          </p:cNvPr>
          <p:cNvSpPr>
            <a:spLocks noGrp="1"/>
          </p:cNvSpPr>
          <p:nvPr>
            <p:ph type="body" sz="quarter" idx="17"/>
          </p:nvPr>
        </p:nvSpPr>
        <p:spPr>
          <a:xfrm>
            <a:off x="838712" y="3830846"/>
            <a:ext cx="2409669" cy="2114526"/>
          </a:xfrm>
        </p:spPr>
        <p:txBody>
          <a:bodyPr>
            <a:noAutofit/>
          </a:bodyPr>
          <a:lstStyle/>
          <a:p>
            <a:pPr>
              <a:lnSpc>
                <a:spcPct val="120000"/>
              </a:lnSpc>
              <a:spcBef>
                <a:spcPts val="300"/>
              </a:spcBef>
              <a:buClr>
                <a:srgbClr val="43B049"/>
              </a:buClr>
              <a:buSzPct val="100000"/>
            </a:pPr>
            <a:r>
              <a:rPr lang="en-US" sz="1000" b="0" dirty="0">
                <a:solidFill>
                  <a:srgbClr val="4D4D4F"/>
                </a:solidFill>
                <a:latin typeface="+mn-lt"/>
                <a:ea typeface="Calibri" panose="020F0502020204030204" pitchFamily="34" charset="0"/>
                <a:cs typeface="Calibri" panose="020F0502020204030204" pitchFamily="34" charset="0"/>
              </a:rPr>
              <a:t>Philadelphia, PA</a:t>
            </a:r>
          </a:p>
          <a:p>
            <a:pPr>
              <a:lnSpc>
                <a:spcPct val="120000"/>
              </a:lnSpc>
              <a:spcBef>
                <a:spcPts val="300"/>
              </a:spcBef>
              <a:buClr>
                <a:srgbClr val="43B049"/>
              </a:buClr>
              <a:buSzPct val="100000"/>
            </a:pPr>
            <a:r>
              <a:rPr lang="en-US" sz="1000" b="0" dirty="0">
                <a:latin typeface="+mn-lt"/>
                <a:ea typeface="Calibri" panose="020F0502020204030204" pitchFamily="34" charset="0"/>
                <a:cs typeface="Calibri" panose="020F0502020204030204" pitchFamily="34" charset="0"/>
                <a:hlinkClick r:id="rId4"/>
              </a:rPr>
              <a:t>Carla.Nunes@kroll.com</a:t>
            </a:r>
            <a:endParaRPr lang="en-US" sz="1000" b="0" dirty="0">
              <a:latin typeface="+mn-lt"/>
              <a:ea typeface="Calibri" panose="020F0502020204030204" pitchFamily="34" charset="0"/>
              <a:cs typeface="Calibri" panose="020F0502020204030204" pitchFamily="34" charset="0"/>
            </a:endParaRPr>
          </a:p>
          <a:p>
            <a:pPr>
              <a:lnSpc>
                <a:spcPct val="120000"/>
              </a:lnSpc>
              <a:spcBef>
                <a:spcPts val="300"/>
              </a:spcBef>
              <a:buClr>
                <a:srgbClr val="43B049"/>
              </a:buClr>
              <a:buSzPct val="100000"/>
            </a:pPr>
            <a:endParaRPr lang="en-US" sz="1000" b="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2743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with low confidence">
            <a:extLst>
              <a:ext uri="{FF2B5EF4-FFF2-40B4-BE49-F238E27FC236}">
                <a16:creationId xmlns:a16="http://schemas.microsoft.com/office/drawing/2014/main" id="{A70BFBA4-6B47-71DD-88FD-120CCDF54385}"/>
              </a:ext>
            </a:extLst>
          </p:cNvPr>
          <p:cNvPicPr>
            <a:picLocks noChangeAspect="1"/>
          </p:cNvPicPr>
          <p:nvPr/>
        </p:nvPicPr>
        <p:blipFill>
          <a:blip r:embed="rId2"/>
          <a:stretch>
            <a:fillRect/>
          </a:stretch>
        </p:blipFill>
        <p:spPr>
          <a:xfrm>
            <a:off x="917308" y="1284490"/>
            <a:ext cx="8393939" cy="3898339"/>
          </a:xfrm>
          <a:prstGeom prst="rect">
            <a:avLst/>
          </a:prstGeom>
        </p:spPr>
      </p:pic>
      <p:sp>
        <p:nvSpPr>
          <p:cNvPr id="2" name="Slide Number Placeholder 1">
            <a:extLst>
              <a:ext uri="{FF2B5EF4-FFF2-40B4-BE49-F238E27FC236}">
                <a16:creationId xmlns:a16="http://schemas.microsoft.com/office/drawing/2014/main" id="{ECD24931-C920-0476-4395-37C332CFEE63}"/>
              </a:ext>
            </a:extLst>
          </p:cNvPr>
          <p:cNvSpPr>
            <a:spLocks noGrp="1"/>
          </p:cNvSpPr>
          <p:nvPr>
            <p:ph type="sldNum" sz="quarter" idx="12"/>
          </p:nvPr>
        </p:nvSpPr>
        <p:spPr/>
        <p:txBody>
          <a:bodyPr/>
          <a:lstStyle/>
          <a:p>
            <a:fld id="{CB7FE98A-78B1-495F-8A5C-53E48422F91F}" type="slidenum">
              <a:rPr lang="en-US" smtClean="0"/>
              <a:pPr/>
              <a:t>20</a:t>
            </a:fld>
            <a:endParaRPr lang="en-US" dirty="0"/>
          </a:p>
        </p:txBody>
      </p:sp>
      <p:sp>
        <p:nvSpPr>
          <p:cNvPr id="3" name="Title 2">
            <a:extLst>
              <a:ext uri="{FF2B5EF4-FFF2-40B4-BE49-F238E27FC236}">
                <a16:creationId xmlns:a16="http://schemas.microsoft.com/office/drawing/2014/main" id="{804DC679-7EC8-8056-CB43-D8DE640EDBB2}"/>
              </a:ext>
            </a:extLst>
          </p:cNvPr>
          <p:cNvSpPr>
            <a:spLocks noGrp="1"/>
          </p:cNvSpPr>
          <p:nvPr>
            <p:ph type="title"/>
          </p:nvPr>
        </p:nvSpPr>
        <p:spPr>
          <a:xfrm>
            <a:off x="754380" y="590047"/>
            <a:ext cx="10341710" cy="468191"/>
          </a:xfrm>
        </p:spPr>
        <p:txBody>
          <a:bodyPr/>
          <a:lstStyle/>
          <a:p>
            <a:r>
              <a:rPr lang="en-US" dirty="0"/>
              <a:t>Bloomberg’s Adjusted Beta is based on the Blume Adjustment</a:t>
            </a:r>
          </a:p>
        </p:txBody>
      </p:sp>
      <p:sp>
        <p:nvSpPr>
          <p:cNvPr id="5" name="TextBox 4">
            <a:extLst>
              <a:ext uri="{FF2B5EF4-FFF2-40B4-BE49-F238E27FC236}">
                <a16:creationId xmlns:a16="http://schemas.microsoft.com/office/drawing/2014/main" id="{D0253311-E697-0B8F-CA62-CFFE1F03F5BD}"/>
              </a:ext>
            </a:extLst>
          </p:cNvPr>
          <p:cNvSpPr txBox="1"/>
          <p:nvPr/>
        </p:nvSpPr>
        <p:spPr>
          <a:xfrm>
            <a:off x="917308" y="5392199"/>
            <a:ext cx="6369051" cy="674800"/>
          </a:xfrm>
          <a:prstGeom prst="rect">
            <a:avLst/>
          </a:prstGeom>
          <a:solidFill>
            <a:schemeClr val="bg1"/>
          </a:solidFill>
          <a:ln>
            <a:solidFill>
              <a:srgbClr val="374351"/>
            </a:solidFill>
          </a:ln>
        </p:spPr>
        <p:txBody>
          <a:bodyPr wrap="none" rtlCol="0">
            <a:spAutoFit/>
          </a:bodyPr>
          <a:lstStyle/>
          <a:p>
            <a:pPr>
              <a:lnSpc>
                <a:spcPct val="90000"/>
              </a:lnSpc>
              <a:spcAft>
                <a:spcPts val="600"/>
              </a:spcAft>
              <a:buClr>
                <a:srgbClr val="EE3124"/>
              </a:buClr>
            </a:pPr>
            <a:r>
              <a:rPr lang="en-GB" i="1" dirty="0">
                <a:solidFill>
                  <a:srgbClr val="4D4D4F"/>
                </a:solidFill>
              </a:rPr>
              <a:t>Adjusted Beta = (0.33 x 1.0) + [0.67 x historical (Raw) beta]</a:t>
            </a:r>
          </a:p>
          <a:p>
            <a:pPr>
              <a:lnSpc>
                <a:spcPct val="90000"/>
              </a:lnSpc>
              <a:spcAft>
                <a:spcPts val="600"/>
              </a:spcAft>
              <a:buClr>
                <a:srgbClr val="EE3124"/>
              </a:buClr>
            </a:pPr>
            <a:r>
              <a:rPr lang="en-GB" i="1" dirty="0">
                <a:solidFill>
                  <a:srgbClr val="4D4D4F"/>
                </a:solidFill>
              </a:rPr>
              <a:t>0.854 = (0.33) + (0.67 x 0.781)</a:t>
            </a:r>
          </a:p>
        </p:txBody>
      </p:sp>
      <p:sp>
        <p:nvSpPr>
          <p:cNvPr id="6" name="Bent-Up Arrow 4">
            <a:extLst>
              <a:ext uri="{FF2B5EF4-FFF2-40B4-BE49-F238E27FC236}">
                <a16:creationId xmlns:a16="http://schemas.microsoft.com/office/drawing/2014/main" id="{CC2D45B6-AC99-4AD0-B04A-B37991AEB2DD}"/>
              </a:ext>
            </a:extLst>
          </p:cNvPr>
          <p:cNvSpPr/>
          <p:nvPr/>
        </p:nvSpPr>
        <p:spPr>
          <a:xfrm>
            <a:off x="7350920" y="4082296"/>
            <a:ext cx="2951320" cy="1842893"/>
          </a:xfrm>
          <a:prstGeom prst="bentUpArrow">
            <a:avLst>
              <a:gd name="adj1" fmla="val 23790"/>
              <a:gd name="adj2" fmla="val 19112"/>
              <a:gd name="adj3" fmla="val 27719"/>
            </a:avLst>
          </a:prstGeom>
          <a:solidFill>
            <a:srgbClr val="43B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6AB3521-2D47-2533-F7A5-5882CD2C2BD3}"/>
              </a:ext>
            </a:extLst>
          </p:cNvPr>
          <p:cNvSpPr/>
          <p:nvPr/>
        </p:nvSpPr>
        <p:spPr>
          <a:xfrm>
            <a:off x="7097216" y="2643415"/>
            <a:ext cx="2214031" cy="369644"/>
          </a:xfrm>
          <a:prstGeom prst="rect">
            <a:avLst/>
          </a:prstGeom>
          <a:noFill/>
          <a:ln w="38100">
            <a:solidFill>
              <a:srgbClr val="43B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269718C7-912F-1953-AC3A-C7CB815A6131}"/>
              </a:ext>
            </a:extLst>
          </p:cNvPr>
          <p:cNvCxnSpPr>
            <a:cxnSpLocks/>
          </p:cNvCxnSpPr>
          <p:nvPr/>
        </p:nvCxnSpPr>
        <p:spPr>
          <a:xfrm>
            <a:off x="9311247" y="2643415"/>
            <a:ext cx="990993" cy="1012016"/>
          </a:xfrm>
          <a:prstGeom prst="line">
            <a:avLst/>
          </a:prstGeom>
          <a:ln w="25400">
            <a:solidFill>
              <a:srgbClr val="45556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9B8B08-2C66-12FB-E916-A909488DFCAB}"/>
              </a:ext>
            </a:extLst>
          </p:cNvPr>
          <p:cNvCxnSpPr>
            <a:cxnSpLocks/>
          </p:cNvCxnSpPr>
          <p:nvPr/>
        </p:nvCxnSpPr>
        <p:spPr>
          <a:xfrm>
            <a:off x="8646943" y="2685715"/>
            <a:ext cx="900917" cy="927416"/>
          </a:xfrm>
          <a:prstGeom prst="line">
            <a:avLst/>
          </a:prstGeom>
          <a:ln w="25400">
            <a:solidFill>
              <a:srgbClr val="45556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3DF07CC-3D44-75E1-5804-6B4ED7B4B553}"/>
              </a:ext>
            </a:extLst>
          </p:cNvPr>
          <p:cNvPicPr>
            <a:picLocks noChangeAspect="1"/>
          </p:cNvPicPr>
          <p:nvPr/>
        </p:nvPicPr>
        <p:blipFill>
          <a:blip r:embed="rId3"/>
          <a:stretch>
            <a:fillRect/>
          </a:stretch>
        </p:blipFill>
        <p:spPr>
          <a:xfrm>
            <a:off x="6748200" y="3596548"/>
            <a:ext cx="3554040" cy="431682"/>
          </a:xfrm>
          <a:prstGeom prst="rect">
            <a:avLst/>
          </a:prstGeom>
        </p:spPr>
      </p:pic>
    </p:spTree>
    <p:extLst>
      <p:ext uri="{BB962C8B-B14F-4D97-AF65-F5344CB8AC3E}">
        <p14:creationId xmlns:p14="http://schemas.microsoft.com/office/powerpoint/2010/main" val="74374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F6B5C0-D3F5-A604-BD48-0FC1F8FDCD54}"/>
              </a:ext>
            </a:extLst>
          </p:cNvPr>
          <p:cNvSpPr>
            <a:spLocks noGrp="1"/>
          </p:cNvSpPr>
          <p:nvPr>
            <p:ph type="sldNum" sz="quarter" idx="12"/>
          </p:nvPr>
        </p:nvSpPr>
        <p:spPr/>
        <p:txBody>
          <a:bodyPr/>
          <a:lstStyle/>
          <a:p>
            <a:fld id="{CB7FE98A-78B1-495F-8A5C-53E48422F91F}" type="slidenum">
              <a:rPr lang="en-US" smtClean="0"/>
              <a:pPr/>
              <a:t>21</a:t>
            </a:fld>
            <a:endParaRPr lang="en-US" dirty="0"/>
          </a:p>
        </p:txBody>
      </p:sp>
      <p:sp>
        <p:nvSpPr>
          <p:cNvPr id="3" name="Title 2">
            <a:extLst>
              <a:ext uri="{FF2B5EF4-FFF2-40B4-BE49-F238E27FC236}">
                <a16:creationId xmlns:a16="http://schemas.microsoft.com/office/drawing/2014/main" id="{F3625141-E7E4-F380-F5A4-A232799CD8C1}"/>
              </a:ext>
            </a:extLst>
          </p:cNvPr>
          <p:cNvSpPr>
            <a:spLocks noGrp="1"/>
          </p:cNvSpPr>
          <p:nvPr>
            <p:ph type="title"/>
          </p:nvPr>
        </p:nvSpPr>
        <p:spPr>
          <a:xfrm>
            <a:off x="754380" y="640847"/>
            <a:ext cx="7658100" cy="373839"/>
          </a:xfrm>
        </p:spPr>
        <p:txBody>
          <a:bodyPr/>
          <a:lstStyle/>
          <a:p>
            <a:r>
              <a:rPr lang="en-US" dirty="0"/>
              <a:t>Why Use 0.33 in the Blume Adjustment?</a:t>
            </a:r>
          </a:p>
        </p:txBody>
      </p:sp>
      <p:sp>
        <p:nvSpPr>
          <p:cNvPr id="4" name="TextBox 3">
            <a:extLst>
              <a:ext uri="{FF2B5EF4-FFF2-40B4-BE49-F238E27FC236}">
                <a16:creationId xmlns:a16="http://schemas.microsoft.com/office/drawing/2014/main" id="{F0805707-5C73-0666-3152-35AD26233D06}"/>
              </a:ext>
            </a:extLst>
          </p:cNvPr>
          <p:cNvSpPr txBox="1"/>
          <p:nvPr/>
        </p:nvSpPr>
        <p:spPr>
          <a:xfrm>
            <a:off x="1109636" y="1451234"/>
            <a:ext cx="8488482" cy="490904"/>
          </a:xfrm>
          <a:prstGeom prst="rect">
            <a:avLst/>
          </a:prstGeom>
          <a:solidFill>
            <a:schemeClr val="bg1"/>
          </a:solidFill>
          <a:ln>
            <a:solidFill>
              <a:srgbClr val="374351"/>
            </a:solidFill>
          </a:ln>
        </p:spPr>
        <p:txBody>
          <a:bodyPr wrap="square" rtlCol="0">
            <a:spAutoFit/>
          </a:bodyPr>
          <a:lstStyle/>
          <a:p>
            <a:pPr>
              <a:lnSpc>
                <a:spcPct val="90000"/>
              </a:lnSpc>
              <a:spcAft>
                <a:spcPts val="600"/>
              </a:spcAft>
              <a:buClr>
                <a:srgbClr val="EE3124"/>
              </a:buClr>
            </a:pPr>
            <a:r>
              <a:rPr lang="en-GB" sz="2800" i="1" dirty="0">
                <a:solidFill>
                  <a:srgbClr val="4D4D4F"/>
                </a:solidFill>
              </a:rPr>
              <a:t>Prospective Beta = (0.33) + (0.67 x historical beta)</a:t>
            </a:r>
          </a:p>
        </p:txBody>
      </p:sp>
      <p:sp>
        <p:nvSpPr>
          <p:cNvPr id="5" name="Content Placeholder 2">
            <a:extLst>
              <a:ext uri="{FF2B5EF4-FFF2-40B4-BE49-F238E27FC236}">
                <a16:creationId xmlns:a16="http://schemas.microsoft.com/office/drawing/2014/main" id="{33B54C3B-A6D3-A697-D965-5A89D9EE552F}"/>
              </a:ext>
            </a:extLst>
          </p:cNvPr>
          <p:cNvSpPr txBox="1">
            <a:spLocks/>
          </p:cNvSpPr>
          <p:nvPr/>
        </p:nvSpPr>
        <p:spPr>
          <a:xfrm>
            <a:off x="838200" y="6000068"/>
            <a:ext cx="10515600" cy="424732"/>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buClr>
                <a:schemeClr val="accent2"/>
              </a:buClr>
              <a:buSzPct val="150000"/>
            </a:pPr>
            <a:r>
              <a:rPr lang="en-US" sz="1200" dirty="0">
                <a:solidFill>
                  <a:srgbClr val="4D4D4F"/>
                </a:solidFill>
              </a:rPr>
              <a:t>Source: The original paper, “</a:t>
            </a:r>
            <a:r>
              <a:rPr lang="en-US" sz="1200" i="1" dirty="0">
                <a:solidFill>
                  <a:srgbClr val="4D4D4F"/>
                </a:solidFill>
              </a:rPr>
              <a:t>On the Assessment of Risk</a:t>
            </a:r>
            <a:r>
              <a:rPr lang="en-US" sz="1200" dirty="0">
                <a:solidFill>
                  <a:srgbClr val="4D4D4F"/>
                </a:solidFill>
              </a:rPr>
              <a:t>”, </a:t>
            </a:r>
            <a:r>
              <a:rPr lang="en-US" sz="1100" dirty="0">
                <a:solidFill>
                  <a:srgbClr val="4D4D4F"/>
                </a:solidFill>
              </a:rPr>
              <a:t>The Journal of Finance, Vol. 26, No. 1, (Mar 1971), pp. 1-10</a:t>
            </a:r>
            <a:endParaRPr lang="en-US" sz="1800" dirty="0">
              <a:solidFill>
                <a:srgbClr val="4D4D4F"/>
              </a:solidFill>
            </a:endParaRPr>
          </a:p>
        </p:txBody>
      </p:sp>
      <p:sp>
        <p:nvSpPr>
          <p:cNvPr id="6" name="Content Placeholder 2">
            <a:extLst>
              <a:ext uri="{FF2B5EF4-FFF2-40B4-BE49-F238E27FC236}">
                <a16:creationId xmlns:a16="http://schemas.microsoft.com/office/drawing/2014/main" id="{F0CA52A8-E08C-5486-7D06-8B1E5AEFC724}"/>
              </a:ext>
            </a:extLst>
          </p:cNvPr>
          <p:cNvSpPr txBox="1">
            <a:spLocks/>
          </p:cNvSpPr>
          <p:nvPr/>
        </p:nvSpPr>
        <p:spPr>
          <a:xfrm>
            <a:off x="754380" y="2260143"/>
            <a:ext cx="10322018" cy="3459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latin typeface="+mn-lt"/>
              </a:rPr>
              <a:t>The adjustment is a simplification  (1/3 vs. 2/3) and not an exact replication of Blume’s original analysis in his 1971 paper.</a:t>
            </a:r>
          </a:p>
          <a:p>
            <a:pPr>
              <a:lnSpc>
                <a:spcPct val="120000"/>
              </a:lnSpc>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latin typeface="+mn-lt"/>
              </a:rPr>
              <a:t>The original Blume adjustment was (based on an average of several periods from 1926 through 1968 using 7-year monthly betas):</a:t>
            </a:r>
          </a:p>
          <a:p>
            <a:pPr marL="0" indent="0">
              <a:spcBef>
                <a:spcPts val="300"/>
              </a:spcBef>
              <a:spcAft>
                <a:spcPts val="300"/>
              </a:spcAft>
              <a:buClr>
                <a:schemeClr val="accent2"/>
              </a:buClr>
              <a:buSzPct val="150000"/>
              <a:buFont typeface="Wingdings" panose="05000000000000000000" pitchFamily="2" charset="2"/>
              <a:buNone/>
            </a:pPr>
            <a:endParaRPr lang="en-US" sz="1800" dirty="0">
              <a:solidFill>
                <a:srgbClr val="4D4D4F"/>
              </a:solidFill>
              <a:latin typeface="+mn-lt"/>
            </a:endParaRPr>
          </a:p>
          <a:p>
            <a:pPr marL="0" indent="0">
              <a:spcBef>
                <a:spcPts val="300"/>
              </a:spcBef>
              <a:spcAft>
                <a:spcPts val="300"/>
              </a:spcAft>
              <a:buClr>
                <a:schemeClr val="accent2"/>
              </a:buClr>
              <a:buSzPct val="150000"/>
              <a:buFont typeface="Wingdings" panose="05000000000000000000" pitchFamily="2" charset="2"/>
              <a:buNone/>
            </a:pPr>
            <a:endParaRPr lang="en-US" sz="1800" dirty="0">
              <a:solidFill>
                <a:srgbClr val="4D4D4F"/>
              </a:solidFill>
              <a:latin typeface="+mn-lt"/>
            </a:endParaRPr>
          </a:p>
          <a:p>
            <a:pPr marL="0" indent="0">
              <a:spcBef>
                <a:spcPts val="300"/>
              </a:spcBef>
              <a:spcAft>
                <a:spcPts val="300"/>
              </a:spcAft>
              <a:buClr>
                <a:schemeClr val="accent2"/>
              </a:buClr>
              <a:buSzPct val="150000"/>
              <a:buFont typeface="Wingdings" panose="05000000000000000000" pitchFamily="2" charset="2"/>
              <a:buNone/>
            </a:pPr>
            <a:endParaRPr lang="en-US" sz="1800" dirty="0">
              <a:solidFill>
                <a:srgbClr val="4D4D4F"/>
              </a:solidFill>
              <a:latin typeface="+mn-lt"/>
            </a:endParaRPr>
          </a:p>
          <a:p>
            <a:pPr>
              <a:lnSpc>
                <a:spcPct val="120000"/>
              </a:lnSpc>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latin typeface="+mn-lt"/>
              </a:rPr>
              <a:t>This simple adjustment of 0.33 makes the Blume adjustment a </a:t>
            </a:r>
            <a:r>
              <a:rPr lang="en-US" sz="1800" dirty="0">
                <a:solidFill>
                  <a:srgbClr val="43B049"/>
                </a:solidFill>
                <a:latin typeface="+mn-lt"/>
              </a:rPr>
              <a:t>“</a:t>
            </a:r>
            <a:r>
              <a:rPr lang="en-US" sz="1800" b="1" dirty="0">
                <a:solidFill>
                  <a:srgbClr val="43B049"/>
                </a:solidFill>
                <a:latin typeface="+mn-lt"/>
              </a:rPr>
              <a:t>one size fits all</a:t>
            </a:r>
            <a:r>
              <a:rPr lang="en-US" sz="1800" dirty="0">
                <a:solidFill>
                  <a:srgbClr val="43B049"/>
                </a:solidFill>
                <a:latin typeface="+mn-lt"/>
              </a:rPr>
              <a:t>”</a:t>
            </a:r>
            <a:r>
              <a:rPr lang="en-US" sz="1800" dirty="0">
                <a:solidFill>
                  <a:srgbClr val="4D4D4F"/>
                </a:solidFill>
                <a:latin typeface="+mn-lt"/>
              </a:rPr>
              <a:t> adjustment.</a:t>
            </a:r>
          </a:p>
        </p:txBody>
      </p:sp>
      <p:sp>
        <p:nvSpPr>
          <p:cNvPr id="7" name="TextBox 6">
            <a:extLst>
              <a:ext uri="{FF2B5EF4-FFF2-40B4-BE49-F238E27FC236}">
                <a16:creationId xmlns:a16="http://schemas.microsoft.com/office/drawing/2014/main" id="{85301E79-AF3A-64AC-DC59-A84C28B71DEF}"/>
              </a:ext>
            </a:extLst>
          </p:cNvPr>
          <p:cNvSpPr txBox="1"/>
          <p:nvPr/>
        </p:nvSpPr>
        <p:spPr>
          <a:xfrm>
            <a:off x="4227722" y="1430381"/>
            <a:ext cx="1065797" cy="495793"/>
          </a:xfrm>
          <a:prstGeom prst="rect">
            <a:avLst/>
          </a:prstGeom>
          <a:noFill/>
          <a:ln w="38100">
            <a:solidFill>
              <a:srgbClr val="BF0D3E"/>
            </a:solidFill>
            <a:prstDash val="sysDash"/>
          </a:ln>
        </p:spPr>
        <p:txBody>
          <a:bodyPr wrap="square" rtlCol="0">
            <a:spAutoFit/>
          </a:bodyPr>
          <a:lstStyle/>
          <a:p>
            <a:endParaRPr lang="en-US" dirty="0"/>
          </a:p>
        </p:txBody>
      </p:sp>
      <p:sp>
        <p:nvSpPr>
          <p:cNvPr id="8" name="TextBox 7">
            <a:extLst>
              <a:ext uri="{FF2B5EF4-FFF2-40B4-BE49-F238E27FC236}">
                <a16:creationId xmlns:a16="http://schemas.microsoft.com/office/drawing/2014/main" id="{432B1BBC-F7D6-954D-7194-6619F841F621}"/>
              </a:ext>
            </a:extLst>
          </p:cNvPr>
          <p:cNvSpPr txBox="1"/>
          <p:nvPr/>
        </p:nvSpPr>
        <p:spPr>
          <a:xfrm>
            <a:off x="1109636" y="4003153"/>
            <a:ext cx="8630265" cy="490904"/>
          </a:xfrm>
          <a:prstGeom prst="rect">
            <a:avLst/>
          </a:prstGeom>
          <a:solidFill>
            <a:schemeClr val="bg1"/>
          </a:solidFill>
          <a:ln>
            <a:solidFill>
              <a:srgbClr val="374351"/>
            </a:solidFill>
          </a:ln>
        </p:spPr>
        <p:txBody>
          <a:bodyPr wrap="square" rtlCol="0">
            <a:spAutoFit/>
          </a:bodyPr>
          <a:lstStyle/>
          <a:p>
            <a:pPr>
              <a:lnSpc>
                <a:spcPct val="90000"/>
              </a:lnSpc>
              <a:spcAft>
                <a:spcPts val="600"/>
              </a:spcAft>
              <a:buClr>
                <a:srgbClr val="EE3124"/>
              </a:buClr>
            </a:pPr>
            <a:r>
              <a:rPr lang="en-GB" sz="2800" i="1" dirty="0">
                <a:solidFill>
                  <a:srgbClr val="4D4D4F"/>
                </a:solidFill>
              </a:rPr>
              <a:t>Prospective Beta = (0.371) + (0.635 x historical beta)</a:t>
            </a:r>
          </a:p>
        </p:txBody>
      </p:sp>
      <p:sp>
        <p:nvSpPr>
          <p:cNvPr id="9" name="TextBox 8">
            <a:extLst>
              <a:ext uri="{FF2B5EF4-FFF2-40B4-BE49-F238E27FC236}">
                <a16:creationId xmlns:a16="http://schemas.microsoft.com/office/drawing/2014/main" id="{71556840-1276-15C6-0E5F-BF19FADE1550}"/>
              </a:ext>
            </a:extLst>
          </p:cNvPr>
          <p:cNvSpPr txBox="1"/>
          <p:nvPr/>
        </p:nvSpPr>
        <p:spPr>
          <a:xfrm>
            <a:off x="4265723" y="4003153"/>
            <a:ext cx="1180379" cy="490904"/>
          </a:xfrm>
          <a:prstGeom prst="rect">
            <a:avLst/>
          </a:prstGeom>
          <a:noFill/>
          <a:ln w="38100">
            <a:solidFill>
              <a:srgbClr val="BF0D3E"/>
            </a:solidFill>
            <a:prstDash val="sysDash"/>
          </a:ln>
        </p:spPr>
        <p:txBody>
          <a:bodyPr wrap="square" rtlCol="0">
            <a:spAutoFit/>
          </a:bodyPr>
          <a:lstStyle/>
          <a:p>
            <a:endParaRPr lang="en-US" dirty="0"/>
          </a:p>
        </p:txBody>
      </p:sp>
    </p:spTree>
    <p:extLst>
      <p:ext uri="{BB962C8B-B14F-4D97-AF65-F5344CB8AC3E}">
        <p14:creationId xmlns:p14="http://schemas.microsoft.com/office/powerpoint/2010/main" val="1114404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902C-6C95-1949-5B23-D02977AFC9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4C0DDF-68F4-749E-BDA6-A5DBAB2D5DED}"/>
              </a:ext>
            </a:extLst>
          </p:cNvPr>
          <p:cNvSpPr>
            <a:spLocks noGrp="1"/>
          </p:cNvSpPr>
          <p:nvPr>
            <p:ph type="sldNum" sz="quarter" idx="12"/>
          </p:nvPr>
        </p:nvSpPr>
        <p:spPr/>
        <p:txBody>
          <a:bodyPr/>
          <a:lstStyle/>
          <a:p>
            <a:fld id="{CB7FE98A-78B1-495F-8A5C-53E48422F91F}" type="slidenum">
              <a:rPr lang="en-US" smtClean="0"/>
              <a:pPr/>
              <a:t>22</a:t>
            </a:fld>
            <a:endParaRPr lang="en-US" dirty="0"/>
          </a:p>
        </p:txBody>
      </p:sp>
      <p:sp>
        <p:nvSpPr>
          <p:cNvPr id="3" name="Title 2">
            <a:extLst>
              <a:ext uri="{FF2B5EF4-FFF2-40B4-BE49-F238E27FC236}">
                <a16:creationId xmlns:a16="http://schemas.microsoft.com/office/drawing/2014/main" id="{2732998B-41AC-A4ED-2DDB-F6F7AD2C1B90}"/>
              </a:ext>
            </a:extLst>
          </p:cNvPr>
          <p:cNvSpPr>
            <a:spLocks noGrp="1"/>
          </p:cNvSpPr>
          <p:nvPr>
            <p:ph type="title"/>
          </p:nvPr>
        </p:nvSpPr>
        <p:spPr>
          <a:xfrm>
            <a:off x="754380" y="640847"/>
            <a:ext cx="7658100" cy="373839"/>
          </a:xfrm>
        </p:spPr>
        <p:txBody>
          <a:bodyPr/>
          <a:lstStyle/>
          <a:p>
            <a:r>
              <a:rPr lang="en-US" dirty="0"/>
              <a:t>Why Use 0.33 in the Blume Adjustment?</a:t>
            </a:r>
          </a:p>
        </p:txBody>
      </p:sp>
      <p:sp>
        <p:nvSpPr>
          <p:cNvPr id="4" name="TextBox 3">
            <a:extLst>
              <a:ext uri="{FF2B5EF4-FFF2-40B4-BE49-F238E27FC236}">
                <a16:creationId xmlns:a16="http://schemas.microsoft.com/office/drawing/2014/main" id="{4D47C5B7-E65D-5E48-D2AD-C03468DC01BE}"/>
              </a:ext>
            </a:extLst>
          </p:cNvPr>
          <p:cNvSpPr txBox="1"/>
          <p:nvPr/>
        </p:nvSpPr>
        <p:spPr>
          <a:xfrm>
            <a:off x="754380" y="1430381"/>
            <a:ext cx="9553294" cy="490904"/>
          </a:xfrm>
          <a:prstGeom prst="rect">
            <a:avLst/>
          </a:prstGeom>
          <a:solidFill>
            <a:schemeClr val="bg1"/>
          </a:solidFill>
          <a:ln>
            <a:solidFill>
              <a:srgbClr val="374351"/>
            </a:solidFill>
          </a:ln>
        </p:spPr>
        <p:txBody>
          <a:bodyPr wrap="square" rtlCol="0">
            <a:spAutoFit/>
          </a:bodyPr>
          <a:lstStyle/>
          <a:p>
            <a:pPr>
              <a:lnSpc>
                <a:spcPct val="90000"/>
              </a:lnSpc>
              <a:spcAft>
                <a:spcPts val="600"/>
              </a:spcAft>
              <a:buClr>
                <a:srgbClr val="EE3124"/>
              </a:buClr>
            </a:pPr>
            <a:r>
              <a:rPr lang="en-GB" sz="2800" i="1" dirty="0">
                <a:solidFill>
                  <a:srgbClr val="4D4D4F"/>
                </a:solidFill>
              </a:rPr>
              <a:t>Prospective Beta = (0.371) + (0.635 x historical beta)</a:t>
            </a:r>
          </a:p>
        </p:txBody>
      </p:sp>
      <p:sp>
        <p:nvSpPr>
          <p:cNvPr id="5" name="Content Placeholder 2">
            <a:extLst>
              <a:ext uri="{FF2B5EF4-FFF2-40B4-BE49-F238E27FC236}">
                <a16:creationId xmlns:a16="http://schemas.microsoft.com/office/drawing/2014/main" id="{CF5ABDF4-B9FF-CF85-6551-FEA4A6C9CBAD}"/>
              </a:ext>
            </a:extLst>
          </p:cNvPr>
          <p:cNvSpPr txBox="1">
            <a:spLocks/>
          </p:cNvSpPr>
          <p:nvPr/>
        </p:nvSpPr>
        <p:spPr>
          <a:xfrm>
            <a:off x="838200" y="6417034"/>
            <a:ext cx="10515600" cy="424732"/>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buClr>
                <a:schemeClr val="accent2"/>
              </a:buClr>
              <a:buSzPct val="150000"/>
            </a:pPr>
            <a:r>
              <a:rPr lang="en-US" sz="1200" dirty="0">
                <a:solidFill>
                  <a:srgbClr val="4D4D4F"/>
                </a:solidFill>
              </a:rPr>
              <a:t>Source: The original paper, “</a:t>
            </a:r>
            <a:r>
              <a:rPr lang="en-US" sz="1200" i="1" dirty="0">
                <a:solidFill>
                  <a:srgbClr val="4D4D4F"/>
                </a:solidFill>
              </a:rPr>
              <a:t>On the Assessment of Risk</a:t>
            </a:r>
            <a:r>
              <a:rPr lang="en-US" sz="1200" dirty="0">
                <a:solidFill>
                  <a:srgbClr val="4D4D4F"/>
                </a:solidFill>
              </a:rPr>
              <a:t>”, </a:t>
            </a:r>
            <a:r>
              <a:rPr lang="en-US" sz="1100" dirty="0">
                <a:solidFill>
                  <a:srgbClr val="4D4D4F"/>
                </a:solidFill>
              </a:rPr>
              <a:t>The Journal of Finance, Vol. 26, No. 1, (Mar 1971), pp. 1-10</a:t>
            </a:r>
            <a:endParaRPr lang="en-US" sz="1800" dirty="0">
              <a:solidFill>
                <a:srgbClr val="4D4D4F"/>
              </a:solidFill>
            </a:endParaRPr>
          </a:p>
        </p:txBody>
      </p:sp>
      <p:sp>
        <p:nvSpPr>
          <p:cNvPr id="6" name="Content Placeholder 2">
            <a:extLst>
              <a:ext uri="{FF2B5EF4-FFF2-40B4-BE49-F238E27FC236}">
                <a16:creationId xmlns:a16="http://schemas.microsoft.com/office/drawing/2014/main" id="{7F84CDEB-E111-2EFC-2D2A-B712D36EBD38}"/>
              </a:ext>
            </a:extLst>
          </p:cNvPr>
          <p:cNvSpPr txBox="1">
            <a:spLocks/>
          </p:cNvSpPr>
          <p:nvPr/>
        </p:nvSpPr>
        <p:spPr>
          <a:xfrm>
            <a:off x="754380" y="2260143"/>
            <a:ext cx="10322018" cy="3459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latin typeface="+mn-lt"/>
              </a:rPr>
              <a:t>The original Blume adjustment was (based on an average of several periods from 1926 through 1968 using 7-year monthly betas):</a:t>
            </a:r>
          </a:p>
          <a:p>
            <a:pPr marL="0" indent="0">
              <a:spcBef>
                <a:spcPts val="300"/>
              </a:spcBef>
              <a:spcAft>
                <a:spcPts val="300"/>
              </a:spcAft>
              <a:buClr>
                <a:schemeClr val="accent2"/>
              </a:buClr>
              <a:buSzPct val="150000"/>
              <a:buFont typeface="Wingdings" panose="05000000000000000000" pitchFamily="2" charset="2"/>
              <a:buNone/>
            </a:pPr>
            <a:endParaRPr lang="en-US" sz="1800" dirty="0">
              <a:solidFill>
                <a:srgbClr val="4D4D4F"/>
              </a:solidFill>
              <a:latin typeface="+mn-lt"/>
            </a:endParaRPr>
          </a:p>
          <a:p>
            <a:pPr marL="0" indent="0">
              <a:spcBef>
                <a:spcPts val="300"/>
              </a:spcBef>
              <a:spcAft>
                <a:spcPts val="300"/>
              </a:spcAft>
              <a:buClr>
                <a:schemeClr val="accent2"/>
              </a:buClr>
              <a:buSzPct val="150000"/>
              <a:buFont typeface="Wingdings" panose="05000000000000000000" pitchFamily="2" charset="2"/>
              <a:buNone/>
            </a:pPr>
            <a:endParaRPr lang="en-US" sz="1800" dirty="0">
              <a:solidFill>
                <a:srgbClr val="4D4D4F"/>
              </a:solidFill>
              <a:latin typeface="+mn-lt"/>
            </a:endParaRPr>
          </a:p>
          <a:p>
            <a:pPr marL="0" indent="0">
              <a:spcBef>
                <a:spcPts val="300"/>
              </a:spcBef>
              <a:spcAft>
                <a:spcPts val="300"/>
              </a:spcAft>
              <a:buClr>
                <a:schemeClr val="accent2"/>
              </a:buClr>
              <a:buSzPct val="150000"/>
              <a:buFont typeface="Wingdings" panose="05000000000000000000" pitchFamily="2" charset="2"/>
              <a:buNone/>
            </a:pPr>
            <a:endParaRPr lang="en-US" sz="1800" dirty="0">
              <a:solidFill>
                <a:srgbClr val="4D4D4F"/>
              </a:solidFill>
              <a:latin typeface="+mn-lt"/>
            </a:endParaRPr>
          </a:p>
        </p:txBody>
      </p:sp>
      <p:sp>
        <p:nvSpPr>
          <p:cNvPr id="7" name="TextBox 6">
            <a:extLst>
              <a:ext uri="{FF2B5EF4-FFF2-40B4-BE49-F238E27FC236}">
                <a16:creationId xmlns:a16="http://schemas.microsoft.com/office/drawing/2014/main" id="{D3F34C12-4640-286E-3BEF-50C5E26E1A73}"/>
              </a:ext>
            </a:extLst>
          </p:cNvPr>
          <p:cNvSpPr txBox="1"/>
          <p:nvPr/>
        </p:nvSpPr>
        <p:spPr>
          <a:xfrm>
            <a:off x="3866030" y="1430381"/>
            <a:ext cx="1250576" cy="495793"/>
          </a:xfrm>
          <a:prstGeom prst="rect">
            <a:avLst/>
          </a:prstGeom>
          <a:noFill/>
          <a:ln w="38100">
            <a:solidFill>
              <a:srgbClr val="BF0D3E"/>
            </a:solidFill>
            <a:prstDash val="sysDash"/>
          </a:ln>
        </p:spPr>
        <p:txBody>
          <a:bodyPr wrap="square" rtlCol="0">
            <a:spAutoFit/>
          </a:bodyPr>
          <a:lstStyle/>
          <a:p>
            <a:endParaRPr lang="en-US" dirty="0"/>
          </a:p>
        </p:txBody>
      </p:sp>
      <p:pic>
        <p:nvPicPr>
          <p:cNvPr id="10" name="Picture 9">
            <a:extLst>
              <a:ext uri="{FF2B5EF4-FFF2-40B4-BE49-F238E27FC236}">
                <a16:creationId xmlns:a16="http://schemas.microsoft.com/office/drawing/2014/main" id="{70DA9C5E-BA0E-B16B-359E-9E33810F92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231" y="3186953"/>
            <a:ext cx="9446044" cy="3230081"/>
          </a:xfrm>
          <a:prstGeom prst="rect">
            <a:avLst/>
          </a:prstGeom>
          <a:noFill/>
          <a:ln>
            <a:noFill/>
          </a:ln>
        </p:spPr>
      </p:pic>
    </p:spTree>
    <p:extLst>
      <p:ext uri="{BB962C8B-B14F-4D97-AF65-F5344CB8AC3E}">
        <p14:creationId xmlns:p14="http://schemas.microsoft.com/office/powerpoint/2010/main" val="124540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59A4B-CF40-A7AB-9192-AE2E2726BF7D}"/>
              </a:ext>
            </a:extLst>
          </p:cNvPr>
          <p:cNvSpPr>
            <a:spLocks noGrp="1"/>
          </p:cNvSpPr>
          <p:nvPr>
            <p:ph type="sldNum" sz="quarter" idx="12"/>
          </p:nvPr>
        </p:nvSpPr>
        <p:spPr/>
        <p:txBody>
          <a:bodyPr/>
          <a:lstStyle/>
          <a:p>
            <a:fld id="{CB7FE98A-78B1-495F-8A5C-53E48422F91F}" type="slidenum">
              <a:rPr lang="en-US" smtClean="0"/>
              <a:pPr/>
              <a:t>23</a:t>
            </a:fld>
            <a:endParaRPr lang="en-US" dirty="0"/>
          </a:p>
        </p:txBody>
      </p:sp>
      <p:sp>
        <p:nvSpPr>
          <p:cNvPr id="3" name="Title 2">
            <a:extLst>
              <a:ext uri="{FF2B5EF4-FFF2-40B4-BE49-F238E27FC236}">
                <a16:creationId xmlns:a16="http://schemas.microsoft.com/office/drawing/2014/main" id="{58885754-E463-6F66-5D67-EE44B6C3C1D1}"/>
              </a:ext>
            </a:extLst>
          </p:cNvPr>
          <p:cNvSpPr>
            <a:spLocks noGrp="1"/>
          </p:cNvSpPr>
          <p:nvPr>
            <p:ph type="title"/>
          </p:nvPr>
        </p:nvSpPr>
        <p:spPr>
          <a:xfrm>
            <a:off x="754380" y="640847"/>
            <a:ext cx="7658100" cy="373839"/>
          </a:xfrm>
        </p:spPr>
        <p:txBody>
          <a:bodyPr/>
          <a:lstStyle/>
          <a:p>
            <a:r>
              <a:rPr lang="en-US" dirty="0"/>
              <a:t>A Few Thoughts on the Blume Adjustment…</a:t>
            </a:r>
          </a:p>
        </p:txBody>
      </p:sp>
      <p:sp>
        <p:nvSpPr>
          <p:cNvPr id="4" name="Content Placeholder 2">
            <a:extLst>
              <a:ext uri="{FF2B5EF4-FFF2-40B4-BE49-F238E27FC236}">
                <a16:creationId xmlns:a16="http://schemas.microsoft.com/office/drawing/2014/main" id="{A9685D55-9658-0411-DE87-B7D38340E146}"/>
              </a:ext>
            </a:extLst>
          </p:cNvPr>
          <p:cNvSpPr txBox="1">
            <a:spLocks/>
          </p:cNvSpPr>
          <p:nvPr/>
        </p:nvSpPr>
        <p:spPr>
          <a:xfrm>
            <a:off x="754380" y="1364136"/>
            <a:ext cx="10515600" cy="4707653"/>
          </a:xfrm>
          <a:prstGeom prst="rect">
            <a:avLst/>
          </a:prstGeom>
        </p:spPr>
        <p:txBody>
          <a:bodyPr>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4D4D4F"/>
                </a:solidFill>
              </a:rPr>
              <a:t>Blume said in his 1971 paper that:</a:t>
            </a:r>
          </a:p>
          <a:p>
            <a:pPr marL="857250" indent="-400050">
              <a:buClr>
                <a:srgbClr val="43B049"/>
              </a:buClr>
              <a:buFont typeface="Arial" panose="020B0604020202020204" pitchFamily="34" charset="0"/>
              <a:buChar char="•"/>
            </a:pPr>
            <a:r>
              <a:rPr lang="en-US" sz="2000" dirty="0">
                <a:solidFill>
                  <a:srgbClr val="4D4D4F"/>
                </a:solidFill>
              </a:rPr>
              <a:t>The coefficients themselves will change over time (i.e., the ratio at which a beta moves to the market beta of 1.0)</a:t>
            </a:r>
          </a:p>
          <a:p>
            <a:pPr marL="457200" indent="-457200"/>
            <a:endParaRPr lang="en-US" sz="2000" dirty="0">
              <a:solidFill>
                <a:srgbClr val="4D4D4F"/>
              </a:solidFill>
            </a:endParaRPr>
          </a:p>
          <a:p>
            <a:pPr marL="457200" indent="-457200"/>
            <a:r>
              <a:rPr lang="en-US" sz="2000" dirty="0">
                <a:solidFill>
                  <a:srgbClr val="4D4D4F"/>
                </a:solidFill>
              </a:rPr>
              <a:t> The use of a historical regression to correct for the future ratio:</a:t>
            </a:r>
          </a:p>
          <a:p>
            <a:pPr marL="914400" lvl="1" indent="-457200"/>
            <a:r>
              <a:rPr lang="en-US" sz="2000" dirty="0">
                <a:solidFill>
                  <a:srgbClr val="4D4D4F"/>
                </a:solidFill>
              </a:rPr>
              <a:t>Will not perfectly adjust betas</a:t>
            </a:r>
          </a:p>
          <a:p>
            <a:pPr marL="914400" lvl="1" indent="-457200"/>
            <a:r>
              <a:rPr lang="en-US" sz="2000" dirty="0">
                <a:solidFill>
                  <a:srgbClr val="4D4D4F"/>
                </a:solidFill>
              </a:rPr>
              <a:t>May overcorrect by introducing larger errors than in the unadjusted beta</a:t>
            </a:r>
          </a:p>
          <a:p>
            <a:endParaRPr lang="en-US" sz="2000" b="1" dirty="0"/>
          </a:p>
          <a:p>
            <a:r>
              <a:rPr lang="en-US" sz="2000" b="1" dirty="0">
                <a:solidFill>
                  <a:srgbClr val="BF0D3E"/>
                </a:solidFill>
              </a:rPr>
              <a:t>Caution</a:t>
            </a:r>
          </a:p>
          <a:p>
            <a:pPr marL="342900" indent="-342900">
              <a:buClr>
                <a:srgbClr val="43B049"/>
              </a:buClr>
              <a:buFont typeface="Wingdings" panose="05000000000000000000" pitchFamily="2" charset="2"/>
              <a:buChar char="ü"/>
            </a:pPr>
            <a:r>
              <a:rPr lang="en-US" sz="2000" dirty="0">
                <a:solidFill>
                  <a:srgbClr val="4D4D4F"/>
                </a:solidFill>
              </a:rPr>
              <a:t>If your project may end up in litigation, be aware of these limitations</a:t>
            </a:r>
          </a:p>
          <a:p>
            <a:pPr marL="342900" indent="-342900">
              <a:buClr>
                <a:srgbClr val="43B049"/>
              </a:buClr>
              <a:buFont typeface="Wingdings" panose="05000000000000000000" pitchFamily="2" charset="2"/>
              <a:buChar char="ü"/>
            </a:pPr>
            <a:r>
              <a:rPr lang="en-US" sz="2000" dirty="0">
                <a:solidFill>
                  <a:srgbClr val="4D4D4F"/>
                </a:solidFill>
              </a:rPr>
              <a:t>You may not be able to defend the adjustment in court [See:  Delaware Court of Chancery case “GT LP and Global GT LTD v. Golden Telecom, Inc.”]</a:t>
            </a:r>
          </a:p>
        </p:txBody>
      </p:sp>
    </p:spTree>
    <p:extLst>
      <p:ext uri="{BB962C8B-B14F-4D97-AF65-F5344CB8AC3E}">
        <p14:creationId xmlns:p14="http://schemas.microsoft.com/office/powerpoint/2010/main" val="362326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A1B695-4DCA-C0BD-B616-DB192E4B23F5}"/>
              </a:ext>
            </a:extLst>
          </p:cNvPr>
          <p:cNvSpPr>
            <a:spLocks noGrp="1"/>
          </p:cNvSpPr>
          <p:nvPr>
            <p:ph type="sldNum" sz="quarter" idx="12"/>
          </p:nvPr>
        </p:nvSpPr>
        <p:spPr/>
        <p:txBody>
          <a:bodyPr/>
          <a:lstStyle/>
          <a:p>
            <a:fld id="{CB7FE98A-78B1-495F-8A5C-53E48422F91F}" type="slidenum">
              <a:rPr lang="en-US" smtClean="0"/>
              <a:pPr/>
              <a:t>24</a:t>
            </a:fld>
            <a:endParaRPr lang="en-US" dirty="0"/>
          </a:p>
        </p:txBody>
      </p:sp>
      <p:sp>
        <p:nvSpPr>
          <p:cNvPr id="3" name="Title 2">
            <a:extLst>
              <a:ext uri="{FF2B5EF4-FFF2-40B4-BE49-F238E27FC236}">
                <a16:creationId xmlns:a16="http://schemas.microsoft.com/office/drawing/2014/main" id="{6C2B4FD4-0F2C-EE0C-CF34-B46D68F7081C}"/>
              </a:ext>
            </a:extLst>
          </p:cNvPr>
          <p:cNvSpPr>
            <a:spLocks noGrp="1"/>
          </p:cNvSpPr>
          <p:nvPr>
            <p:ph type="title"/>
          </p:nvPr>
        </p:nvSpPr>
        <p:spPr>
          <a:xfrm>
            <a:off x="754380" y="640847"/>
            <a:ext cx="7658100" cy="373839"/>
          </a:xfrm>
        </p:spPr>
        <p:txBody>
          <a:bodyPr/>
          <a:lstStyle/>
          <a:p>
            <a:r>
              <a:rPr lang="en-US" dirty="0"/>
              <a:t>The Vasicek Adjustment</a:t>
            </a:r>
          </a:p>
        </p:txBody>
      </p:sp>
      <p:pic>
        <p:nvPicPr>
          <p:cNvPr id="4" name="Picture 3">
            <a:extLst>
              <a:ext uri="{FF2B5EF4-FFF2-40B4-BE49-F238E27FC236}">
                <a16:creationId xmlns:a16="http://schemas.microsoft.com/office/drawing/2014/main" id="{4F41E9AF-7F9D-DFC9-2607-3FA1AFCC74B2}"/>
              </a:ext>
            </a:extLst>
          </p:cNvPr>
          <p:cNvPicPr>
            <a:picLocks noChangeAspect="1"/>
          </p:cNvPicPr>
          <p:nvPr/>
        </p:nvPicPr>
        <p:blipFill rotWithShape="1">
          <a:blip r:embed="rId2"/>
          <a:srcRect b="4638"/>
          <a:stretch/>
        </p:blipFill>
        <p:spPr>
          <a:xfrm>
            <a:off x="1012527" y="2804705"/>
            <a:ext cx="9822651" cy="3665372"/>
          </a:xfrm>
          <a:prstGeom prst="rect">
            <a:avLst/>
          </a:prstGeom>
        </p:spPr>
      </p:pic>
      <p:sp>
        <p:nvSpPr>
          <p:cNvPr id="5" name="Content Placeholder 2">
            <a:extLst>
              <a:ext uri="{FF2B5EF4-FFF2-40B4-BE49-F238E27FC236}">
                <a16:creationId xmlns:a16="http://schemas.microsoft.com/office/drawing/2014/main" id="{3351EF1C-1FC8-218D-845A-A01AEF395C6B}"/>
              </a:ext>
            </a:extLst>
          </p:cNvPr>
          <p:cNvSpPr txBox="1">
            <a:spLocks/>
          </p:cNvSpPr>
          <p:nvPr/>
        </p:nvSpPr>
        <p:spPr>
          <a:xfrm>
            <a:off x="754380" y="1100799"/>
            <a:ext cx="10515600" cy="2548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buClr>
                <a:schemeClr val="accent2"/>
              </a:buClr>
              <a:buSzPct val="150000"/>
              <a:buFont typeface="Arial" panose="020B0604020202020204" pitchFamily="34" charset="0"/>
              <a:buChar char="•"/>
            </a:pPr>
            <a:r>
              <a:rPr lang="en-US" sz="1800" dirty="0">
                <a:latin typeface="+mn-lt"/>
              </a:rPr>
              <a:t>Betas with higher standard error (i.e., lower statistical quality) are the least reliable estimates, and therefore are adjusted toward the market/peer group/industry average </a:t>
            </a:r>
            <a:r>
              <a:rPr lang="en-US" sz="1800" i="1" dirty="0">
                <a:latin typeface="+mn-lt"/>
              </a:rPr>
              <a:t>more</a:t>
            </a:r>
            <a:r>
              <a:rPr lang="en-US" sz="1800" dirty="0">
                <a:latin typeface="+mn-lt"/>
              </a:rPr>
              <a:t> than are betas with higher statistical quality. </a:t>
            </a:r>
          </a:p>
          <a:p>
            <a:pPr>
              <a:lnSpc>
                <a:spcPct val="100000"/>
              </a:lnSpc>
              <a:spcBef>
                <a:spcPts val="300"/>
              </a:spcBef>
              <a:spcAft>
                <a:spcPts val="300"/>
              </a:spcAft>
              <a:buClr>
                <a:schemeClr val="accent2"/>
              </a:buClr>
              <a:buSzPct val="150000"/>
              <a:buFont typeface="Arial" panose="020B0604020202020204" pitchFamily="34" charset="0"/>
              <a:buChar char="•"/>
            </a:pPr>
            <a:r>
              <a:rPr lang="en-US" sz="1800" dirty="0">
                <a:latin typeface="+mn-lt"/>
              </a:rPr>
              <a:t>Also known as a “shrinkage” or “smoothing” technique.</a:t>
            </a:r>
          </a:p>
          <a:p>
            <a:pPr marL="0" indent="0">
              <a:lnSpc>
                <a:spcPct val="100000"/>
              </a:lnSpc>
              <a:spcBef>
                <a:spcPts val="300"/>
              </a:spcBef>
              <a:spcAft>
                <a:spcPts val="300"/>
              </a:spcAft>
              <a:buClr>
                <a:schemeClr val="accent2"/>
              </a:buClr>
              <a:buSzPct val="150000"/>
              <a:buFont typeface="Wingdings" panose="05000000000000000000" pitchFamily="2" charset="2"/>
              <a:buNone/>
            </a:pPr>
            <a:endParaRPr lang="en-US" sz="1000" dirty="0">
              <a:latin typeface="+mn-lt"/>
            </a:endParaRPr>
          </a:p>
          <a:p>
            <a:pPr marL="0" indent="0">
              <a:lnSpc>
                <a:spcPct val="100000"/>
              </a:lnSpc>
              <a:spcBef>
                <a:spcPts val="300"/>
              </a:spcBef>
              <a:spcAft>
                <a:spcPts val="300"/>
              </a:spcAft>
              <a:buClr>
                <a:schemeClr val="accent2"/>
              </a:buClr>
              <a:buSzPct val="150000"/>
              <a:buFont typeface="Wingdings" panose="05000000000000000000" pitchFamily="2" charset="2"/>
              <a:buNone/>
            </a:pPr>
            <a:r>
              <a:rPr lang="en-US" sz="1800" dirty="0">
                <a:latin typeface="+mn-lt"/>
              </a:rPr>
              <a:t>The Vasicek Adjustment is </a:t>
            </a:r>
            <a:r>
              <a:rPr lang="en-US" sz="1800" b="1" i="1" dirty="0">
                <a:solidFill>
                  <a:schemeClr val="accent2"/>
                </a:solidFill>
                <a:latin typeface="+mn-lt"/>
              </a:rPr>
              <a:t>not</a:t>
            </a:r>
            <a:r>
              <a:rPr lang="en-US" sz="1800" b="1" dirty="0">
                <a:solidFill>
                  <a:schemeClr val="accent2"/>
                </a:solidFill>
                <a:latin typeface="+mn-lt"/>
              </a:rPr>
              <a:t> </a:t>
            </a:r>
            <a:r>
              <a:rPr lang="en-US" sz="1800" dirty="0">
                <a:solidFill>
                  <a:schemeClr val="accent2"/>
                </a:solidFill>
                <a:latin typeface="+mn-lt"/>
              </a:rPr>
              <a:t>“one size fits all”.</a:t>
            </a:r>
          </a:p>
        </p:txBody>
      </p:sp>
    </p:spTree>
    <p:extLst>
      <p:ext uri="{BB962C8B-B14F-4D97-AF65-F5344CB8AC3E}">
        <p14:creationId xmlns:p14="http://schemas.microsoft.com/office/powerpoint/2010/main" val="318948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F8B6FA-8F7C-DFB3-BA51-4D33A2C4F5E2}"/>
              </a:ext>
            </a:extLst>
          </p:cNvPr>
          <p:cNvSpPr>
            <a:spLocks noGrp="1"/>
          </p:cNvSpPr>
          <p:nvPr>
            <p:ph type="sldNum" sz="quarter" idx="12"/>
          </p:nvPr>
        </p:nvSpPr>
        <p:spPr/>
        <p:txBody>
          <a:bodyPr/>
          <a:lstStyle/>
          <a:p>
            <a:fld id="{CB7FE98A-78B1-495F-8A5C-53E48422F91F}" type="slidenum">
              <a:rPr lang="en-US" smtClean="0"/>
              <a:pPr/>
              <a:t>25</a:t>
            </a:fld>
            <a:endParaRPr lang="en-US" dirty="0"/>
          </a:p>
        </p:txBody>
      </p:sp>
      <p:sp>
        <p:nvSpPr>
          <p:cNvPr id="3" name="Title 2">
            <a:extLst>
              <a:ext uri="{FF2B5EF4-FFF2-40B4-BE49-F238E27FC236}">
                <a16:creationId xmlns:a16="http://schemas.microsoft.com/office/drawing/2014/main" id="{391C9461-6D1E-0F95-81DD-4A2FD47D5B0F}"/>
              </a:ext>
            </a:extLst>
          </p:cNvPr>
          <p:cNvSpPr>
            <a:spLocks noGrp="1"/>
          </p:cNvSpPr>
          <p:nvPr>
            <p:ph type="title"/>
          </p:nvPr>
        </p:nvSpPr>
        <p:spPr/>
        <p:txBody>
          <a:bodyPr/>
          <a:lstStyle/>
          <a:p>
            <a:r>
              <a:rPr lang="en-US" dirty="0"/>
              <a:t>Best Practices by Beta Type</a:t>
            </a:r>
          </a:p>
        </p:txBody>
      </p:sp>
      <p:sp>
        <p:nvSpPr>
          <p:cNvPr id="4" name="TextBox 3">
            <a:extLst>
              <a:ext uri="{FF2B5EF4-FFF2-40B4-BE49-F238E27FC236}">
                <a16:creationId xmlns:a16="http://schemas.microsoft.com/office/drawing/2014/main" id="{AC754961-F2F0-A70A-7886-B5F4BE95A0A3}"/>
              </a:ext>
            </a:extLst>
          </p:cNvPr>
          <p:cNvSpPr txBox="1"/>
          <p:nvPr/>
        </p:nvSpPr>
        <p:spPr>
          <a:xfrm>
            <a:off x="754380" y="1833106"/>
            <a:ext cx="10520737" cy="4247317"/>
          </a:xfrm>
          <a:prstGeom prst="rect">
            <a:avLst/>
          </a:prstGeom>
          <a:noFill/>
        </p:spPr>
        <p:txBody>
          <a:bodyPr wrap="square" rtlCol="0">
            <a:spAutoFit/>
          </a:bodyPr>
          <a:lstStyle/>
          <a:p>
            <a:pPr marL="342900" indent="-342900" algn="l">
              <a:buClr>
                <a:srgbClr val="43B049"/>
              </a:buClr>
              <a:buFont typeface="Arial" panose="020B0604020202020204" pitchFamily="34" charset="0"/>
              <a:buChar char="•"/>
            </a:pPr>
            <a:r>
              <a:rPr lang="en-US" b="1" dirty="0">
                <a:solidFill>
                  <a:srgbClr val="43B049"/>
                </a:solidFill>
              </a:rPr>
              <a:t>OLS Beta</a:t>
            </a:r>
          </a:p>
          <a:p>
            <a:pPr marL="800100" lvl="1" indent="-342900">
              <a:buClr>
                <a:srgbClr val="43B049"/>
              </a:buClr>
              <a:buFont typeface="Nunito Sans" panose="00000500000000000000" pitchFamily="2" charset="0"/>
              <a:buChar char="–"/>
            </a:pPr>
            <a:r>
              <a:rPr lang="en-US" dirty="0">
                <a:solidFill>
                  <a:srgbClr val="4D4D4F"/>
                </a:solidFill>
              </a:rPr>
              <a:t>Best to only use betas that are “statistically significant”.  A short-cut is to look at t-stats &gt; 2.0</a:t>
            </a:r>
          </a:p>
          <a:p>
            <a:pPr marL="800100" lvl="1" indent="-342900">
              <a:buClr>
                <a:srgbClr val="43B049"/>
              </a:buClr>
              <a:buFont typeface="Nunito Sans" panose="00000500000000000000" pitchFamily="2" charset="0"/>
              <a:buChar char="–"/>
            </a:pPr>
            <a:r>
              <a:rPr lang="en-US" dirty="0">
                <a:solidFill>
                  <a:srgbClr val="4D4D4F"/>
                </a:solidFill>
              </a:rPr>
              <a:t>Be careful if a company underwent a significant transaction (e.g., acquisition, divestiture, etc.), as the underlying business risk may have changed materially. </a:t>
            </a:r>
          </a:p>
          <a:p>
            <a:pPr marL="800100" lvl="1" indent="-342900">
              <a:buClr>
                <a:srgbClr val="43B049"/>
              </a:buClr>
              <a:buFont typeface="Nunito Sans" panose="00000500000000000000" pitchFamily="2" charset="0"/>
              <a:buChar char="–"/>
            </a:pPr>
            <a:r>
              <a:rPr lang="en-US" dirty="0">
                <a:solidFill>
                  <a:srgbClr val="4D4D4F"/>
                </a:solidFill>
              </a:rPr>
              <a:t>Look at trailing betas over time (e.g., over the last 10 years) to analyze beta stability.</a:t>
            </a:r>
          </a:p>
          <a:p>
            <a:pPr marL="800100" lvl="1" indent="-342900">
              <a:buFont typeface="Arial" panose="020B0604020202020204" pitchFamily="34" charset="0"/>
              <a:buChar char="•"/>
            </a:pPr>
            <a:endParaRPr lang="en-US" dirty="0">
              <a:solidFill>
                <a:srgbClr val="4D4D4F"/>
              </a:solidFill>
            </a:endParaRPr>
          </a:p>
          <a:p>
            <a:pPr marL="342900" indent="-342900" algn="l">
              <a:buClr>
                <a:srgbClr val="43B049"/>
              </a:buClr>
              <a:buFont typeface="Arial" panose="020B0604020202020204" pitchFamily="34" charset="0"/>
              <a:buChar char="•"/>
            </a:pPr>
            <a:r>
              <a:rPr lang="en-US" b="1" dirty="0">
                <a:solidFill>
                  <a:srgbClr val="4D4D4F"/>
                </a:solidFill>
              </a:rPr>
              <a:t>Sum Beta</a:t>
            </a:r>
          </a:p>
          <a:p>
            <a:pPr marL="800100" lvl="1" indent="-342900">
              <a:buClr>
                <a:srgbClr val="43B049"/>
              </a:buClr>
              <a:buFont typeface="Nunito Sans" panose="00000500000000000000" pitchFamily="2" charset="0"/>
              <a:buChar char="–"/>
            </a:pPr>
            <a:r>
              <a:rPr lang="en-US" dirty="0">
                <a:solidFill>
                  <a:srgbClr val="4D4D4F"/>
                </a:solidFill>
              </a:rPr>
              <a:t>Preferably, use only for small or thinly-traded comparable companies. </a:t>
            </a:r>
          </a:p>
          <a:p>
            <a:pPr marL="800100" lvl="1" indent="-342900">
              <a:buClr>
                <a:srgbClr val="43B049"/>
              </a:buClr>
              <a:buFont typeface="Nunito Sans" panose="00000500000000000000" pitchFamily="2" charset="0"/>
              <a:buChar char="–"/>
            </a:pPr>
            <a:r>
              <a:rPr lang="en-US" dirty="0">
                <a:solidFill>
                  <a:srgbClr val="4D4D4F"/>
                </a:solidFill>
              </a:rPr>
              <a:t>Sum betas have been shown to be better predictors of smaller companies’ expected returns within the context of the CAPM. </a:t>
            </a:r>
          </a:p>
          <a:p>
            <a:pPr marL="800100" lvl="1" indent="-342900">
              <a:buFont typeface="Arial" panose="020B0604020202020204" pitchFamily="34" charset="0"/>
              <a:buChar char="•"/>
            </a:pPr>
            <a:endParaRPr lang="en-US" dirty="0">
              <a:solidFill>
                <a:srgbClr val="4D4D4F"/>
              </a:solidFill>
            </a:endParaRPr>
          </a:p>
          <a:p>
            <a:pPr marL="342900" indent="-342900">
              <a:buClr>
                <a:srgbClr val="43B049"/>
              </a:buClr>
              <a:buFont typeface="Arial" panose="020B0604020202020204" pitchFamily="34" charset="0"/>
              <a:buChar char="•"/>
            </a:pPr>
            <a:r>
              <a:rPr lang="en-US" b="1" dirty="0" err="1">
                <a:solidFill>
                  <a:srgbClr val="43B049"/>
                </a:solidFill>
              </a:rPr>
              <a:t>Vasicek</a:t>
            </a:r>
            <a:r>
              <a:rPr lang="en-US" b="1" dirty="0">
                <a:solidFill>
                  <a:srgbClr val="43B049"/>
                </a:solidFill>
              </a:rPr>
              <a:t> Adjusted</a:t>
            </a:r>
          </a:p>
          <a:p>
            <a:pPr marL="800100" lvl="1" indent="-342900">
              <a:buClr>
                <a:srgbClr val="43B049"/>
              </a:buClr>
              <a:buFont typeface="Nunito Sans" panose="00000500000000000000" pitchFamily="2" charset="0"/>
              <a:buChar char="–"/>
            </a:pPr>
            <a:r>
              <a:rPr lang="en-US" dirty="0">
                <a:solidFill>
                  <a:srgbClr val="4D4D4F"/>
                </a:solidFill>
              </a:rPr>
              <a:t>Can be used for any project.</a:t>
            </a:r>
          </a:p>
          <a:p>
            <a:pPr marL="800100" lvl="1" indent="-342900">
              <a:buClr>
                <a:srgbClr val="43B049"/>
              </a:buClr>
              <a:buFont typeface="Nunito Sans" panose="00000500000000000000" pitchFamily="2" charset="0"/>
              <a:buChar char="–"/>
            </a:pPr>
            <a:r>
              <a:rPr lang="en-US" dirty="0">
                <a:solidFill>
                  <a:srgbClr val="4D4D4F"/>
                </a:solidFill>
              </a:rPr>
              <a:t>Particularly important when standard errors of individual betas are large (look at the size of the standard error relative to the beta estimate). </a:t>
            </a:r>
            <a:endParaRPr lang="en-US" b="1" dirty="0"/>
          </a:p>
        </p:txBody>
      </p:sp>
    </p:spTree>
    <p:extLst>
      <p:ext uri="{BB962C8B-B14F-4D97-AF65-F5344CB8AC3E}">
        <p14:creationId xmlns:p14="http://schemas.microsoft.com/office/powerpoint/2010/main" val="274470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226FA-C212-DE39-EA7A-9445E9D7F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7CCD4-6798-3F53-3E1E-D8CA35265A40}"/>
              </a:ext>
            </a:extLst>
          </p:cNvPr>
          <p:cNvSpPr>
            <a:spLocks noGrp="1"/>
          </p:cNvSpPr>
          <p:nvPr>
            <p:ph type="title"/>
          </p:nvPr>
        </p:nvSpPr>
        <p:spPr/>
        <p:txBody>
          <a:bodyPr/>
          <a:lstStyle/>
          <a:p>
            <a:r>
              <a:rPr lang="en-US" dirty="0"/>
              <a:t>Beyond CAPM Betas</a:t>
            </a:r>
            <a:br>
              <a:rPr lang="en-US" dirty="0"/>
            </a:br>
            <a:r>
              <a:rPr lang="en-US" dirty="0"/>
              <a:t>– Multi-factor Models</a:t>
            </a:r>
          </a:p>
        </p:txBody>
      </p:sp>
    </p:spTree>
    <p:extLst>
      <p:ext uri="{BB962C8B-B14F-4D97-AF65-F5344CB8AC3E}">
        <p14:creationId xmlns:p14="http://schemas.microsoft.com/office/powerpoint/2010/main" val="2986108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ED1D-42DD-4390-BAD4-27CE383EE781}"/>
              </a:ext>
            </a:extLst>
          </p:cNvPr>
          <p:cNvSpPr>
            <a:spLocks noGrp="1"/>
          </p:cNvSpPr>
          <p:nvPr>
            <p:ph type="sldNum" sz="quarter" idx="12"/>
          </p:nvPr>
        </p:nvSpPr>
        <p:spPr/>
        <p:txBody>
          <a:bodyPr/>
          <a:lstStyle/>
          <a:p>
            <a:fld id="{CB7FE98A-78B1-495F-8A5C-53E48422F91F}" type="slidenum">
              <a:rPr lang="en-US" smtClean="0"/>
              <a:pPr/>
              <a:t>27</a:t>
            </a:fld>
            <a:endParaRPr lang="en-US" dirty="0"/>
          </a:p>
        </p:txBody>
      </p:sp>
      <p:sp>
        <p:nvSpPr>
          <p:cNvPr id="3" name="Title 1">
            <a:extLst>
              <a:ext uri="{FF2B5EF4-FFF2-40B4-BE49-F238E27FC236}">
                <a16:creationId xmlns:a16="http://schemas.microsoft.com/office/drawing/2014/main" id="{74E55A30-D501-4DF4-A152-0DAE8205F2B7}"/>
              </a:ext>
            </a:extLst>
          </p:cNvPr>
          <p:cNvSpPr>
            <a:spLocks noGrp="1"/>
          </p:cNvSpPr>
          <p:nvPr>
            <p:ph type="title"/>
          </p:nvPr>
        </p:nvSpPr>
        <p:spPr>
          <a:xfrm>
            <a:off x="754380" y="590047"/>
            <a:ext cx="8448614" cy="373839"/>
          </a:xfrm>
        </p:spPr>
        <p:txBody>
          <a:bodyPr/>
          <a:lstStyle/>
          <a:p>
            <a:r>
              <a:rPr lang="en-US" dirty="0">
                <a:solidFill>
                  <a:srgbClr val="14487F"/>
                </a:solidFill>
              </a:rPr>
              <a:t>Back to Basics: What are Multi-Factors Models? </a:t>
            </a:r>
          </a:p>
        </p:txBody>
      </p:sp>
      <p:graphicFrame>
        <p:nvGraphicFramePr>
          <p:cNvPr id="9" name="Diagram 8">
            <a:extLst>
              <a:ext uri="{FF2B5EF4-FFF2-40B4-BE49-F238E27FC236}">
                <a16:creationId xmlns:a16="http://schemas.microsoft.com/office/drawing/2014/main" id="{62E2B7FE-C62F-4D66-85CF-C3852230A04F}"/>
              </a:ext>
            </a:extLst>
          </p:cNvPr>
          <p:cNvGraphicFramePr/>
          <p:nvPr/>
        </p:nvGraphicFramePr>
        <p:xfrm>
          <a:off x="667325" y="1879105"/>
          <a:ext cx="11031340" cy="1786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5F6D963-7634-446C-B66E-D86CC959924E}"/>
              </a:ext>
            </a:extLst>
          </p:cNvPr>
          <p:cNvPicPr>
            <a:picLocks noChangeAspect="1"/>
          </p:cNvPicPr>
          <p:nvPr/>
        </p:nvPicPr>
        <p:blipFill>
          <a:blip r:embed="rId7"/>
          <a:stretch>
            <a:fillRect/>
          </a:stretch>
        </p:blipFill>
        <p:spPr>
          <a:xfrm>
            <a:off x="2475178" y="3947034"/>
            <a:ext cx="7525221" cy="1786142"/>
          </a:xfrm>
          <a:prstGeom prst="rect">
            <a:avLst/>
          </a:prstGeom>
        </p:spPr>
      </p:pic>
    </p:spTree>
    <p:extLst>
      <p:ext uri="{BB962C8B-B14F-4D97-AF65-F5344CB8AC3E}">
        <p14:creationId xmlns:p14="http://schemas.microsoft.com/office/powerpoint/2010/main" val="3714549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ED1D-42DD-4390-BAD4-27CE383EE781}"/>
              </a:ext>
            </a:extLst>
          </p:cNvPr>
          <p:cNvSpPr>
            <a:spLocks noGrp="1"/>
          </p:cNvSpPr>
          <p:nvPr>
            <p:ph type="sldNum" sz="quarter" idx="12"/>
          </p:nvPr>
        </p:nvSpPr>
        <p:spPr/>
        <p:txBody>
          <a:bodyPr/>
          <a:lstStyle/>
          <a:p>
            <a:fld id="{CB7FE98A-78B1-495F-8A5C-53E48422F91F}" type="slidenum">
              <a:rPr lang="en-US" smtClean="0"/>
              <a:pPr/>
              <a:t>28</a:t>
            </a:fld>
            <a:endParaRPr lang="en-US" dirty="0"/>
          </a:p>
        </p:txBody>
      </p:sp>
      <p:sp>
        <p:nvSpPr>
          <p:cNvPr id="3" name="Title 1">
            <a:extLst>
              <a:ext uri="{FF2B5EF4-FFF2-40B4-BE49-F238E27FC236}">
                <a16:creationId xmlns:a16="http://schemas.microsoft.com/office/drawing/2014/main" id="{74E55A30-D501-4DF4-A152-0DAE8205F2B7}"/>
              </a:ext>
            </a:extLst>
          </p:cNvPr>
          <p:cNvSpPr>
            <a:spLocks noGrp="1"/>
          </p:cNvSpPr>
          <p:nvPr>
            <p:ph type="title"/>
          </p:nvPr>
        </p:nvSpPr>
        <p:spPr>
          <a:xfrm>
            <a:off x="754380" y="530942"/>
            <a:ext cx="8478110" cy="639097"/>
          </a:xfrm>
        </p:spPr>
        <p:txBody>
          <a:bodyPr/>
          <a:lstStyle/>
          <a:p>
            <a:r>
              <a:rPr lang="en-US" dirty="0"/>
              <a:t>What are the Most Common Factors included in Multi-Factor Models Nowadays? </a:t>
            </a:r>
          </a:p>
        </p:txBody>
      </p:sp>
      <p:graphicFrame>
        <p:nvGraphicFramePr>
          <p:cNvPr id="8" name="Diagram 7">
            <a:extLst>
              <a:ext uri="{FF2B5EF4-FFF2-40B4-BE49-F238E27FC236}">
                <a16:creationId xmlns:a16="http://schemas.microsoft.com/office/drawing/2014/main" id="{6E38EA54-8099-4F8C-BFD3-736669AA2381}"/>
              </a:ext>
            </a:extLst>
          </p:cNvPr>
          <p:cNvGraphicFramePr/>
          <p:nvPr/>
        </p:nvGraphicFramePr>
        <p:xfrm>
          <a:off x="1858297" y="1545336"/>
          <a:ext cx="8128000" cy="2910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CE667C18-EAA9-4910-96C9-08B2A5CD4470}"/>
              </a:ext>
            </a:extLst>
          </p:cNvPr>
          <p:cNvSpPr/>
          <p:nvPr/>
        </p:nvSpPr>
        <p:spPr>
          <a:xfrm>
            <a:off x="1992827" y="1419423"/>
            <a:ext cx="7858939" cy="1546858"/>
          </a:xfrm>
          <a:prstGeom prst="rect">
            <a:avLst/>
          </a:prstGeom>
          <a:noFill/>
          <a:ln w="25400" cap="flat" cmpd="sng" algn="ctr">
            <a:solidFill>
              <a:srgbClr val="BF0D3E"/>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a:solidFill>
                <a:srgbClr val="404040"/>
              </a:solidFill>
              <a:latin typeface="Calibri" panose="020F0502020204030204" pitchFamily="34" charset="0"/>
            </a:endParaRPr>
          </a:p>
        </p:txBody>
      </p:sp>
      <p:sp>
        <p:nvSpPr>
          <p:cNvPr id="6" name="TextBox 5">
            <a:extLst>
              <a:ext uri="{FF2B5EF4-FFF2-40B4-BE49-F238E27FC236}">
                <a16:creationId xmlns:a16="http://schemas.microsoft.com/office/drawing/2014/main" id="{D1D00A3C-B14E-40BA-8702-6D848249B2EE}"/>
              </a:ext>
            </a:extLst>
          </p:cNvPr>
          <p:cNvSpPr txBox="1"/>
          <p:nvPr/>
        </p:nvSpPr>
        <p:spPr>
          <a:xfrm>
            <a:off x="10020016" y="2192852"/>
            <a:ext cx="1903138" cy="584775"/>
          </a:xfrm>
          <a:prstGeom prst="rect">
            <a:avLst/>
          </a:prstGeom>
          <a:noFill/>
        </p:spPr>
        <p:txBody>
          <a:bodyPr wrap="square" rtlCol="0">
            <a:spAutoFit/>
          </a:bodyPr>
          <a:lstStyle/>
          <a:p>
            <a:pPr algn="l"/>
            <a:r>
              <a:rPr lang="en-US" sz="1600" b="1" dirty="0" err="1">
                <a:solidFill>
                  <a:srgbClr val="BF0D3E"/>
                </a:solidFill>
              </a:rPr>
              <a:t>Fama</a:t>
            </a:r>
            <a:r>
              <a:rPr lang="en-US" sz="1600" b="1" dirty="0">
                <a:solidFill>
                  <a:srgbClr val="BF0D3E"/>
                </a:solidFill>
              </a:rPr>
              <a:t>-French </a:t>
            </a:r>
          </a:p>
          <a:p>
            <a:pPr algn="l"/>
            <a:r>
              <a:rPr lang="en-US" sz="1600" b="1" dirty="0">
                <a:solidFill>
                  <a:srgbClr val="BF0D3E"/>
                </a:solidFill>
              </a:rPr>
              <a:t>3-Factor Model</a:t>
            </a:r>
          </a:p>
        </p:txBody>
      </p:sp>
    </p:spTree>
    <p:extLst>
      <p:ext uri="{BB962C8B-B14F-4D97-AF65-F5344CB8AC3E}">
        <p14:creationId xmlns:p14="http://schemas.microsoft.com/office/powerpoint/2010/main" val="57925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ED1D-42DD-4390-BAD4-27CE383EE781}"/>
              </a:ext>
            </a:extLst>
          </p:cNvPr>
          <p:cNvSpPr>
            <a:spLocks noGrp="1"/>
          </p:cNvSpPr>
          <p:nvPr>
            <p:ph type="sldNum" sz="quarter" idx="12"/>
          </p:nvPr>
        </p:nvSpPr>
        <p:spPr/>
        <p:txBody>
          <a:bodyPr/>
          <a:lstStyle/>
          <a:p>
            <a:fld id="{CB7FE98A-78B1-495F-8A5C-53E48422F91F}" type="slidenum">
              <a:rPr lang="en-US" smtClean="0"/>
              <a:pPr/>
              <a:t>29</a:t>
            </a:fld>
            <a:endParaRPr lang="en-US" dirty="0"/>
          </a:p>
        </p:txBody>
      </p:sp>
      <p:sp>
        <p:nvSpPr>
          <p:cNvPr id="3" name="Title 1">
            <a:extLst>
              <a:ext uri="{FF2B5EF4-FFF2-40B4-BE49-F238E27FC236}">
                <a16:creationId xmlns:a16="http://schemas.microsoft.com/office/drawing/2014/main" id="{74E55A30-D501-4DF4-A152-0DAE8205F2B7}"/>
              </a:ext>
            </a:extLst>
          </p:cNvPr>
          <p:cNvSpPr>
            <a:spLocks noGrp="1"/>
          </p:cNvSpPr>
          <p:nvPr>
            <p:ph type="title"/>
          </p:nvPr>
        </p:nvSpPr>
        <p:spPr>
          <a:xfrm>
            <a:off x="754380" y="530942"/>
            <a:ext cx="8478110" cy="639097"/>
          </a:xfrm>
        </p:spPr>
        <p:txBody>
          <a:bodyPr/>
          <a:lstStyle/>
          <a:p>
            <a:r>
              <a:rPr lang="en-US" dirty="0"/>
              <a:t>What are the Most Common Factors included in Multi-Factor Models Nowadays? </a:t>
            </a:r>
          </a:p>
        </p:txBody>
      </p:sp>
      <p:graphicFrame>
        <p:nvGraphicFramePr>
          <p:cNvPr id="8" name="Diagram 7">
            <a:extLst>
              <a:ext uri="{FF2B5EF4-FFF2-40B4-BE49-F238E27FC236}">
                <a16:creationId xmlns:a16="http://schemas.microsoft.com/office/drawing/2014/main" id="{6E38EA54-8099-4F8C-BFD3-736669AA2381}"/>
              </a:ext>
            </a:extLst>
          </p:cNvPr>
          <p:cNvGraphicFramePr/>
          <p:nvPr/>
        </p:nvGraphicFramePr>
        <p:xfrm>
          <a:off x="1858297" y="1545336"/>
          <a:ext cx="8128000" cy="2910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CE667C18-EAA9-4910-96C9-08B2A5CD4470}"/>
              </a:ext>
            </a:extLst>
          </p:cNvPr>
          <p:cNvSpPr/>
          <p:nvPr/>
        </p:nvSpPr>
        <p:spPr>
          <a:xfrm>
            <a:off x="1858297" y="1428109"/>
            <a:ext cx="7858939" cy="3176310"/>
          </a:xfrm>
          <a:prstGeom prst="rect">
            <a:avLst/>
          </a:prstGeom>
          <a:noFill/>
          <a:ln w="25400" cap="flat" cmpd="sng" algn="ctr">
            <a:solidFill>
              <a:srgbClr val="BF0D3E"/>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a:solidFill>
                <a:srgbClr val="404040"/>
              </a:solidFill>
              <a:latin typeface="Calibri" panose="020F0502020204030204" pitchFamily="34" charset="0"/>
            </a:endParaRPr>
          </a:p>
        </p:txBody>
      </p:sp>
      <p:sp>
        <p:nvSpPr>
          <p:cNvPr id="6" name="TextBox 5">
            <a:extLst>
              <a:ext uri="{FF2B5EF4-FFF2-40B4-BE49-F238E27FC236}">
                <a16:creationId xmlns:a16="http://schemas.microsoft.com/office/drawing/2014/main" id="{D1D00A3C-B14E-40BA-8702-6D848249B2EE}"/>
              </a:ext>
            </a:extLst>
          </p:cNvPr>
          <p:cNvSpPr txBox="1"/>
          <p:nvPr/>
        </p:nvSpPr>
        <p:spPr>
          <a:xfrm>
            <a:off x="10020016" y="2192852"/>
            <a:ext cx="1903138" cy="584775"/>
          </a:xfrm>
          <a:prstGeom prst="rect">
            <a:avLst/>
          </a:prstGeom>
          <a:noFill/>
        </p:spPr>
        <p:txBody>
          <a:bodyPr wrap="square" rtlCol="0">
            <a:spAutoFit/>
          </a:bodyPr>
          <a:lstStyle/>
          <a:p>
            <a:pPr algn="l"/>
            <a:r>
              <a:rPr lang="en-US" sz="1600" b="1" dirty="0" err="1">
                <a:solidFill>
                  <a:srgbClr val="BF0D3E"/>
                </a:solidFill>
              </a:rPr>
              <a:t>Fama</a:t>
            </a:r>
            <a:r>
              <a:rPr lang="en-US" sz="1600" b="1" dirty="0">
                <a:solidFill>
                  <a:srgbClr val="BF0D3E"/>
                </a:solidFill>
              </a:rPr>
              <a:t>-French </a:t>
            </a:r>
          </a:p>
          <a:p>
            <a:pPr algn="l"/>
            <a:r>
              <a:rPr lang="en-US" sz="1600" b="1" dirty="0">
                <a:solidFill>
                  <a:srgbClr val="BF0D3E"/>
                </a:solidFill>
              </a:rPr>
              <a:t>5-Factor Model</a:t>
            </a:r>
          </a:p>
        </p:txBody>
      </p:sp>
      <p:sp>
        <p:nvSpPr>
          <p:cNvPr id="4" name="Rectangle 3">
            <a:extLst>
              <a:ext uri="{FF2B5EF4-FFF2-40B4-BE49-F238E27FC236}">
                <a16:creationId xmlns:a16="http://schemas.microsoft.com/office/drawing/2014/main" id="{C7891146-BD6B-4870-8128-83A148DE5CD1}"/>
              </a:ext>
            </a:extLst>
          </p:cNvPr>
          <p:cNvSpPr/>
          <p:nvPr/>
        </p:nvSpPr>
        <p:spPr>
          <a:xfrm>
            <a:off x="1642105" y="2984456"/>
            <a:ext cx="649027" cy="1796297"/>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a:solidFill>
                <a:srgbClr val="404040"/>
              </a:solidFill>
              <a:latin typeface="Calibri" panose="020F0502020204030204" pitchFamily="34" charset="0"/>
            </a:endParaRPr>
          </a:p>
        </p:txBody>
      </p:sp>
      <p:sp>
        <p:nvSpPr>
          <p:cNvPr id="9" name="Rectangle 8">
            <a:extLst>
              <a:ext uri="{FF2B5EF4-FFF2-40B4-BE49-F238E27FC236}">
                <a16:creationId xmlns:a16="http://schemas.microsoft.com/office/drawing/2014/main" id="{5F138986-5CA5-4231-9FBE-74A5BD7B5161}"/>
              </a:ext>
            </a:extLst>
          </p:cNvPr>
          <p:cNvSpPr/>
          <p:nvPr/>
        </p:nvSpPr>
        <p:spPr>
          <a:xfrm rot="5400000">
            <a:off x="3066117" y="3554839"/>
            <a:ext cx="564776" cy="2532855"/>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a:solidFill>
                <a:srgbClr val="404040"/>
              </a:solidFill>
              <a:latin typeface="Calibri" panose="020F0502020204030204" pitchFamily="34" charset="0"/>
            </a:endParaRPr>
          </a:p>
        </p:txBody>
      </p:sp>
      <p:cxnSp>
        <p:nvCxnSpPr>
          <p:cNvPr id="10" name="Straight Connector 9">
            <a:extLst>
              <a:ext uri="{FF2B5EF4-FFF2-40B4-BE49-F238E27FC236}">
                <a16:creationId xmlns:a16="http://schemas.microsoft.com/office/drawing/2014/main" id="{E27D5848-BA4E-423B-A9BA-834D926A3D53}"/>
              </a:ext>
            </a:extLst>
          </p:cNvPr>
          <p:cNvCxnSpPr>
            <a:cxnSpLocks/>
          </p:cNvCxnSpPr>
          <p:nvPr/>
        </p:nvCxnSpPr>
        <p:spPr>
          <a:xfrm>
            <a:off x="1876695" y="3024969"/>
            <a:ext cx="2738238" cy="0"/>
          </a:xfrm>
          <a:prstGeom prst="line">
            <a:avLst/>
          </a:prstGeom>
          <a:noFill/>
          <a:ln w="25400" cap="flat" cmpd="sng" algn="ctr">
            <a:solidFill>
              <a:srgbClr val="BF0D3E"/>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9977D1DD-A77A-43FD-BFCA-C6527CD77DD2}"/>
              </a:ext>
            </a:extLst>
          </p:cNvPr>
          <p:cNvCxnSpPr>
            <a:cxnSpLocks/>
          </p:cNvCxnSpPr>
          <p:nvPr/>
        </p:nvCxnSpPr>
        <p:spPr>
          <a:xfrm flipV="1">
            <a:off x="4647592" y="3024969"/>
            <a:ext cx="0" cy="1545976"/>
          </a:xfrm>
          <a:prstGeom prst="line">
            <a:avLst/>
          </a:prstGeom>
          <a:noFill/>
          <a:ln w="25400" cap="flat" cmpd="sng" algn="ctr">
            <a:solidFill>
              <a:srgbClr val="BF0D3E"/>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9256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07A18-F247-499A-8D94-B43C70F63CE8}"/>
              </a:ext>
            </a:extLst>
          </p:cNvPr>
          <p:cNvSpPr>
            <a:spLocks noGrp="1"/>
          </p:cNvSpPr>
          <p:nvPr>
            <p:ph type="sldNum" sz="quarter" idx="12"/>
          </p:nvPr>
        </p:nvSpPr>
        <p:spPr/>
        <p:txBody>
          <a:bodyPr/>
          <a:lstStyle/>
          <a:p>
            <a:fld id="{CB7FE98A-78B1-495F-8A5C-53E48422F91F}" type="slidenum">
              <a:rPr lang="en-US" smtClean="0"/>
              <a:pPr/>
              <a:t>3</a:t>
            </a:fld>
            <a:endParaRPr lang="en-US" dirty="0"/>
          </a:p>
        </p:txBody>
      </p:sp>
      <p:sp>
        <p:nvSpPr>
          <p:cNvPr id="3" name="Text Placeholder 2">
            <a:extLst>
              <a:ext uri="{FF2B5EF4-FFF2-40B4-BE49-F238E27FC236}">
                <a16:creationId xmlns:a16="http://schemas.microsoft.com/office/drawing/2014/main" id="{4ED19C83-0A44-4DA8-A2E4-E5AA518AB25A}"/>
              </a:ext>
            </a:extLst>
          </p:cNvPr>
          <p:cNvSpPr>
            <a:spLocks noGrp="1"/>
          </p:cNvSpPr>
          <p:nvPr>
            <p:ph type="body" sz="quarter" idx="13"/>
          </p:nvPr>
        </p:nvSpPr>
        <p:spPr/>
        <p:txBody>
          <a:bodyPr/>
          <a:lstStyle/>
          <a:p>
            <a:endParaRPr lang="en-US" dirty="0"/>
          </a:p>
        </p:txBody>
      </p:sp>
      <p:sp>
        <p:nvSpPr>
          <p:cNvPr id="4" name="Title 3">
            <a:extLst>
              <a:ext uri="{FF2B5EF4-FFF2-40B4-BE49-F238E27FC236}">
                <a16:creationId xmlns:a16="http://schemas.microsoft.com/office/drawing/2014/main" id="{F5E0792F-72CF-4112-BEE7-5E55993EB811}"/>
              </a:ext>
            </a:extLst>
          </p:cNvPr>
          <p:cNvSpPr>
            <a:spLocks noGrp="1"/>
          </p:cNvSpPr>
          <p:nvPr>
            <p:ph type="title"/>
          </p:nvPr>
        </p:nvSpPr>
        <p:spPr/>
        <p:txBody>
          <a:bodyPr/>
          <a:lstStyle/>
          <a:p>
            <a:r>
              <a:rPr lang="en-US" dirty="0"/>
              <a:t>Disclaimer</a:t>
            </a:r>
          </a:p>
        </p:txBody>
      </p:sp>
      <p:sp>
        <p:nvSpPr>
          <p:cNvPr id="5" name="Text Placeholder 4">
            <a:extLst>
              <a:ext uri="{FF2B5EF4-FFF2-40B4-BE49-F238E27FC236}">
                <a16:creationId xmlns:a16="http://schemas.microsoft.com/office/drawing/2014/main" id="{B9581FDD-9BB1-406F-AA93-71111FD15DE6}"/>
              </a:ext>
            </a:extLst>
          </p:cNvPr>
          <p:cNvSpPr>
            <a:spLocks noGrp="1"/>
          </p:cNvSpPr>
          <p:nvPr>
            <p:ph type="body" sz="quarter" idx="20"/>
          </p:nvPr>
        </p:nvSpPr>
        <p:spPr/>
        <p:txBody>
          <a:bodyPr/>
          <a:lstStyle/>
          <a:p>
            <a:r>
              <a:rPr lang="en-US" dirty="0"/>
              <a:t>Any positions presented in this session are those of the panelists and do not represent the official position of Kroll, LLC. This material is offered for educational purposes with the understanding that neither the authors nor Kroll, LLC or its affiliates are engaged in rendering legal, accounting or any other professional service through presentation of this material.</a:t>
            </a:r>
          </a:p>
          <a:p>
            <a:r>
              <a:rPr lang="en-US" dirty="0"/>
              <a:t>The information presented in this session has been obtained with the greatest of care from sources believed to be reliable, but is not guaranteed to be complete, accurate or timely. The authors and Kroll, LLC or its affiliates expressly disclaim any liability, including incidental or consequential damages, arising from the use of this material or any errors or omissions that may be contained in it.</a:t>
            </a:r>
          </a:p>
        </p:txBody>
      </p:sp>
    </p:spTree>
    <p:extLst>
      <p:ext uri="{BB962C8B-B14F-4D97-AF65-F5344CB8AC3E}">
        <p14:creationId xmlns:p14="http://schemas.microsoft.com/office/powerpoint/2010/main" val="3843652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BED1D-42DD-4390-BAD4-27CE383EE781}"/>
              </a:ext>
            </a:extLst>
          </p:cNvPr>
          <p:cNvSpPr>
            <a:spLocks noGrp="1"/>
          </p:cNvSpPr>
          <p:nvPr>
            <p:ph type="sldNum" sz="quarter" idx="12"/>
          </p:nvPr>
        </p:nvSpPr>
        <p:spPr/>
        <p:txBody>
          <a:bodyPr/>
          <a:lstStyle/>
          <a:p>
            <a:fld id="{CB7FE98A-78B1-495F-8A5C-53E48422F91F}" type="slidenum">
              <a:rPr lang="en-US" smtClean="0"/>
              <a:pPr/>
              <a:t>30</a:t>
            </a:fld>
            <a:endParaRPr lang="en-US" dirty="0"/>
          </a:p>
        </p:txBody>
      </p:sp>
      <p:sp>
        <p:nvSpPr>
          <p:cNvPr id="3" name="Title 1">
            <a:extLst>
              <a:ext uri="{FF2B5EF4-FFF2-40B4-BE49-F238E27FC236}">
                <a16:creationId xmlns:a16="http://schemas.microsoft.com/office/drawing/2014/main" id="{74E55A30-D501-4DF4-A152-0DAE8205F2B7}"/>
              </a:ext>
            </a:extLst>
          </p:cNvPr>
          <p:cNvSpPr>
            <a:spLocks noGrp="1"/>
          </p:cNvSpPr>
          <p:nvPr>
            <p:ph type="title"/>
          </p:nvPr>
        </p:nvSpPr>
        <p:spPr>
          <a:xfrm>
            <a:off x="754380" y="530942"/>
            <a:ext cx="8478110" cy="639097"/>
          </a:xfrm>
        </p:spPr>
        <p:txBody>
          <a:bodyPr/>
          <a:lstStyle/>
          <a:p>
            <a:r>
              <a:rPr lang="en-US" dirty="0"/>
              <a:t>What are the Most Common Factors included in Multi-Factor Models Nowadays? </a:t>
            </a:r>
          </a:p>
        </p:txBody>
      </p:sp>
      <p:graphicFrame>
        <p:nvGraphicFramePr>
          <p:cNvPr id="8" name="Diagram 7">
            <a:extLst>
              <a:ext uri="{FF2B5EF4-FFF2-40B4-BE49-F238E27FC236}">
                <a16:creationId xmlns:a16="http://schemas.microsoft.com/office/drawing/2014/main" id="{6E38EA54-8099-4F8C-BFD3-736669AA2381}"/>
              </a:ext>
            </a:extLst>
          </p:cNvPr>
          <p:cNvGraphicFramePr/>
          <p:nvPr/>
        </p:nvGraphicFramePr>
        <p:xfrm>
          <a:off x="1858297" y="1546189"/>
          <a:ext cx="8128000" cy="2910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04BD4D83-21AF-46F8-9183-DF2CF33F67BA}"/>
              </a:ext>
            </a:extLst>
          </p:cNvPr>
          <p:cNvSpPr txBox="1"/>
          <p:nvPr/>
        </p:nvSpPr>
        <p:spPr>
          <a:xfrm>
            <a:off x="206215" y="4832687"/>
            <a:ext cx="2315745" cy="830997"/>
          </a:xfrm>
          <a:prstGeom prst="rect">
            <a:avLst/>
          </a:prstGeom>
          <a:noFill/>
        </p:spPr>
        <p:txBody>
          <a:bodyPr wrap="square" rtlCol="0">
            <a:spAutoFit/>
          </a:bodyPr>
          <a:lstStyle/>
          <a:p>
            <a:pPr algn="l"/>
            <a:r>
              <a:rPr lang="en-US" sz="1600" dirty="0">
                <a:solidFill>
                  <a:srgbClr val="4D4D4F"/>
                </a:solidFill>
              </a:rPr>
              <a:t>More recent factors, but more popular with asset managers </a:t>
            </a:r>
            <a:r>
              <a:rPr lang="en-US" sz="1600" dirty="0">
                <a:solidFill>
                  <a:srgbClr val="4D4D4F"/>
                </a:solidFill>
                <a:sym typeface="Symbol" panose="05050102010706020507" pitchFamily="18" charset="2"/>
              </a:rPr>
              <a:t></a:t>
            </a:r>
            <a:endParaRPr lang="en-US" sz="1600" dirty="0">
              <a:solidFill>
                <a:srgbClr val="4D4D4F"/>
              </a:solidFill>
            </a:endParaRPr>
          </a:p>
        </p:txBody>
      </p:sp>
      <p:sp>
        <p:nvSpPr>
          <p:cNvPr id="7" name="Rectangle 6">
            <a:extLst>
              <a:ext uri="{FF2B5EF4-FFF2-40B4-BE49-F238E27FC236}">
                <a16:creationId xmlns:a16="http://schemas.microsoft.com/office/drawing/2014/main" id="{19F4D242-B1F3-4B45-9D1B-E5619E5D9CA8}"/>
              </a:ext>
            </a:extLst>
          </p:cNvPr>
          <p:cNvSpPr/>
          <p:nvPr/>
        </p:nvSpPr>
        <p:spPr>
          <a:xfrm>
            <a:off x="2369795" y="4652267"/>
            <a:ext cx="2240280" cy="1344168"/>
          </a:xfrm>
          <a:prstGeom prst="rect">
            <a:avLst/>
          </a:prstGeom>
          <a:solidFill>
            <a:srgbClr val="4C9FC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3500">
              <a:lnSpc>
                <a:spcPct val="90000"/>
              </a:lnSpc>
              <a:spcBef>
                <a:spcPct val="0"/>
              </a:spcBef>
              <a:spcAft>
                <a:spcPct val="35000"/>
              </a:spcAft>
            </a:pPr>
            <a:r>
              <a:rPr lang="en-US" sz="3000" dirty="0">
                <a:solidFill>
                  <a:srgbClr val="FFFFFF"/>
                </a:solidFill>
                <a:latin typeface="Nunito Sans"/>
              </a:rPr>
              <a:t>Liquidity</a:t>
            </a:r>
          </a:p>
        </p:txBody>
      </p:sp>
      <p:sp>
        <p:nvSpPr>
          <p:cNvPr id="16" name="Rectangle 15">
            <a:extLst>
              <a:ext uri="{FF2B5EF4-FFF2-40B4-BE49-F238E27FC236}">
                <a16:creationId xmlns:a16="http://schemas.microsoft.com/office/drawing/2014/main" id="{163C2112-5899-444B-B91D-A993BCEC17F4}"/>
              </a:ext>
            </a:extLst>
          </p:cNvPr>
          <p:cNvSpPr/>
          <p:nvPr/>
        </p:nvSpPr>
        <p:spPr>
          <a:xfrm>
            <a:off x="4798570" y="4652267"/>
            <a:ext cx="2240280" cy="1344168"/>
          </a:xfrm>
          <a:prstGeom prst="rect">
            <a:avLst/>
          </a:prstGeom>
          <a:solidFill>
            <a:srgbClr val="4C9FC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3500">
              <a:lnSpc>
                <a:spcPct val="90000"/>
              </a:lnSpc>
              <a:spcBef>
                <a:spcPct val="0"/>
              </a:spcBef>
              <a:spcAft>
                <a:spcPct val="35000"/>
              </a:spcAft>
            </a:pPr>
            <a:r>
              <a:rPr lang="en-US" sz="3000" dirty="0">
                <a:solidFill>
                  <a:srgbClr val="FFFFFF"/>
                </a:solidFill>
                <a:latin typeface="Nunito Sans"/>
              </a:rPr>
              <a:t>Low </a:t>
            </a:r>
          </a:p>
          <a:p>
            <a:pPr algn="ctr" defTabSz="1333500">
              <a:lnSpc>
                <a:spcPct val="90000"/>
              </a:lnSpc>
              <a:spcBef>
                <a:spcPct val="0"/>
              </a:spcBef>
              <a:spcAft>
                <a:spcPct val="35000"/>
              </a:spcAft>
            </a:pPr>
            <a:r>
              <a:rPr lang="en-US" sz="3000" dirty="0">
                <a:solidFill>
                  <a:srgbClr val="FFFFFF"/>
                </a:solidFill>
                <a:latin typeface="Nunito Sans"/>
              </a:rPr>
              <a:t>Volatility</a:t>
            </a:r>
          </a:p>
        </p:txBody>
      </p:sp>
      <p:sp>
        <p:nvSpPr>
          <p:cNvPr id="17" name="Rectangle 16">
            <a:extLst>
              <a:ext uri="{FF2B5EF4-FFF2-40B4-BE49-F238E27FC236}">
                <a16:creationId xmlns:a16="http://schemas.microsoft.com/office/drawing/2014/main" id="{A12FDA51-D7B8-489B-94AB-8A9D4E311CEA}"/>
              </a:ext>
            </a:extLst>
          </p:cNvPr>
          <p:cNvSpPr/>
          <p:nvPr/>
        </p:nvSpPr>
        <p:spPr>
          <a:xfrm>
            <a:off x="7227345" y="4652267"/>
            <a:ext cx="2240280" cy="1344168"/>
          </a:xfrm>
          <a:prstGeom prst="rect">
            <a:avLst/>
          </a:prstGeom>
          <a:solidFill>
            <a:srgbClr val="4C9FC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3500">
              <a:lnSpc>
                <a:spcPct val="90000"/>
              </a:lnSpc>
              <a:spcBef>
                <a:spcPct val="0"/>
              </a:spcBef>
              <a:spcAft>
                <a:spcPct val="35000"/>
              </a:spcAft>
            </a:pPr>
            <a:r>
              <a:rPr lang="en-US" sz="3000" dirty="0">
                <a:solidFill>
                  <a:srgbClr val="FFFFFF"/>
                </a:solidFill>
                <a:latin typeface="Nunito Sans"/>
              </a:rPr>
              <a:t>Yield /</a:t>
            </a:r>
          </a:p>
          <a:p>
            <a:pPr algn="ctr" defTabSz="1333500">
              <a:lnSpc>
                <a:spcPct val="90000"/>
              </a:lnSpc>
              <a:spcBef>
                <a:spcPct val="0"/>
              </a:spcBef>
              <a:spcAft>
                <a:spcPct val="35000"/>
              </a:spcAft>
            </a:pPr>
            <a:r>
              <a:rPr lang="en-US" sz="3000" dirty="0">
                <a:solidFill>
                  <a:srgbClr val="FFFFFF"/>
                </a:solidFill>
                <a:latin typeface="Nunito Sans"/>
              </a:rPr>
              <a:t>Income</a:t>
            </a:r>
          </a:p>
        </p:txBody>
      </p:sp>
      <p:sp>
        <p:nvSpPr>
          <p:cNvPr id="19" name="TextBox 18">
            <a:extLst>
              <a:ext uri="{FF2B5EF4-FFF2-40B4-BE49-F238E27FC236}">
                <a16:creationId xmlns:a16="http://schemas.microsoft.com/office/drawing/2014/main" id="{8C9A37A9-E716-4E05-AF34-211436262A95}"/>
              </a:ext>
            </a:extLst>
          </p:cNvPr>
          <p:cNvSpPr txBox="1"/>
          <p:nvPr/>
        </p:nvSpPr>
        <p:spPr>
          <a:xfrm>
            <a:off x="2369795" y="6177776"/>
            <a:ext cx="8886549" cy="553998"/>
          </a:xfrm>
          <a:prstGeom prst="rect">
            <a:avLst/>
          </a:prstGeom>
          <a:noFill/>
        </p:spPr>
        <p:txBody>
          <a:bodyPr wrap="square">
            <a:spAutoFit/>
          </a:bodyPr>
          <a:lstStyle/>
          <a:p>
            <a:r>
              <a:rPr lang="en-US" sz="1000" b="1" dirty="0">
                <a:solidFill>
                  <a:srgbClr val="4D4D4F"/>
                </a:solidFill>
              </a:rPr>
              <a:t>Also see: </a:t>
            </a:r>
          </a:p>
          <a:p>
            <a:r>
              <a:rPr lang="en-US" sz="1000" dirty="0">
                <a:solidFill>
                  <a:srgbClr val="4D4D4F"/>
                </a:solidFill>
              </a:rPr>
              <a:t>(i) “… and the Cross-Section of Expected Returns” by Harvey, Liu, and Zhu (2015),  </a:t>
            </a:r>
          </a:p>
          <a:p>
            <a:r>
              <a:rPr lang="en-US" sz="1000" dirty="0">
                <a:solidFill>
                  <a:srgbClr val="4D4D4F"/>
                </a:solidFill>
              </a:rPr>
              <a:t>(ii) “A Census of the Factor Zoo” by Harvey and Liu (2019)</a:t>
            </a:r>
          </a:p>
        </p:txBody>
      </p:sp>
      <p:sp>
        <p:nvSpPr>
          <p:cNvPr id="10" name="Rectangle 9">
            <a:extLst>
              <a:ext uri="{FF2B5EF4-FFF2-40B4-BE49-F238E27FC236}">
                <a16:creationId xmlns:a16="http://schemas.microsoft.com/office/drawing/2014/main" id="{428EA867-063A-4809-8DDC-38F7A23C6B95}"/>
              </a:ext>
            </a:extLst>
          </p:cNvPr>
          <p:cNvSpPr/>
          <p:nvPr/>
        </p:nvSpPr>
        <p:spPr>
          <a:xfrm>
            <a:off x="206214" y="4550921"/>
            <a:ext cx="9641965" cy="1555311"/>
          </a:xfrm>
          <a:prstGeom prst="rect">
            <a:avLst/>
          </a:prstGeom>
          <a:noFill/>
          <a:ln w="25400" cap="flat" cmpd="sng" algn="ctr">
            <a:solidFill>
              <a:srgbClr val="BF0D3E"/>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400">
              <a:solidFill>
                <a:srgbClr val="404040"/>
              </a:solidFill>
              <a:latin typeface="Calibri" panose="020F0502020204030204" pitchFamily="34" charset="0"/>
            </a:endParaRPr>
          </a:p>
        </p:txBody>
      </p:sp>
    </p:spTree>
    <p:extLst>
      <p:ext uri="{BB962C8B-B14F-4D97-AF65-F5344CB8AC3E}">
        <p14:creationId xmlns:p14="http://schemas.microsoft.com/office/powerpoint/2010/main" val="2275490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21FC5-C4BA-2947-304F-04A1F686DB2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D97652-6286-8FA7-C2AE-3BD11529E867}"/>
              </a:ext>
            </a:extLst>
          </p:cNvPr>
          <p:cNvSpPr>
            <a:spLocks noGrp="1"/>
          </p:cNvSpPr>
          <p:nvPr>
            <p:ph type="sldNum" sz="quarter" idx="12"/>
          </p:nvPr>
        </p:nvSpPr>
        <p:spPr/>
        <p:txBody>
          <a:bodyPr/>
          <a:lstStyle/>
          <a:p>
            <a:fld id="{CB7FE98A-78B1-495F-8A5C-53E48422F91F}" type="slidenum">
              <a:rPr lang="en-US" smtClean="0"/>
              <a:pPr/>
              <a:t>31</a:t>
            </a:fld>
            <a:endParaRPr lang="en-US" dirty="0"/>
          </a:p>
        </p:txBody>
      </p:sp>
      <p:sp>
        <p:nvSpPr>
          <p:cNvPr id="4" name="Title 3">
            <a:extLst>
              <a:ext uri="{FF2B5EF4-FFF2-40B4-BE49-F238E27FC236}">
                <a16:creationId xmlns:a16="http://schemas.microsoft.com/office/drawing/2014/main" id="{013D4462-3EBE-FF6C-D152-CC2602137095}"/>
              </a:ext>
            </a:extLst>
          </p:cNvPr>
          <p:cNvSpPr>
            <a:spLocks noGrp="1"/>
          </p:cNvSpPr>
          <p:nvPr>
            <p:ph type="title"/>
          </p:nvPr>
        </p:nvSpPr>
        <p:spPr>
          <a:xfrm>
            <a:off x="841248" y="694568"/>
            <a:ext cx="10512552" cy="373839"/>
          </a:xfrm>
        </p:spPr>
        <p:txBody>
          <a:bodyPr/>
          <a:lstStyle/>
          <a:p>
            <a:r>
              <a:rPr lang="en-US" dirty="0"/>
              <a:t>What Am I missing If I Just Use Textbook CAPM?</a:t>
            </a:r>
          </a:p>
        </p:txBody>
      </p:sp>
      <p:sp>
        <p:nvSpPr>
          <p:cNvPr id="12" name="Text Placeholder 11">
            <a:extLst>
              <a:ext uri="{FF2B5EF4-FFF2-40B4-BE49-F238E27FC236}">
                <a16:creationId xmlns:a16="http://schemas.microsoft.com/office/drawing/2014/main" id="{5FF55C76-91A0-E89C-B58A-47212EF95423}"/>
              </a:ext>
            </a:extLst>
          </p:cNvPr>
          <p:cNvSpPr>
            <a:spLocks noGrp="1"/>
          </p:cNvSpPr>
          <p:nvPr>
            <p:ph type="body" sz="quarter" idx="13"/>
          </p:nvPr>
        </p:nvSpPr>
        <p:spPr/>
        <p:txBody>
          <a:bodyPr/>
          <a:lstStyle/>
          <a:p>
            <a:r>
              <a:rPr lang="en-US" b="1" dirty="0">
                <a:solidFill>
                  <a:srgbClr val="43B049"/>
                </a:solidFill>
              </a:rPr>
              <a:t>Kroll Cost of Capital Navigator: Cost of Equity Using CAPM vs. Fama-French 5-Factor Model </a:t>
            </a:r>
          </a:p>
        </p:txBody>
      </p:sp>
      <p:pic>
        <p:nvPicPr>
          <p:cNvPr id="8" name="Picture 7">
            <a:extLst>
              <a:ext uri="{FF2B5EF4-FFF2-40B4-BE49-F238E27FC236}">
                <a16:creationId xmlns:a16="http://schemas.microsoft.com/office/drawing/2014/main" id="{C8D36BFD-70FB-B758-0F11-13C4A93AB39B}"/>
              </a:ext>
            </a:extLst>
          </p:cNvPr>
          <p:cNvPicPr>
            <a:picLocks noChangeAspect="1"/>
          </p:cNvPicPr>
          <p:nvPr/>
        </p:nvPicPr>
        <p:blipFill>
          <a:blip r:embed="rId2"/>
          <a:stretch>
            <a:fillRect/>
          </a:stretch>
        </p:blipFill>
        <p:spPr>
          <a:xfrm>
            <a:off x="899717" y="1505070"/>
            <a:ext cx="7766302" cy="2881142"/>
          </a:xfrm>
          <a:prstGeom prst="rect">
            <a:avLst/>
          </a:prstGeom>
        </p:spPr>
      </p:pic>
      <p:pic>
        <p:nvPicPr>
          <p:cNvPr id="10" name="Picture 9">
            <a:extLst>
              <a:ext uri="{FF2B5EF4-FFF2-40B4-BE49-F238E27FC236}">
                <a16:creationId xmlns:a16="http://schemas.microsoft.com/office/drawing/2014/main" id="{D02AE495-4A9E-2A37-BC9A-E059D706B2B1}"/>
              </a:ext>
            </a:extLst>
          </p:cNvPr>
          <p:cNvPicPr>
            <a:picLocks noChangeAspect="1"/>
          </p:cNvPicPr>
          <p:nvPr/>
        </p:nvPicPr>
        <p:blipFill>
          <a:blip r:embed="rId3"/>
          <a:stretch>
            <a:fillRect/>
          </a:stretch>
        </p:blipFill>
        <p:spPr>
          <a:xfrm>
            <a:off x="899717" y="4411778"/>
            <a:ext cx="10325995" cy="1882303"/>
          </a:xfrm>
          <a:prstGeom prst="rect">
            <a:avLst/>
          </a:prstGeom>
        </p:spPr>
      </p:pic>
      <p:sp>
        <p:nvSpPr>
          <p:cNvPr id="13" name="Flowchart: Process 12">
            <a:extLst>
              <a:ext uri="{FF2B5EF4-FFF2-40B4-BE49-F238E27FC236}">
                <a16:creationId xmlns:a16="http://schemas.microsoft.com/office/drawing/2014/main" id="{EE7049BB-5E2F-8732-8B2A-27EEF08040E6}"/>
              </a:ext>
            </a:extLst>
          </p:cNvPr>
          <p:cNvSpPr/>
          <p:nvPr/>
        </p:nvSpPr>
        <p:spPr>
          <a:xfrm>
            <a:off x="2559730" y="5119254"/>
            <a:ext cx="786143" cy="1044177"/>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4" name="Flowchart: Process 13">
            <a:extLst>
              <a:ext uri="{FF2B5EF4-FFF2-40B4-BE49-F238E27FC236}">
                <a16:creationId xmlns:a16="http://schemas.microsoft.com/office/drawing/2014/main" id="{77E30FD0-89FD-013F-A8BD-F67538E1F4CC}"/>
              </a:ext>
            </a:extLst>
          </p:cNvPr>
          <p:cNvSpPr/>
          <p:nvPr/>
        </p:nvSpPr>
        <p:spPr>
          <a:xfrm>
            <a:off x="9944202" y="4779818"/>
            <a:ext cx="1208707" cy="1454727"/>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85B66627-FDDE-6D35-B2F8-80C57E546AE8}"/>
              </a:ext>
            </a:extLst>
          </p:cNvPr>
          <p:cNvSpPr txBox="1"/>
          <p:nvPr/>
        </p:nvSpPr>
        <p:spPr>
          <a:xfrm>
            <a:off x="952081" y="6362692"/>
            <a:ext cx="9286250" cy="215444"/>
          </a:xfrm>
          <a:prstGeom prst="rect">
            <a:avLst/>
          </a:prstGeom>
          <a:noFill/>
        </p:spPr>
        <p:txBody>
          <a:bodyPr wrap="square" rtlCol="0">
            <a:spAutoFit/>
          </a:bodyPr>
          <a:lstStyle/>
          <a:p>
            <a:r>
              <a:rPr lang="en-US" sz="800" dirty="0">
                <a:solidFill>
                  <a:srgbClr val="4D4D4F"/>
                </a:solidFill>
              </a:rPr>
              <a:t>Source: Kroll Cost of Capital Navigator, U.S. Industry Benchmarking. Data as of September 30, 2025</a:t>
            </a:r>
          </a:p>
        </p:txBody>
      </p:sp>
    </p:spTree>
    <p:extLst>
      <p:ext uri="{BB962C8B-B14F-4D97-AF65-F5344CB8AC3E}">
        <p14:creationId xmlns:p14="http://schemas.microsoft.com/office/powerpoint/2010/main" val="1478611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F8F8E-0950-4B4B-F61A-2430DCE27C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AFCD91-42E3-BCC4-1E6A-48E36EF0AE54}"/>
              </a:ext>
            </a:extLst>
          </p:cNvPr>
          <p:cNvSpPr>
            <a:spLocks noGrp="1"/>
          </p:cNvSpPr>
          <p:nvPr>
            <p:ph type="sldNum" sz="quarter" idx="12"/>
          </p:nvPr>
        </p:nvSpPr>
        <p:spPr/>
        <p:txBody>
          <a:bodyPr/>
          <a:lstStyle/>
          <a:p>
            <a:fld id="{CB7FE98A-78B1-495F-8A5C-53E48422F91F}" type="slidenum">
              <a:rPr lang="en-US" smtClean="0"/>
              <a:pPr/>
              <a:t>32</a:t>
            </a:fld>
            <a:endParaRPr lang="en-US" dirty="0"/>
          </a:p>
        </p:txBody>
      </p:sp>
      <p:sp>
        <p:nvSpPr>
          <p:cNvPr id="4" name="Title 3">
            <a:extLst>
              <a:ext uri="{FF2B5EF4-FFF2-40B4-BE49-F238E27FC236}">
                <a16:creationId xmlns:a16="http://schemas.microsoft.com/office/drawing/2014/main" id="{6D1D3096-9B94-3180-D253-60257FD42E53}"/>
              </a:ext>
            </a:extLst>
          </p:cNvPr>
          <p:cNvSpPr>
            <a:spLocks noGrp="1"/>
          </p:cNvSpPr>
          <p:nvPr>
            <p:ph type="title"/>
          </p:nvPr>
        </p:nvSpPr>
        <p:spPr>
          <a:xfrm>
            <a:off x="841248" y="694568"/>
            <a:ext cx="10512552" cy="373839"/>
          </a:xfrm>
        </p:spPr>
        <p:txBody>
          <a:bodyPr/>
          <a:lstStyle/>
          <a:p>
            <a:r>
              <a:rPr lang="en-US" dirty="0"/>
              <a:t>What Am I missing If I Just Use Textbook CAPM?</a:t>
            </a:r>
          </a:p>
        </p:txBody>
      </p:sp>
      <p:sp>
        <p:nvSpPr>
          <p:cNvPr id="12" name="Text Placeholder 11">
            <a:extLst>
              <a:ext uri="{FF2B5EF4-FFF2-40B4-BE49-F238E27FC236}">
                <a16:creationId xmlns:a16="http://schemas.microsoft.com/office/drawing/2014/main" id="{450279CC-4FE6-E232-3178-CC50097133C0}"/>
              </a:ext>
            </a:extLst>
          </p:cNvPr>
          <p:cNvSpPr>
            <a:spLocks noGrp="1"/>
          </p:cNvSpPr>
          <p:nvPr>
            <p:ph type="body" sz="quarter" idx="13"/>
          </p:nvPr>
        </p:nvSpPr>
        <p:spPr/>
        <p:txBody>
          <a:bodyPr/>
          <a:lstStyle/>
          <a:p>
            <a:r>
              <a:rPr lang="en-US" b="1" dirty="0">
                <a:solidFill>
                  <a:srgbClr val="43B049"/>
                </a:solidFill>
              </a:rPr>
              <a:t>Industry Cost of Equity Using CAPM vs. Fama-French 5-Factor Model </a:t>
            </a:r>
          </a:p>
        </p:txBody>
      </p:sp>
      <p:pic>
        <p:nvPicPr>
          <p:cNvPr id="5" name="Picture 4">
            <a:extLst>
              <a:ext uri="{FF2B5EF4-FFF2-40B4-BE49-F238E27FC236}">
                <a16:creationId xmlns:a16="http://schemas.microsoft.com/office/drawing/2014/main" id="{0FF35AF7-7CC1-EB3E-5F89-FA0F178C9EB6}"/>
              </a:ext>
            </a:extLst>
          </p:cNvPr>
          <p:cNvPicPr>
            <a:picLocks noChangeAspect="1"/>
          </p:cNvPicPr>
          <p:nvPr/>
        </p:nvPicPr>
        <p:blipFill>
          <a:blip r:embed="rId2"/>
          <a:stretch>
            <a:fillRect/>
          </a:stretch>
        </p:blipFill>
        <p:spPr>
          <a:xfrm>
            <a:off x="4384198" y="2435517"/>
            <a:ext cx="1932973" cy="2820560"/>
          </a:xfrm>
          <a:prstGeom prst="rect">
            <a:avLst/>
          </a:prstGeom>
        </p:spPr>
      </p:pic>
      <p:pic>
        <p:nvPicPr>
          <p:cNvPr id="7" name="Picture 6">
            <a:extLst>
              <a:ext uri="{FF2B5EF4-FFF2-40B4-BE49-F238E27FC236}">
                <a16:creationId xmlns:a16="http://schemas.microsoft.com/office/drawing/2014/main" id="{8E8FAF50-9854-AF18-C954-5D1AD130533D}"/>
              </a:ext>
            </a:extLst>
          </p:cNvPr>
          <p:cNvPicPr>
            <a:picLocks noChangeAspect="1"/>
          </p:cNvPicPr>
          <p:nvPr/>
        </p:nvPicPr>
        <p:blipFill>
          <a:blip r:embed="rId3"/>
          <a:stretch>
            <a:fillRect/>
          </a:stretch>
        </p:blipFill>
        <p:spPr>
          <a:xfrm>
            <a:off x="757167" y="3621667"/>
            <a:ext cx="3603349" cy="1427070"/>
          </a:xfrm>
          <a:prstGeom prst="rect">
            <a:avLst/>
          </a:prstGeom>
        </p:spPr>
      </p:pic>
      <p:pic>
        <p:nvPicPr>
          <p:cNvPr id="15" name="Picture 14">
            <a:extLst>
              <a:ext uri="{FF2B5EF4-FFF2-40B4-BE49-F238E27FC236}">
                <a16:creationId xmlns:a16="http://schemas.microsoft.com/office/drawing/2014/main" id="{2BB49533-A1FB-8624-B05B-FEC4A01F50FB}"/>
              </a:ext>
            </a:extLst>
          </p:cNvPr>
          <p:cNvPicPr>
            <a:picLocks noChangeAspect="1"/>
          </p:cNvPicPr>
          <p:nvPr/>
        </p:nvPicPr>
        <p:blipFill>
          <a:blip r:embed="rId4"/>
          <a:stretch>
            <a:fillRect/>
          </a:stretch>
        </p:blipFill>
        <p:spPr>
          <a:xfrm>
            <a:off x="6355517" y="1412621"/>
            <a:ext cx="3462355" cy="3759127"/>
          </a:xfrm>
          <a:prstGeom prst="rect">
            <a:avLst/>
          </a:prstGeom>
        </p:spPr>
      </p:pic>
      <p:sp>
        <p:nvSpPr>
          <p:cNvPr id="14" name="Flowchart: Process 13">
            <a:extLst>
              <a:ext uri="{FF2B5EF4-FFF2-40B4-BE49-F238E27FC236}">
                <a16:creationId xmlns:a16="http://schemas.microsoft.com/office/drawing/2014/main" id="{C2B9C5AA-66E3-6760-175B-53ED31FAA638}"/>
              </a:ext>
            </a:extLst>
          </p:cNvPr>
          <p:cNvSpPr/>
          <p:nvPr/>
        </p:nvSpPr>
        <p:spPr>
          <a:xfrm>
            <a:off x="4308763" y="3532425"/>
            <a:ext cx="5493327" cy="802777"/>
          </a:xfrm>
          <a:prstGeom prst="flowChartProcess">
            <a:avLst/>
          </a:prstGeom>
          <a:noFill/>
          <a:ln w="28575">
            <a:solidFill>
              <a:srgbClr val="D0007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295548B4-6692-0878-837D-A4C0A776E155}"/>
              </a:ext>
            </a:extLst>
          </p:cNvPr>
          <p:cNvSpPr txBox="1"/>
          <p:nvPr/>
        </p:nvSpPr>
        <p:spPr>
          <a:xfrm>
            <a:off x="952081" y="6362692"/>
            <a:ext cx="9286250" cy="215444"/>
          </a:xfrm>
          <a:prstGeom prst="rect">
            <a:avLst/>
          </a:prstGeom>
          <a:noFill/>
        </p:spPr>
        <p:txBody>
          <a:bodyPr wrap="square" rtlCol="0">
            <a:spAutoFit/>
          </a:bodyPr>
          <a:lstStyle/>
          <a:p>
            <a:r>
              <a:rPr lang="en-US" sz="800" dirty="0">
                <a:solidFill>
                  <a:srgbClr val="4D4D4F"/>
                </a:solidFill>
              </a:rPr>
              <a:t>Source: Kroll Cost of Capital Navigator, U.S. Industry Benchmarking. Data as of September 30, 2025</a:t>
            </a:r>
          </a:p>
        </p:txBody>
      </p:sp>
    </p:spTree>
    <p:extLst>
      <p:ext uri="{BB962C8B-B14F-4D97-AF65-F5344CB8AC3E}">
        <p14:creationId xmlns:p14="http://schemas.microsoft.com/office/powerpoint/2010/main" val="2937975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56B4D-4FE4-47C5-E151-E21F491BC3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2C7AC-0921-801A-3F68-B60E3E87E08A}"/>
              </a:ext>
            </a:extLst>
          </p:cNvPr>
          <p:cNvSpPr>
            <a:spLocks noGrp="1"/>
          </p:cNvSpPr>
          <p:nvPr>
            <p:ph type="sldNum" sz="quarter" idx="12"/>
          </p:nvPr>
        </p:nvSpPr>
        <p:spPr/>
        <p:txBody>
          <a:bodyPr/>
          <a:lstStyle/>
          <a:p>
            <a:fld id="{CB7FE98A-78B1-495F-8A5C-53E48422F91F}" type="slidenum">
              <a:rPr lang="en-US" smtClean="0"/>
              <a:pPr/>
              <a:t>33</a:t>
            </a:fld>
            <a:endParaRPr lang="en-US" dirty="0"/>
          </a:p>
        </p:txBody>
      </p:sp>
      <p:sp>
        <p:nvSpPr>
          <p:cNvPr id="4" name="Title 3">
            <a:extLst>
              <a:ext uri="{FF2B5EF4-FFF2-40B4-BE49-F238E27FC236}">
                <a16:creationId xmlns:a16="http://schemas.microsoft.com/office/drawing/2014/main" id="{BE36DDCF-5A79-BF0F-CB38-55CC9C3C5572}"/>
              </a:ext>
            </a:extLst>
          </p:cNvPr>
          <p:cNvSpPr>
            <a:spLocks noGrp="1"/>
          </p:cNvSpPr>
          <p:nvPr>
            <p:ph type="title"/>
          </p:nvPr>
        </p:nvSpPr>
        <p:spPr>
          <a:xfrm>
            <a:off x="841248" y="694568"/>
            <a:ext cx="10512552" cy="373839"/>
          </a:xfrm>
        </p:spPr>
        <p:txBody>
          <a:bodyPr/>
          <a:lstStyle/>
          <a:p>
            <a:r>
              <a:rPr lang="en-US" dirty="0"/>
              <a:t>What Am I missing If I Just Use Textbook CAPM?</a:t>
            </a:r>
          </a:p>
        </p:txBody>
      </p:sp>
      <p:sp>
        <p:nvSpPr>
          <p:cNvPr id="12" name="Text Placeholder 11">
            <a:extLst>
              <a:ext uri="{FF2B5EF4-FFF2-40B4-BE49-F238E27FC236}">
                <a16:creationId xmlns:a16="http://schemas.microsoft.com/office/drawing/2014/main" id="{11B5CCFE-8F4F-3250-3F66-8F6F05108A5E}"/>
              </a:ext>
            </a:extLst>
          </p:cNvPr>
          <p:cNvSpPr>
            <a:spLocks noGrp="1"/>
          </p:cNvSpPr>
          <p:nvPr>
            <p:ph type="body" sz="quarter" idx="13"/>
          </p:nvPr>
        </p:nvSpPr>
        <p:spPr>
          <a:xfrm>
            <a:off x="841248" y="1138190"/>
            <a:ext cx="10512552" cy="462010"/>
          </a:xfrm>
        </p:spPr>
        <p:txBody>
          <a:bodyPr/>
          <a:lstStyle/>
          <a:p>
            <a:r>
              <a:rPr lang="en-US" sz="2000" b="1" dirty="0">
                <a:solidFill>
                  <a:srgbClr val="43B049"/>
                </a:solidFill>
              </a:rPr>
              <a:t>Industry Cost of Equity Using CAPM vs. Fama-French 5-Factor Model – </a:t>
            </a:r>
            <a:r>
              <a:rPr lang="en-US" sz="2000" b="1" dirty="0">
                <a:solidFill>
                  <a:srgbClr val="BF0D3E"/>
                </a:solidFill>
              </a:rPr>
              <a:t>Median </a:t>
            </a:r>
          </a:p>
        </p:txBody>
      </p:sp>
      <p:sp>
        <p:nvSpPr>
          <p:cNvPr id="11" name="TextBox 10">
            <a:extLst>
              <a:ext uri="{FF2B5EF4-FFF2-40B4-BE49-F238E27FC236}">
                <a16:creationId xmlns:a16="http://schemas.microsoft.com/office/drawing/2014/main" id="{9C065061-35FB-A834-E783-34BE59D98269}"/>
              </a:ext>
            </a:extLst>
          </p:cNvPr>
          <p:cNvSpPr txBox="1"/>
          <p:nvPr/>
        </p:nvSpPr>
        <p:spPr>
          <a:xfrm>
            <a:off x="952081" y="6362692"/>
            <a:ext cx="9286250" cy="215444"/>
          </a:xfrm>
          <a:prstGeom prst="rect">
            <a:avLst/>
          </a:prstGeom>
          <a:noFill/>
        </p:spPr>
        <p:txBody>
          <a:bodyPr wrap="square" rtlCol="0">
            <a:spAutoFit/>
          </a:bodyPr>
          <a:lstStyle/>
          <a:p>
            <a:r>
              <a:rPr lang="en-US" sz="800" dirty="0">
                <a:solidFill>
                  <a:srgbClr val="4D4D4F"/>
                </a:solidFill>
              </a:rPr>
              <a:t>Source: Kroll Cost of Capital Navigator, U.S. Industry Benchmarking. Data as of September 30, 2025. Based on the company-level cost of equity for each company in each of the size categories</a:t>
            </a:r>
          </a:p>
        </p:txBody>
      </p:sp>
      <p:pic>
        <p:nvPicPr>
          <p:cNvPr id="5" name="Picture 4">
            <a:extLst>
              <a:ext uri="{FF2B5EF4-FFF2-40B4-BE49-F238E27FC236}">
                <a16:creationId xmlns:a16="http://schemas.microsoft.com/office/drawing/2014/main" id="{5C93E5A1-5B50-C8CD-4A1B-7282E218BE48}"/>
              </a:ext>
            </a:extLst>
          </p:cNvPr>
          <p:cNvPicPr>
            <a:picLocks noChangeAspect="1"/>
          </p:cNvPicPr>
          <p:nvPr/>
        </p:nvPicPr>
        <p:blipFill>
          <a:blip r:embed="rId2"/>
          <a:stretch>
            <a:fillRect/>
          </a:stretch>
        </p:blipFill>
        <p:spPr>
          <a:xfrm>
            <a:off x="841248" y="1730488"/>
            <a:ext cx="8657278" cy="4432944"/>
          </a:xfrm>
          <a:prstGeom prst="rect">
            <a:avLst/>
          </a:prstGeom>
        </p:spPr>
      </p:pic>
    </p:spTree>
    <p:extLst>
      <p:ext uri="{BB962C8B-B14F-4D97-AF65-F5344CB8AC3E}">
        <p14:creationId xmlns:p14="http://schemas.microsoft.com/office/powerpoint/2010/main" val="331889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652EB-1F6E-E7AC-71D5-27082933CF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C2881C-20A8-3EA2-E81F-0DB62E6D32B8}"/>
              </a:ext>
            </a:extLst>
          </p:cNvPr>
          <p:cNvSpPr>
            <a:spLocks noGrp="1"/>
          </p:cNvSpPr>
          <p:nvPr>
            <p:ph type="sldNum" sz="quarter" idx="12"/>
          </p:nvPr>
        </p:nvSpPr>
        <p:spPr/>
        <p:txBody>
          <a:bodyPr/>
          <a:lstStyle/>
          <a:p>
            <a:fld id="{CB7FE98A-78B1-495F-8A5C-53E48422F91F}" type="slidenum">
              <a:rPr lang="en-US" smtClean="0"/>
              <a:pPr/>
              <a:t>34</a:t>
            </a:fld>
            <a:endParaRPr lang="en-US" dirty="0"/>
          </a:p>
        </p:txBody>
      </p:sp>
      <p:sp>
        <p:nvSpPr>
          <p:cNvPr id="4" name="Title 3">
            <a:extLst>
              <a:ext uri="{FF2B5EF4-FFF2-40B4-BE49-F238E27FC236}">
                <a16:creationId xmlns:a16="http://schemas.microsoft.com/office/drawing/2014/main" id="{F201D962-4626-AE5A-6A6B-B99DF83B1410}"/>
              </a:ext>
            </a:extLst>
          </p:cNvPr>
          <p:cNvSpPr>
            <a:spLocks noGrp="1"/>
          </p:cNvSpPr>
          <p:nvPr>
            <p:ph type="title"/>
          </p:nvPr>
        </p:nvSpPr>
        <p:spPr>
          <a:xfrm>
            <a:off x="841248" y="694568"/>
            <a:ext cx="10512552" cy="373839"/>
          </a:xfrm>
        </p:spPr>
        <p:txBody>
          <a:bodyPr/>
          <a:lstStyle/>
          <a:p>
            <a:r>
              <a:rPr lang="en-US" dirty="0"/>
              <a:t>What Am I missing If I Just Use Textbook CAPM?</a:t>
            </a:r>
          </a:p>
        </p:txBody>
      </p:sp>
      <p:sp>
        <p:nvSpPr>
          <p:cNvPr id="12" name="Text Placeholder 11">
            <a:extLst>
              <a:ext uri="{FF2B5EF4-FFF2-40B4-BE49-F238E27FC236}">
                <a16:creationId xmlns:a16="http://schemas.microsoft.com/office/drawing/2014/main" id="{3C33DEC0-39B1-06D9-5A1D-AA171F6CD2AA}"/>
              </a:ext>
            </a:extLst>
          </p:cNvPr>
          <p:cNvSpPr>
            <a:spLocks noGrp="1"/>
          </p:cNvSpPr>
          <p:nvPr>
            <p:ph type="body" sz="quarter" idx="13"/>
          </p:nvPr>
        </p:nvSpPr>
        <p:spPr>
          <a:xfrm>
            <a:off x="841248" y="1138190"/>
            <a:ext cx="10512552" cy="462010"/>
          </a:xfrm>
        </p:spPr>
        <p:txBody>
          <a:bodyPr/>
          <a:lstStyle/>
          <a:p>
            <a:r>
              <a:rPr lang="en-US" sz="1900" b="1" dirty="0">
                <a:solidFill>
                  <a:srgbClr val="43B049"/>
                </a:solidFill>
              </a:rPr>
              <a:t>Industry Cost of Equity Using CAPM vs. Fama-French 5-Factor Model – </a:t>
            </a:r>
            <a:r>
              <a:rPr lang="en-US" sz="1900" b="1" dirty="0">
                <a:solidFill>
                  <a:srgbClr val="BF0D3E"/>
                </a:solidFill>
              </a:rPr>
              <a:t>Average</a:t>
            </a:r>
          </a:p>
        </p:txBody>
      </p:sp>
      <p:sp>
        <p:nvSpPr>
          <p:cNvPr id="9" name="TextBox 8">
            <a:extLst>
              <a:ext uri="{FF2B5EF4-FFF2-40B4-BE49-F238E27FC236}">
                <a16:creationId xmlns:a16="http://schemas.microsoft.com/office/drawing/2014/main" id="{BEB1D791-0546-0C16-9CDA-79AFB2351DCC}"/>
              </a:ext>
            </a:extLst>
          </p:cNvPr>
          <p:cNvSpPr txBox="1"/>
          <p:nvPr/>
        </p:nvSpPr>
        <p:spPr>
          <a:xfrm>
            <a:off x="952081" y="6362692"/>
            <a:ext cx="9286250" cy="215444"/>
          </a:xfrm>
          <a:prstGeom prst="rect">
            <a:avLst/>
          </a:prstGeom>
          <a:noFill/>
        </p:spPr>
        <p:txBody>
          <a:bodyPr wrap="square" rtlCol="0">
            <a:spAutoFit/>
          </a:bodyPr>
          <a:lstStyle/>
          <a:p>
            <a:r>
              <a:rPr lang="en-US" sz="800" dirty="0">
                <a:solidFill>
                  <a:srgbClr val="4D4D4F"/>
                </a:solidFill>
              </a:rPr>
              <a:t>Source: Kroll Cost of Capital Navigator, U.S. Industry Benchmarking. Data as of September 30, 2025. Based on the company-level cost of equity for each company in each of the size categories.</a:t>
            </a:r>
          </a:p>
        </p:txBody>
      </p:sp>
      <p:pic>
        <p:nvPicPr>
          <p:cNvPr id="6" name="Picture 5">
            <a:extLst>
              <a:ext uri="{FF2B5EF4-FFF2-40B4-BE49-F238E27FC236}">
                <a16:creationId xmlns:a16="http://schemas.microsoft.com/office/drawing/2014/main" id="{AF87BC11-EBAC-E128-EA09-BBD87940EBE0}"/>
              </a:ext>
            </a:extLst>
          </p:cNvPr>
          <p:cNvPicPr>
            <a:picLocks noChangeAspect="1"/>
          </p:cNvPicPr>
          <p:nvPr/>
        </p:nvPicPr>
        <p:blipFill>
          <a:blip r:embed="rId2"/>
          <a:stretch>
            <a:fillRect/>
          </a:stretch>
        </p:blipFill>
        <p:spPr>
          <a:xfrm>
            <a:off x="841248" y="1700727"/>
            <a:ext cx="8923300" cy="4561438"/>
          </a:xfrm>
          <a:prstGeom prst="rect">
            <a:avLst/>
          </a:prstGeom>
        </p:spPr>
      </p:pic>
    </p:spTree>
    <p:extLst>
      <p:ext uri="{BB962C8B-B14F-4D97-AF65-F5344CB8AC3E}">
        <p14:creationId xmlns:p14="http://schemas.microsoft.com/office/powerpoint/2010/main" val="206314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85A5-B565-AF54-4E96-9FD363EDCF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380041-58B6-403C-2666-103CAE126DAC}"/>
              </a:ext>
            </a:extLst>
          </p:cNvPr>
          <p:cNvSpPr>
            <a:spLocks noGrp="1"/>
          </p:cNvSpPr>
          <p:nvPr>
            <p:ph type="sldNum" sz="quarter" idx="12"/>
          </p:nvPr>
        </p:nvSpPr>
        <p:spPr/>
        <p:txBody>
          <a:bodyPr/>
          <a:lstStyle/>
          <a:p>
            <a:fld id="{CB7FE98A-78B1-495F-8A5C-53E48422F91F}" type="slidenum">
              <a:rPr lang="en-US" smtClean="0"/>
              <a:pPr/>
              <a:t>35</a:t>
            </a:fld>
            <a:endParaRPr lang="en-US" dirty="0"/>
          </a:p>
        </p:txBody>
      </p:sp>
      <p:sp>
        <p:nvSpPr>
          <p:cNvPr id="4" name="Title 3">
            <a:extLst>
              <a:ext uri="{FF2B5EF4-FFF2-40B4-BE49-F238E27FC236}">
                <a16:creationId xmlns:a16="http://schemas.microsoft.com/office/drawing/2014/main" id="{3C71C068-3DAF-A6AF-6910-EEEF1B3D346E}"/>
              </a:ext>
            </a:extLst>
          </p:cNvPr>
          <p:cNvSpPr>
            <a:spLocks noGrp="1"/>
          </p:cNvSpPr>
          <p:nvPr>
            <p:ph type="title"/>
          </p:nvPr>
        </p:nvSpPr>
        <p:spPr>
          <a:xfrm>
            <a:off x="841248" y="694568"/>
            <a:ext cx="10512552" cy="373839"/>
          </a:xfrm>
        </p:spPr>
        <p:txBody>
          <a:bodyPr/>
          <a:lstStyle/>
          <a:p>
            <a:r>
              <a:rPr lang="en-US" sz="2400" dirty="0">
                <a:solidFill>
                  <a:srgbClr val="43B049"/>
                </a:solidFill>
              </a:rPr>
              <a:t>Average</a:t>
            </a:r>
            <a:r>
              <a:rPr lang="en-US" sz="2400" dirty="0"/>
              <a:t> and </a:t>
            </a:r>
            <a:r>
              <a:rPr lang="en-US" sz="2400" dirty="0">
                <a:solidFill>
                  <a:srgbClr val="43B049"/>
                </a:solidFill>
              </a:rPr>
              <a:t>Median</a:t>
            </a:r>
            <a:r>
              <a:rPr lang="en-US" sz="2400" dirty="0"/>
              <a:t> Difference Between Fama-French and CAPM COE</a:t>
            </a:r>
          </a:p>
        </p:txBody>
      </p:sp>
      <p:sp>
        <p:nvSpPr>
          <p:cNvPr id="9" name="TextBox 8">
            <a:extLst>
              <a:ext uri="{FF2B5EF4-FFF2-40B4-BE49-F238E27FC236}">
                <a16:creationId xmlns:a16="http://schemas.microsoft.com/office/drawing/2014/main" id="{C8D2DD59-04B2-5A55-FD7E-7C0775FF0BB7}"/>
              </a:ext>
            </a:extLst>
          </p:cNvPr>
          <p:cNvSpPr txBox="1"/>
          <p:nvPr/>
        </p:nvSpPr>
        <p:spPr>
          <a:xfrm>
            <a:off x="965547" y="6274106"/>
            <a:ext cx="9286250" cy="338554"/>
          </a:xfrm>
          <a:prstGeom prst="rect">
            <a:avLst/>
          </a:prstGeom>
          <a:noFill/>
        </p:spPr>
        <p:txBody>
          <a:bodyPr wrap="square" rtlCol="0">
            <a:spAutoFit/>
          </a:bodyPr>
          <a:lstStyle/>
          <a:p>
            <a:r>
              <a:rPr lang="en-US" sz="800" dirty="0">
                <a:solidFill>
                  <a:srgbClr val="4D4D4F"/>
                </a:solidFill>
              </a:rPr>
              <a:t>Source: Kroll Cost of Capital Navigator, U.S. Industry Benchmarking. Data as of September 30, 2025. Based on the difference in company-level cost of equity using the two difference models for each company in each of the industries.</a:t>
            </a:r>
          </a:p>
        </p:txBody>
      </p:sp>
      <p:pic>
        <p:nvPicPr>
          <p:cNvPr id="3" name="Picture 2">
            <a:extLst>
              <a:ext uri="{FF2B5EF4-FFF2-40B4-BE49-F238E27FC236}">
                <a16:creationId xmlns:a16="http://schemas.microsoft.com/office/drawing/2014/main" id="{501E776A-5BED-09FA-CD28-7174981A50CB}"/>
              </a:ext>
            </a:extLst>
          </p:cNvPr>
          <p:cNvPicPr>
            <a:picLocks noChangeAspect="1"/>
          </p:cNvPicPr>
          <p:nvPr/>
        </p:nvPicPr>
        <p:blipFill>
          <a:blip r:embed="rId2"/>
          <a:stretch>
            <a:fillRect/>
          </a:stretch>
        </p:blipFill>
        <p:spPr>
          <a:xfrm>
            <a:off x="841248" y="1447800"/>
            <a:ext cx="9534848" cy="4826306"/>
          </a:xfrm>
          <a:prstGeom prst="rect">
            <a:avLst/>
          </a:prstGeom>
        </p:spPr>
      </p:pic>
    </p:spTree>
    <p:extLst>
      <p:ext uri="{BB962C8B-B14F-4D97-AF65-F5344CB8AC3E}">
        <p14:creationId xmlns:p14="http://schemas.microsoft.com/office/powerpoint/2010/main" val="3933518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32FA4-075A-954E-8E82-26D589DAE1FD}"/>
              </a:ext>
            </a:extLst>
          </p:cNvPr>
          <p:cNvSpPr>
            <a:spLocks noGrp="1"/>
          </p:cNvSpPr>
          <p:nvPr>
            <p:ph type="sldNum" sz="quarter" idx="12"/>
          </p:nvPr>
        </p:nvSpPr>
        <p:spPr/>
        <p:txBody>
          <a:bodyPr/>
          <a:lstStyle/>
          <a:p>
            <a:fld id="{CB7FE98A-78B1-495F-8A5C-53E48422F91F}" type="slidenum">
              <a:rPr lang="en-US" smtClean="0"/>
              <a:pPr/>
              <a:t>36</a:t>
            </a:fld>
            <a:endParaRPr lang="en-US" dirty="0"/>
          </a:p>
        </p:txBody>
      </p:sp>
      <p:sp>
        <p:nvSpPr>
          <p:cNvPr id="3" name="Title 2">
            <a:extLst>
              <a:ext uri="{FF2B5EF4-FFF2-40B4-BE49-F238E27FC236}">
                <a16:creationId xmlns:a16="http://schemas.microsoft.com/office/drawing/2014/main" id="{0C36A000-9A42-82A5-249D-9A1E4F8219A0}"/>
              </a:ext>
            </a:extLst>
          </p:cNvPr>
          <p:cNvSpPr>
            <a:spLocks noGrp="1"/>
          </p:cNvSpPr>
          <p:nvPr>
            <p:ph type="title"/>
          </p:nvPr>
        </p:nvSpPr>
        <p:spPr/>
        <p:txBody>
          <a:bodyPr/>
          <a:lstStyle/>
          <a:p>
            <a:r>
              <a:rPr lang="en-US" dirty="0"/>
              <a:t>Key Takeaways</a:t>
            </a:r>
          </a:p>
        </p:txBody>
      </p:sp>
      <p:sp>
        <p:nvSpPr>
          <p:cNvPr id="4" name="Content Placeholder 2">
            <a:extLst>
              <a:ext uri="{FF2B5EF4-FFF2-40B4-BE49-F238E27FC236}">
                <a16:creationId xmlns:a16="http://schemas.microsoft.com/office/drawing/2014/main" id="{9A82C385-758E-DD8D-38F0-C0993ED199DE}"/>
              </a:ext>
            </a:extLst>
          </p:cNvPr>
          <p:cNvSpPr txBox="1">
            <a:spLocks/>
          </p:cNvSpPr>
          <p:nvPr/>
        </p:nvSpPr>
        <p:spPr>
          <a:xfrm>
            <a:off x="754380" y="1768613"/>
            <a:ext cx="9773252" cy="40393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0563" indent="-690563">
              <a:lnSpc>
                <a:spcPct val="110000"/>
              </a:lnSpc>
              <a:spcBef>
                <a:spcPts val="300"/>
              </a:spcBef>
              <a:spcAft>
                <a:spcPts val="300"/>
              </a:spcAft>
              <a:buClr>
                <a:schemeClr val="accent2"/>
              </a:buClr>
              <a:buSzPct val="150000"/>
              <a:buFont typeface="+mj-lt"/>
              <a:buAutoNum type="arabicPeriod"/>
            </a:pPr>
            <a:r>
              <a:rPr lang="en-US" dirty="0">
                <a:solidFill>
                  <a:srgbClr val="4D4D4F"/>
                </a:solidFill>
                <a:latin typeface="+mn-lt"/>
              </a:rPr>
              <a:t>Start with comparable companies that closely reflect your subject company’s underlying business risk</a:t>
            </a:r>
          </a:p>
          <a:p>
            <a:pPr marL="690563" indent="-690563">
              <a:lnSpc>
                <a:spcPct val="110000"/>
              </a:lnSpc>
              <a:spcBef>
                <a:spcPts val="300"/>
              </a:spcBef>
              <a:spcAft>
                <a:spcPts val="300"/>
              </a:spcAft>
              <a:buClr>
                <a:schemeClr val="accent2"/>
              </a:buClr>
              <a:buSzPct val="150000"/>
              <a:buFont typeface="+mj-lt"/>
              <a:buAutoNum type="arabicPeriod"/>
            </a:pPr>
            <a:endParaRPr lang="en-US" dirty="0">
              <a:solidFill>
                <a:srgbClr val="4D4D4F"/>
              </a:solidFill>
              <a:latin typeface="+mn-lt"/>
            </a:endParaRPr>
          </a:p>
          <a:p>
            <a:pPr marL="690563" indent="-690563">
              <a:spcBef>
                <a:spcPts val="300"/>
              </a:spcBef>
              <a:spcAft>
                <a:spcPts val="300"/>
              </a:spcAft>
              <a:buClr>
                <a:schemeClr val="accent2"/>
              </a:buClr>
              <a:buSzPct val="150000"/>
              <a:buFont typeface="+mj-lt"/>
              <a:buAutoNum type="arabicPeriod"/>
            </a:pPr>
            <a:r>
              <a:rPr lang="en-US" dirty="0">
                <a:solidFill>
                  <a:srgbClr val="4D4D4F"/>
                </a:solidFill>
                <a:latin typeface="+mn-lt"/>
              </a:rPr>
              <a:t>Use multiple methods to estimate your betas (but don’t mix and match different methods)</a:t>
            </a:r>
          </a:p>
          <a:p>
            <a:pPr marL="690563" indent="-690563">
              <a:spcBef>
                <a:spcPts val="300"/>
              </a:spcBef>
              <a:spcAft>
                <a:spcPts val="300"/>
              </a:spcAft>
              <a:buClr>
                <a:schemeClr val="accent2"/>
              </a:buClr>
              <a:buSzPct val="150000"/>
              <a:buFont typeface="+mj-lt"/>
              <a:buAutoNum type="arabicPeriod"/>
            </a:pPr>
            <a:endParaRPr lang="en-US" dirty="0">
              <a:solidFill>
                <a:srgbClr val="4D4D4F"/>
              </a:solidFill>
              <a:latin typeface="+mn-lt"/>
            </a:endParaRPr>
          </a:p>
          <a:p>
            <a:pPr marL="690563" indent="-690563">
              <a:spcBef>
                <a:spcPts val="300"/>
              </a:spcBef>
              <a:spcAft>
                <a:spcPts val="300"/>
              </a:spcAft>
              <a:buClr>
                <a:schemeClr val="accent2"/>
              </a:buClr>
              <a:buSzPct val="150000"/>
              <a:buFont typeface="+mj-lt"/>
              <a:buAutoNum type="arabicPeriod"/>
            </a:pPr>
            <a:r>
              <a:rPr lang="en-US" dirty="0">
                <a:solidFill>
                  <a:srgbClr val="4D4D4F"/>
                </a:solidFill>
                <a:latin typeface="+mn-lt"/>
              </a:rPr>
              <a:t>Be critical about the methods you are using and the results you obtain</a:t>
            </a:r>
          </a:p>
          <a:p>
            <a:pPr marL="690563" indent="-690563">
              <a:spcBef>
                <a:spcPts val="300"/>
              </a:spcBef>
              <a:spcAft>
                <a:spcPts val="300"/>
              </a:spcAft>
              <a:buClr>
                <a:schemeClr val="accent2"/>
              </a:buClr>
              <a:buSzPct val="150000"/>
              <a:buFont typeface="+mj-lt"/>
              <a:buAutoNum type="arabicPeriod"/>
            </a:pPr>
            <a:endParaRPr lang="en-US" dirty="0">
              <a:solidFill>
                <a:srgbClr val="4D4D4F"/>
              </a:solidFill>
              <a:latin typeface="+mn-lt"/>
            </a:endParaRPr>
          </a:p>
          <a:p>
            <a:pPr marL="690563" indent="-690563">
              <a:spcBef>
                <a:spcPts val="300"/>
              </a:spcBef>
              <a:spcAft>
                <a:spcPts val="300"/>
              </a:spcAft>
              <a:buClr>
                <a:schemeClr val="accent2"/>
              </a:buClr>
              <a:buSzPct val="150000"/>
              <a:buFont typeface="+mj-lt"/>
              <a:buAutoNum type="arabicPeriod"/>
            </a:pPr>
            <a:r>
              <a:rPr lang="en-US" dirty="0">
                <a:solidFill>
                  <a:srgbClr val="4D4D4F"/>
                </a:solidFill>
                <a:latin typeface="+mn-lt"/>
              </a:rPr>
              <a:t>CAPM beta only captures a portion of systematic risk or of realized returns</a:t>
            </a:r>
          </a:p>
          <a:p>
            <a:pPr marL="342900" indent="-342900">
              <a:spcBef>
                <a:spcPts val="300"/>
              </a:spcBef>
              <a:spcAft>
                <a:spcPts val="300"/>
              </a:spcAft>
              <a:buClr>
                <a:schemeClr val="accent2"/>
              </a:buClr>
              <a:buSzPct val="150000"/>
              <a:buFont typeface="+mj-lt"/>
              <a:buAutoNum type="arabicPeriod"/>
            </a:pPr>
            <a:endParaRPr lang="en-US" dirty="0">
              <a:solidFill>
                <a:srgbClr val="4D4D4F"/>
              </a:solidFill>
              <a:latin typeface="+mn-lt"/>
            </a:endParaRPr>
          </a:p>
        </p:txBody>
      </p:sp>
    </p:spTree>
    <p:extLst>
      <p:ext uri="{BB962C8B-B14F-4D97-AF65-F5344CB8AC3E}">
        <p14:creationId xmlns:p14="http://schemas.microsoft.com/office/powerpoint/2010/main" val="1674206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730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9E62-2CF7-4B6B-9B75-9217789B5DD8}"/>
              </a:ext>
            </a:extLst>
          </p:cNvPr>
          <p:cNvSpPr>
            <a:spLocks noGrp="1"/>
          </p:cNvSpPr>
          <p:nvPr>
            <p:ph type="title"/>
          </p:nvPr>
        </p:nvSpPr>
        <p:spPr/>
        <p:txBody>
          <a:bodyPr/>
          <a:lstStyle/>
          <a:p>
            <a:r>
              <a:rPr lang="en-US" sz="6000" dirty="0">
                <a:solidFill>
                  <a:srgbClr val="FFFFFF"/>
                </a:solidFill>
              </a:rPr>
              <a:t>Appendix A:</a:t>
            </a:r>
            <a:endParaRPr lang="en-US" dirty="0">
              <a:solidFill>
                <a:srgbClr val="FFFFFF"/>
              </a:solidFill>
            </a:endParaRPr>
          </a:p>
        </p:txBody>
      </p:sp>
      <p:sp>
        <p:nvSpPr>
          <p:cNvPr id="5" name="Text Placeholder 4">
            <a:extLst>
              <a:ext uri="{FF2B5EF4-FFF2-40B4-BE49-F238E27FC236}">
                <a16:creationId xmlns:a16="http://schemas.microsoft.com/office/drawing/2014/main" id="{DD99F2DE-957B-45BC-C094-A3207AEE8ED0}"/>
              </a:ext>
            </a:extLst>
          </p:cNvPr>
          <p:cNvSpPr>
            <a:spLocks noGrp="1"/>
          </p:cNvSpPr>
          <p:nvPr>
            <p:ph type="body" sz="quarter" idx="13"/>
          </p:nvPr>
        </p:nvSpPr>
        <p:spPr>
          <a:xfrm>
            <a:off x="907084" y="2973871"/>
            <a:ext cx="10545667" cy="461665"/>
          </a:xfrm>
        </p:spPr>
        <p:txBody>
          <a:bodyPr/>
          <a:lstStyle/>
          <a:p>
            <a:r>
              <a:rPr lang="en-US" dirty="0">
                <a:solidFill>
                  <a:srgbClr val="FFFFFF"/>
                </a:solidFill>
              </a:rPr>
              <a:t>Beta Recommendations and Practical Issues</a:t>
            </a:r>
            <a:endParaRPr lang="en-US" dirty="0"/>
          </a:p>
        </p:txBody>
      </p:sp>
    </p:spTree>
    <p:extLst>
      <p:ext uri="{BB962C8B-B14F-4D97-AF65-F5344CB8AC3E}">
        <p14:creationId xmlns:p14="http://schemas.microsoft.com/office/powerpoint/2010/main" val="1521955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09275E-6169-4597-B017-730E9183B4A8}"/>
              </a:ext>
            </a:extLst>
          </p:cNvPr>
          <p:cNvSpPr>
            <a:spLocks noGrp="1"/>
          </p:cNvSpPr>
          <p:nvPr>
            <p:ph type="sldNum" sz="quarter" idx="12"/>
          </p:nvPr>
        </p:nvSpPr>
        <p:spPr/>
        <p:txBody>
          <a:bodyPr/>
          <a:lstStyle/>
          <a:p>
            <a:fld id="{DB123B72-C350-4D21-AB62-89377322142C}" type="slidenum">
              <a:rPr lang="en-US" smtClean="0"/>
              <a:pPr/>
              <a:t>39</a:t>
            </a:fld>
            <a:endParaRPr lang="en-US" dirty="0"/>
          </a:p>
        </p:txBody>
      </p:sp>
      <p:sp>
        <p:nvSpPr>
          <p:cNvPr id="2" name="Title 1">
            <a:extLst>
              <a:ext uri="{FF2B5EF4-FFF2-40B4-BE49-F238E27FC236}">
                <a16:creationId xmlns:a16="http://schemas.microsoft.com/office/drawing/2014/main" id="{C2B5CEA5-4AC9-B767-9A3A-19AFA5C54523}"/>
              </a:ext>
            </a:extLst>
          </p:cNvPr>
          <p:cNvSpPr>
            <a:spLocks noGrp="1"/>
          </p:cNvSpPr>
          <p:nvPr>
            <p:ph type="title"/>
          </p:nvPr>
        </p:nvSpPr>
        <p:spPr>
          <a:xfrm>
            <a:off x="754380" y="590047"/>
            <a:ext cx="7658100" cy="656939"/>
          </a:xfrm>
        </p:spPr>
        <p:txBody>
          <a:bodyPr/>
          <a:lstStyle/>
          <a:p>
            <a:r>
              <a:rPr lang="en-US" dirty="0"/>
              <a:t>Recommendations &amp; Practical Issues</a:t>
            </a:r>
          </a:p>
        </p:txBody>
      </p:sp>
      <p:sp>
        <p:nvSpPr>
          <p:cNvPr id="7" name="Content Placeholder 12">
            <a:extLst>
              <a:ext uri="{FF2B5EF4-FFF2-40B4-BE49-F238E27FC236}">
                <a16:creationId xmlns:a16="http://schemas.microsoft.com/office/drawing/2014/main" id="{7709DF50-94B1-4158-B7A5-7FBCFDBD8256}"/>
              </a:ext>
            </a:extLst>
          </p:cNvPr>
          <p:cNvSpPr txBox="1">
            <a:spLocks/>
          </p:cNvSpPr>
          <p:nvPr/>
        </p:nvSpPr>
        <p:spPr>
          <a:xfrm>
            <a:off x="883977" y="1553291"/>
            <a:ext cx="4197164" cy="4817663"/>
          </a:xfrm>
          <a:prstGeom prst="rect">
            <a:avLst/>
          </a:prstGeom>
          <a:solidFill>
            <a:schemeClr val="bg1">
              <a:lumMod val="95000"/>
            </a:schemeClr>
          </a:solidFill>
        </p:spPr>
        <p:txBody>
          <a:bodyPr lIns="108000" tIns="182880" rIns="183600" bIns="182880">
            <a:noAutofit/>
          </a:bodyPr>
          <a:lstStyle>
            <a:lvl1pPr marL="217721" indent="-217721" algn="l" defTabSz="870885" rtl="0" eaLnBrk="1" latinLnBrk="0" hangingPunct="1">
              <a:lnSpc>
                <a:spcPct val="110000"/>
              </a:lnSpc>
              <a:spcBef>
                <a:spcPts val="300"/>
              </a:spcBef>
              <a:spcAft>
                <a:spcPts val="300"/>
              </a:spcAft>
              <a:buClr>
                <a:schemeClr val="accent4"/>
              </a:buClr>
              <a:buFont typeface="Arial" pitchFamily="34" charset="0"/>
              <a:buChar char="•"/>
              <a:defRPr sz="1000" kern="1200">
                <a:solidFill>
                  <a:srgbClr val="455560"/>
                </a:solidFill>
                <a:latin typeface="Arial" pitchFamily="34" charset="0"/>
                <a:ea typeface="+mn-ea"/>
                <a:cs typeface="Arial" pitchFamily="34" charset="0"/>
              </a:defRPr>
            </a:lvl1pPr>
            <a:lvl2pPr marL="435443" indent="-217721" algn="l" defTabSz="870885" rtl="0" eaLnBrk="1" latinLnBrk="0" hangingPunct="1">
              <a:lnSpc>
                <a:spcPct val="110000"/>
              </a:lnSpc>
              <a:spcBef>
                <a:spcPts val="300"/>
              </a:spcBef>
              <a:spcAft>
                <a:spcPts val="300"/>
              </a:spcAft>
              <a:buFont typeface="Arial" pitchFamily="34" charset="0"/>
              <a:buChar char="–"/>
              <a:defRPr sz="1000" kern="1200">
                <a:solidFill>
                  <a:srgbClr val="455560"/>
                </a:solidFill>
                <a:latin typeface="Arial" pitchFamily="34" charset="0"/>
                <a:ea typeface="+mn-ea"/>
                <a:cs typeface="Arial" pitchFamily="34" charset="0"/>
              </a:defRPr>
            </a:lvl2pPr>
            <a:lvl3pPr marL="653164" indent="-217721" algn="l" defTabSz="870885" rtl="0" eaLnBrk="1" latinLnBrk="0" hangingPunct="1">
              <a:lnSpc>
                <a:spcPct val="110000"/>
              </a:lnSpc>
              <a:spcBef>
                <a:spcPts val="300"/>
              </a:spcBef>
              <a:spcAft>
                <a:spcPts val="300"/>
              </a:spcAft>
              <a:buFont typeface="Arial" pitchFamily="34" charset="0"/>
              <a:buChar char="»"/>
              <a:defRPr sz="1000" kern="1200">
                <a:solidFill>
                  <a:srgbClr val="455560"/>
                </a:solidFill>
                <a:latin typeface="Arial" pitchFamily="34" charset="0"/>
                <a:ea typeface="+mn-ea"/>
                <a:cs typeface="Arial" pitchFamily="34" charset="0"/>
              </a:defRPr>
            </a:lvl3pPr>
            <a:lvl4pPr marL="1524050" indent="-217721" algn="l" defTabSz="870885" rtl="0" eaLnBrk="1" latinLnBrk="0" hangingPunct="1">
              <a:spcBef>
                <a:spcPct val="20000"/>
              </a:spcBef>
              <a:buFont typeface="Arial" pitchFamily="34" charset="0"/>
              <a:buChar char="–"/>
              <a:defRPr sz="2287" kern="1200">
                <a:solidFill>
                  <a:srgbClr val="455560"/>
                </a:solidFill>
                <a:latin typeface="Arial" pitchFamily="34" charset="0"/>
                <a:ea typeface="+mn-ea"/>
                <a:cs typeface="Arial" pitchFamily="34" charset="0"/>
              </a:defRPr>
            </a:lvl4pPr>
            <a:lvl5pPr marL="1959492" indent="-217721" algn="l" defTabSz="870885" rtl="0" eaLnBrk="1" latinLnBrk="0" hangingPunct="1">
              <a:spcBef>
                <a:spcPct val="20000"/>
              </a:spcBef>
              <a:buFont typeface="Arial" pitchFamily="34" charset="0"/>
              <a:buChar char="»"/>
              <a:defRPr sz="2287" kern="1200">
                <a:solidFill>
                  <a:srgbClr val="455560"/>
                </a:solidFill>
                <a:latin typeface="Arial" pitchFamily="34" charset="0"/>
                <a:ea typeface="+mn-ea"/>
                <a:cs typeface="Arial" pitchFamily="34" charset="0"/>
              </a:defRPr>
            </a:lvl5pPr>
            <a:lvl6pPr marL="2394934" indent="-217721" algn="l" defTabSz="87088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76" indent="-217721" algn="l" defTabSz="87088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819" indent="-217721" algn="l" defTabSz="87088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62" indent="-217721" algn="l" defTabSz="87088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0" indent="0" defTabSz="870875">
              <a:lnSpc>
                <a:spcPct val="100000"/>
              </a:lnSpc>
              <a:spcBef>
                <a:spcPts val="600"/>
              </a:spcBef>
              <a:spcAft>
                <a:spcPts val="0"/>
              </a:spcAft>
              <a:buClr>
                <a:srgbClr val="13B5EA"/>
              </a:buClr>
              <a:buNone/>
              <a:defRPr/>
            </a:pPr>
            <a:r>
              <a:rPr lang="en-US" sz="1400" kern="7500" spc="80" dirty="0">
                <a:solidFill>
                  <a:schemeClr val="tx2"/>
                </a:solidFill>
                <a:ea typeface="MS PGothic"/>
              </a:rPr>
              <a:t>RECOMMENDATIONS</a:t>
            </a:r>
          </a:p>
          <a:p>
            <a:pPr marL="230396" indent="-230396" defTabSz="870870">
              <a:lnSpc>
                <a:spcPct val="100000"/>
              </a:lnSpc>
              <a:spcBef>
                <a:spcPts val="1200"/>
              </a:spcBef>
              <a:spcAft>
                <a:spcPts val="0"/>
              </a:spcAft>
              <a:buClr>
                <a:schemeClr val="tx1"/>
              </a:buClr>
              <a:tabLst>
                <a:tab pos="180973" algn="l"/>
              </a:tabLst>
              <a:defRPr/>
            </a:pPr>
            <a:r>
              <a:rPr lang="en-US" sz="1200" dirty="0">
                <a:solidFill>
                  <a:srgbClr val="4D4D4F"/>
                </a:solidFill>
              </a:rPr>
              <a:t>Use public comparables or guideline companies as proxies when valuing a private company.</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Consider differences between subject company and public comparables.</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Use betas from consistent source.</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Be cautious of data from small firms without an active market: true betas tend to be underestimated. Therefore, consider avoiding betas from thinly-traded companies.</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Be careful with betas of highly levered companies: Miles-Ezzel or Harris-Pringle </a:t>
            </a:r>
            <a:r>
              <a:rPr lang="en-US" sz="1200" dirty="0" err="1">
                <a:solidFill>
                  <a:srgbClr val="4D4D4F"/>
                </a:solidFill>
              </a:rPr>
              <a:t>unlevering</a:t>
            </a:r>
            <a:r>
              <a:rPr lang="en-US" sz="1200" dirty="0">
                <a:solidFill>
                  <a:srgbClr val="4D4D4F"/>
                </a:solidFill>
              </a:rPr>
              <a:t> methodologies should be used in such cases.</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Consider avoiding unlevered (asset) beta that is 0.10 or lower. Such estimate is likely not statistically different from zero.</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Consider impact of unusual effective tax rates on </a:t>
            </a:r>
            <a:r>
              <a:rPr lang="en-US" sz="1200" dirty="0" err="1">
                <a:solidFill>
                  <a:srgbClr val="4D4D4F"/>
                </a:solidFill>
              </a:rPr>
              <a:t>unlevering</a:t>
            </a:r>
            <a:r>
              <a:rPr lang="en-US" sz="1200" dirty="0">
                <a:solidFill>
                  <a:srgbClr val="4D4D4F"/>
                </a:solidFill>
              </a:rPr>
              <a:t> Beta (e.g., negative tax rate). </a:t>
            </a:r>
          </a:p>
          <a:p>
            <a:pPr marL="230396" indent="-230396" defTabSz="870870">
              <a:lnSpc>
                <a:spcPct val="100000"/>
              </a:lnSpc>
              <a:spcBef>
                <a:spcPts val="600"/>
              </a:spcBef>
              <a:spcAft>
                <a:spcPts val="0"/>
              </a:spcAft>
              <a:buClr>
                <a:schemeClr val="tx1"/>
              </a:buClr>
              <a:tabLst>
                <a:tab pos="180973" algn="l"/>
              </a:tabLst>
              <a:defRPr/>
            </a:pPr>
            <a:r>
              <a:rPr lang="en-US" sz="1200" dirty="0">
                <a:solidFill>
                  <a:srgbClr val="4D4D4F"/>
                </a:solidFill>
              </a:rPr>
              <a:t>May want to adjust Betas of companies with large cash balances (objective is to estimate underlying (asset) beta of operations).</a:t>
            </a:r>
          </a:p>
          <a:p>
            <a:pPr marL="230396" indent="-230396" defTabSz="870870">
              <a:lnSpc>
                <a:spcPct val="120000"/>
              </a:lnSpc>
              <a:spcBef>
                <a:spcPts val="600"/>
              </a:spcBef>
              <a:spcAft>
                <a:spcPts val="600"/>
              </a:spcAft>
              <a:buClr>
                <a:schemeClr val="tx1"/>
              </a:buClr>
              <a:tabLst>
                <a:tab pos="180973" algn="l"/>
              </a:tabLst>
              <a:defRPr/>
            </a:pPr>
            <a:endParaRPr lang="en-US" sz="1400" dirty="0">
              <a:solidFill>
                <a:schemeClr val="tx1"/>
              </a:solidFill>
            </a:endParaRPr>
          </a:p>
        </p:txBody>
      </p:sp>
      <p:cxnSp>
        <p:nvCxnSpPr>
          <p:cNvPr id="8" name="Straight Connector 7">
            <a:extLst>
              <a:ext uri="{FF2B5EF4-FFF2-40B4-BE49-F238E27FC236}">
                <a16:creationId xmlns:a16="http://schemas.microsoft.com/office/drawing/2014/main" id="{E1CA78F4-6ECA-4E15-AF35-E3C9851DCE79}"/>
              </a:ext>
            </a:extLst>
          </p:cNvPr>
          <p:cNvCxnSpPr>
            <a:cxnSpLocks/>
          </p:cNvCxnSpPr>
          <p:nvPr/>
        </p:nvCxnSpPr>
        <p:spPr>
          <a:xfrm>
            <a:off x="886976" y="1429991"/>
            <a:ext cx="4216540" cy="0"/>
          </a:xfrm>
          <a:prstGeom prst="line">
            <a:avLst/>
          </a:prstGeom>
          <a:noFill/>
          <a:ln w="57150" cap="flat" cmpd="sng" algn="ctr">
            <a:solidFill>
              <a:schemeClr val="tx1"/>
            </a:solidFill>
            <a:prstDash val="solid"/>
          </a:ln>
          <a:effectLst/>
        </p:spPr>
      </p:cxnSp>
      <p:sp>
        <p:nvSpPr>
          <p:cNvPr id="10" name="Content Placeholder 12">
            <a:extLst>
              <a:ext uri="{FF2B5EF4-FFF2-40B4-BE49-F238E27FC236}">
                <a16:creationId xmlns:a16="http://schemas.microsoft.com/office/drawing/2014/main" id="{99F5DB8A-6FD3-4898-A890-CD8B9A356090}"/>
              </a:ext>
            </a:extLst>
          </p:cNvPr>
          <p:cNvSpPr txBox="1">
            <a:spLocks/>
          </p:cNvSpPr>
          <p:nvPr/>
        </p:nvSpPr>
        <p:spPr>
          <a:xfrm>
            <a:off x="5765033" y="1553291"/>
            <a:ext cx="4216540" cy="3116671"/>
          </a:xfrm>
          <a:prstGeom prst="rect">
            <a:avLst/>
          </a:prstGeom>
          <a:solidFill>
            <a:schemeClr val="bg1">
              <a:lumMod val="95000"/>
            </a:schemeClr>
          </a:solidFill>
        </p:spPr>
        <p:txBody>
          <a:bodyPr vert="horz" lIns="108000" tIns="182880" rIns="183600" bIns="182880" rtlCol="0" anchor="t">
            <a:noAutofit/>
          </a:bodyPr>
          <a:lstStyle>
            <a:defPPr>
              <a:defRPr lang="en-US"/>
            </a:defPPr>
            <a:lvl1pPr marL="0" algn="l" defTabSz="914305" rtl="0" eaLnBrk="1" latinLnBrk="0" hangingPunct="1">
              <a:defRPr sz="800" kern="1200">
                <a:solidFill>
                  <a:schemeClr val="tx1"/>
                </a:solidFill>
                <a:latin typeface="Arial" pitchFamily="34" charset="0"/>
                <a:ea typeface="+mn-ea"/>
                <a:cs typeface="Arial" pitchFamily="34" charset="0"/>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2"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7"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defTabSz="870875">
              <a:spcBef>
                <a:spcPts val="600"/>
              </a:spcBef>
              <a:buClr>
                <a:srgbClr val="13B5EA"/>
              </a:buClr>
              <a:defRPr/>
            </a:pPr>
            <a:r>
              <a:rPr lang="en-US" sz="1400" kern="7500" spc="80" dirty="0">
                <a:solidFill>
                  <a:schemeClr val="tx2"/>
                </a:solidFill>
                <a:ea typeface="MS PGothic"/>
              </a:rPr>
              <a:t>PRACTICAL ISSUES</a:t>
            </a:r>
          </a:p>
          <a:p>
            <a:pPr marL="230396" indent="-230396" defTabSz="870870">
              <a:spcBef>
                <a:spcPts val="1200"/>
              </a:spcBef>
              <a:buClr>
                <a:schemeClr val="tx1"/>
              </a:buClr>
              <a:buFont typeface="Arial" pitchFamily="34" charset="0"/>
              <a:buChar char="•"/>
              <a:tabLst>
                <a:tab pos="180973" algn="l"/>
              </a:tabLst>
              <a:defRPr/>
            </a:pPr>
            <a:r>
              <a:rPr lang="en-US" sz="1200" dirty="0">
                <a:solidFill>
                  <a:srgbClr val="4D4D4F"/>
                </a:solidFill>
              </a:rPr>
              <a:t>The beta of a portfolio is always the market-value weighted average of the betas of the individual investments in that portfolio. For example, the beta of a mutual fund is the weighted average of the betas of the stocks and other investments in that portfolio.</a:t>
            </a:r>
          </a:p>
          <a:p>
            <a:pPr marL="230396" indent="-230396" defTabSz="870870">
              <a:spcBef>
                <a:spcPts val="600"/>
              </a:spcBef>
              <a:buClr>
                <a:schemeClr val="tx1"/>
              </a:buClr>
              <a:buFont typeface="Arial" pitchFamily="34" charset="0"/>
              <a:buChar char="•"/>
              <a:tabLst>
                <a:tab pos="180973" algn="l"/>
              </a:tabLst>
              <a:defRPr/>
            </a:pPr>
            <a:r>
              <a:rPr lang="en-US" sz="1200" dirty="0">
                <a:solidFill>
                  <a:srgbClr val="4D4D4F"/>
                </a:solidFill>
              </a:rPr>
              <a:t>The beta of a company after a merger is the market-value weighted average of the betas of the companies involved in the merger</a:t>
            </a:r>
          </a:p>
          <a:p>
            <a:pPr marL="230396" indent="-230396" defTabSz="870870">
              <a:spcBef>
                <a:spcPts val="600"/>
              </a:spcBef>
              <a:buClr>
                <a:schemeClr val="tx1"/>
              </a:buClr>
              <a:buFont typeface="Arial" pitchFamily="34" charset="0"/>
              <a:buChar char="•"/>
              <a:tabLst>
                <a:tab pos="180973" algn="l"/>
              </a:tabLst>
              <a:defRPr/>
            </a:pPr>
            <a:r>
              <a:rPr lang="en-US" sz="1200" dirty="0">
                <a:solidFill>
                  <a:srgbClr val="4D4D4F"/>
                </a:solidFill>
              </a:rPr>
              <a:t>The beta of an overall company is the market-value weighted average of the businesses (i.e., divisions and/or projects) comprising the overall company.</a:t>
            </a:r>
          </a:p>
        </p:txBody>
      </p:sp>
      <p:cxnSp>
        <p:nvCxnSpPr>
          <p:cNvPr id="11" name="Straight Connector 10">
            <a:extLst>
              <a:ext uri="{FF2B5EF4-FFF2-40B4-BE49-F238E27FC236}">
                <a16:creationId xmlns:a16="http://schemas.microsoft.com/office/drawing/2014/main" id="{E732C2FE-47D6-4E8E-93BE-428D7F5A50BD}"/>
              </a:ext>
            </a:extLst>
          </p:cNvPr>
          <p:cNvCxnSpPr>
            <a:cxnSpLocks/>
          </p:cNvCxnSpPr>
          <p:nvPr/>
        </p:nvCxnSpPr>
        <p:spPr>
          <a:xfrm>
            <a:off x="5745657" y="1429991"/>
            <a:ext cx="4216540" cy="0"/>
          </a:xfrm>
          <a:prstGeom prst="line">
            <a:avLst/>
          </a:prstGeom>
          <a:noFill/>
          <a:ln w="57150" cap="flat" cmpd="sng" algn="ctr">
            <a:solidFill>
              <a:schemeClr val="tx1"/>
            </a:solidFill>
            <a:prstDash val="solid"/>
          </a:ln>
          <a:effectLst/>
        </p:spPr>
      </p:cxnSp>
    </p:spTree>
    <p:custDataLst>
      <p:tags r:id="rId1"/>
    </p:custDataLst>
    <p:extLst>
      <p:ext uri="{BB962C8B-B14F-4D97-AF65-F5344CB8AC3E}">
        <p14:creationId xmlns:p14="http://schemas.microsoft.com/office/powerpoint/2010/main" val="210601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A2B54-29A4-4AF4-92D8-018AE75E780B}"/>
              </a:ext>
            </a:extLst>
          </p:cNvPr>
          <p:cNvSpPr>
            <a:spLocks noGrp="1"/>
          </p:cNvSpPr>
          <p:nvPr>
            <p:ph type="sldNum" sz="quarter" idx="12"/>
          </p:nvPr>
        </p:nvSpPr>
        <p:spPr/>
        <p:txBody>
          <a:bodyPr/>
          <a:lstStyle/>
          <a:p>
            <a:fld id="{CB7FE98A-78B1-495F-8A5C-53E48422F91F}" type="slidenum">
              <a:rPr lang="en-US" smtClean="0"/>
              <a:pPr/>
              <a:t>4</a:t>
            </a:fld>
            <a:endParaRPr lang="en-US" dirty="0"/>
          </a:p>
        </p:txBody>
      </p:sp>
      <p:sp>
        <p:nvSpPr>
          <p:cNvPr id="3" name="Text Placeholder 2">
            <a:extLst>
              <a:ext uri="{FF2B5EF4-FFF2-40B4-BE49-F238E27FC236}">
                <a16:creationId xmlns:a16="http://schemas.microsoft.com/office/drawing/2014/main" id="{7549F99B-BFE0-46AD-B871-461130B1662E}"/>
              </a:ext>
            </a:extLst>
          </p:cNvPr>
          <p:cNvSpPr>
            <a:spLocks noGrp="1"/>
          </p:cNvSpPr>
          <p:nvPr>
            <p:ph type="body" sz="quarter" idx="13"/>
          </p:nvPr>
        </p:nvSpPr>
        <p:spPr>
          <a:xfrm>
            <a:off x="5334000" y="911834"/>
            <a:ext cx="5695361" cy="4954710"/>
          </a:xfrm>
        </p:spPr>
        <p:txBody>
          <a:bodyPr>
            <a:normAutofit/>
          </a:bodyPr>
          <a:lstStyle/>
          <a:p>
            <a:pPr marL="461963" indent="-461963">
              <a:lnSpc>
                <a:spcPct val="150000"/>
              </a:lnSpc>
              <a:buClr>
                <a:srgbClr val="43B049"/>
              </a:buClr>
            </a:pPr>
            <a:r>
              <a:rPr lang="en-US" sz="1800" dirty="0">
                <a:solidFill>
                  <a:srgbClr val="4D4D4F"/>
                </a:solidFill>
              </a:rPr>
              <a:t>Different Beta Types</a:t>
            </a:r>
          </a:p>
          <a:p>
            <a:pPr marL="461963" indent="-461963">
              <a:lnSpc>
                <a:spcPct val="150000"/>
              </a:lnSpc>
              <a:buClr>
                <a:srgbClr val="43B049"/>
              </a:buClr>
            </a:pPr>
            <a:r>
              <a:rPr lang="en-US" sz="1800" dirty="0">
                <a:solidFill>
                  <a:srgbClr val="4D4D4F"/>
                </a:solidFill>
              </a:rPr>
              <a:t>Beyond CAPM Betas – Multi-factor Models</a:t>
            </a:r>
          </a:p>
          <a:p>
            <a:pPr marL="461963" indent="-461963">
              <a:lnSpc>
                <a:spcPct val="150000"/>
              </a:lnSpc>
              <a:buClr>
                <a:srgbClr val="43B049"/>
              </a:buClr>
            </a:pPr>
            <a:r>
              <a:rPr lang="en-US" sz="1800" dirty="0"/>
              <a:t>Appendix A: Beta Recommendations and Practical Issues</a:t>
            </a:r>
          </a:p>
          <a:p>
            <a:pPr marL="461963" indent="-461963">
              <a:lnSpc>
                <a:spcPct val="150000"/>
              </a:lnSpc>
              <a:buClr>
                <a:srgbClr val="43B049"/>
              </a:buClr>
            </a:pPr>
            <a:r>
              <a:rPr lang="en-US" sz="1800" dirty="0">
                <a:solidFill>
                  <a:srgbClr val="4D4D4F"/>
                </a:solidFill>
              </a:rPr>
              <a:t>Appendix B: Adjusting for Financial Risk (Unlevering and Relevering)</a:t>
            </a:r>
          </a:p>
          <a:p>
            <a:pPr marL="461963" indent="-461963">
              <a:lnSpc>
                <a:spcPct val="150000"/>
              </a:lnSpc>
              <a:buClr>
                <a:srgbClr val="43B049"/>
              </a:buClr>
            </a:pPr>
            <a:r>
              <a:rPr lang="en-US" sz="1800" dirty="0"/>
              <a:t>Appendix C: </a:t>
            </a:r>
            <a:r>
              <a:rPr lang="en-US" sz="1800" dirty="0">
                <a:solidFill>
                  <a:srgbClr val="4D4D4F"/>
                </a:solidFill>
              </a:rPr>
              <a:t>About the Cost of Capital Navigator</a:t>
            </a:r>
          </a:p>
          <a:p>
            <a:pPr marL="461963" indent="-461963">
              <a:lnSpc>
                <a:spcPct val="150000"/>
              </a:lnSpc>
              <a:buClr>
                <a:srgbClr val="43B049"/>
              </a:buClr>
            </a:pPr>
            <a:endParaRPr lang="en-US" sz="1800" dirty="0">
              <a:solidFill>
                <a:srgbClr val="4D4D4F"/>
              </a:solidFill>
            </a:endParaRPr>
          </a:p>
        </p:txBody>
      </p:sp>
    </p:spTree>
    <p:extLst>
      <p:ext uri="{BB962C8B-B14F-4D97-AF65-F5344CB8AC3E}">
        <p14:creationId xmlns:p14="http://schemas.microsoft.com/office/powerpoint/2010/main" val="2095620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F8B6FA-8F7C-DFB3-BA51-4D33A2C4F5E2}"/>
              </a:ext>
            </a:extLst>
          </p:cNvPr>
          <p:cNvSpPr>
            <a:spLocks noGrp="1"/>
          </p:cNvSpPr>
          <p:nvPr>
            <p:ph type="sldNum" sz="quarter" idx="12"/>
          </p:nvPr>
        </p:nvSpPr>
        <p:spPr/>
        <p:txBody>
          <a:bodyPr/>
          <a:lstStyle/>
          <a:p>
            <a:fld id="{CB7FE98A-78B1-495F-8A5C-53E48422F91F}" type="slidenum">
              <a:rPr lang="en-US" smtClean="0"/>
              <a:pPr/>
              <a:t>40</a:t>
            </a:fld>
            <a:endParaRPr lang="en-US" dirty="0"/>
          </a:p>
        </p:txBody>
      </p:sp>
      <p:sp>
        <p:nvSpPr>
          <p:cNvPr id="3" name="Title 2">
            <a:extLst>
              <a:ext uri="{FF2B5EF4-FFF2-40B4-BE49-F238E27FC236}">
                <a16:creationId xmlns:a16="http://schemas.microsoft.com/office/drawing/2014/main" id="{391C9461-6D1E-0F95-81DD-4A2FD47D5B0F}"/>
              </a:ext>
            </a:extLst>
          </p:cNvPr>
          <p:cNvSpPr>
            <a:spLocks noGrp="1"/>
          </p:cNvSpPr>
          <p:nvPr>
            <p:ph type="title"/>
          </p:nvPr>
        </p:nvSpPr>
        <p:spPr>
          <a:xfrm>
            <a:off x="754380" y="590047"/>
            <a:ext cx="9651492" cy="373839"/>
          </a:xfrm>
        </p:spPr>
        <p:txBody>
          <a:bodyPr/>
          <a:lstStyle/>
          <a:p>
            <a:r>
              <a:rPr lang="en-US" sz="2400" dirty="0"/>
              <a:t>Reminders: Best Practices for Return Frequency and Lookback Period</a:t>
            </a:r>
          </a:p>
        </p:txBody>
      </p:sp>
      <p:sp>
        <p:nvSpPr>
          <p:cNvPr id="4" name="TextBox 3">
            <a:extLst>
              <a:ext uri="{FF2B5EF4-FFF2-40B4-BE49-F238E27FC236}">
                <a16:creationId xmlns:a16="http://schemas.microsoft.com/office/drawing/2014/main" id="{AC754961-F2F0-A70A-7886-B5F4BE95A0A3}"/>
              </a:ext>
            </a:extLst>
          </p:cNvPr>
          <p:cNvSpPr txBox="1"/>
          <p:nvPr/>
        </p:nvSpPr>
        <p:spPr>
          <a:xfrm>
            <a:off x="754380" y="1558972"/>
            <a:ext cx="10789920" cy="4524315"/>
          </a:xfrm>
          <a:prstGeom prst="rect">
            <a:avLst/>
          </a:prstGeom>
          <a:noFill/>
        </p:spPr>
        <p:txBody>
          <a:bodyPr wrap="square" rtlCol="0">
            <a:spAutoFit/>
          </a:bodyPr>
          <a:lstStyle/>
          <a:p>
            <a:pPr marL="342900" indent="-342900" algn="l">
              <a:buClr>
                <a:srgbClr val="43B049"/>
              </a:buClr>
              <a:buFont typeface="Arial" panose="020B0604020202020204" pitchFamily="34" charset="0"/>
              <a:buChar char="•"/>
            </a:pPr>
            <a:r>
              <a:rPr lang="en-US" dirty="0">
                <a:solidFill>
                  <a:srgbClr val="4D4D4F"/>
                </a:solidFill>
              </a:rPr>
              <a:t>Most common or “standard” historical period used to measure returns = 5 years of monthly returns (i.e., </a:t>
            </a:r>
            <a:r>
              <a:rPr lang="en-US" dirty="0">
                <a:solidFill>
                  <a:srgbClr val="43B049"/>
                </a:solidFill>
              </a:rPr>
              <a:t>60 months</a:t>
            </a:r>
            <a:r>
              <a:rPr lang="en-US" dirty="0">
                <a:solidFill>
                  <a:srgbClr val="4D4D4F"/>
                </a:solidFill>
              </a:rPr>
              <a:t>).  Another period often used = </a:t>
            </a:r>
            <a:r>
              <a:rPr lang="en-US" dirty="0">
                <a:solidFill>
                  <a:srgbClr val="43B049"/>
                </a:solidFill>
              </a:rPr>
              <a:t>2 or 3 years </a:t>
            </a:r>
            <a:r>
              <a:rPr lang="en-US" dirty="0">
                <a:solidFill>
                  <a:srgbClr val="4D4D4F"/>
                </a:solidFill>
              </a:rPr>
              <a:t>of weekly returns (i.e., </a:t>
            </a:r>
            <a:r>
              <a:rPr lang="en-US" dirty="0">
                <a:solidFill>
                  <a:srgbClr val="43B049"/>
                </a:solidFill>
              </a:rPr>
              <a:t>104 or 156 weeks</a:t>
            </a:r>
            <a:r>
              <a:rPr lang="en-US" dirty="0">
                <a:solidFill>
                  <a:srgbClr val="4D4D4F"/>
                </a:solidFill>
              </a:rPr>
              <a:t>).</a:t>
            </a:r>
          </a:p>
          <a:p>
            <a:pPr marL="342900" indent="-342900" algn="l">
              <a:buClr>
                <a:srgbClr val="43B049"/>
              </a:buClr>
              <a:buFont typeface="Arial" panose="020B0604020202020204" pitchFamily="34" charset="0"/>
              <a:buChar char="•"/>
            </a:pPr>
            <a:endParaRPr lang="en-US" dirty="0"/>
          </a:p>
          <a:p>
            <a:pPr marL="342900" indent="-342900" algn="l">
              <a:buClr>
                <a:srgbClr val="43B049"/>
              </a:buClr>
              <a:buFont typeface="Arial" panose="020B0604020202020204" pitchFamily="34" charset="0"/>
              <a:buChar char="•"/>
            </a:pPr>
            <a:r>
              <a:rPr lang="en-US" dirty="0">
                <a:solidFill>
                  <a:srgbClr val="4D4D4F"/>
                </a:solidFill>
              </a:rPr>
              <a:t>If company characteristics change significantly (e.g., major divestiture or acquisition, significant  deregulation), it may be more appropriate to use a shorter period (e.g., weekly returns).</a:t>
            </a:r>
          </a:p>
          <a:p>
            <a:pPr marL="342900" indent="-342900" algn="l">
              <a:buClr>
                <a:srgbClr val="43B049"/>
              </a:buClr>
              <a:buFont typeface="Arial" panose="020B0604020202020204" pitchFamily="34" charset="0"/>
              <a:buChar char="•"/>
            </a:pPr>
            <a:endParaRPr lang="en-US" dirty="0">
              <a:solidFill>
                <a:srgbClr val="4D4D4F"/>
              </a:solidFill>
            </a:endParaRPr>
          </a:p>
          <a:p>
            <a:pPr marL="342900" indent="-342900" algn="l">
              <a:buClr>
                <a:srgbClr val="43B049"/>
              </a:buClr>
              <a:buFont typeface="Arial" panose="020B0604020202020204" pitchFamily="34" charset="0"/>
              <a:buChar char="•"/>
            </a:pPr>
            <a:r>
              <a:rPr lang="en-US" dirty="0">
                <a:solidFill>
                  <a:srgbClr val="4D4D4F"/>
                </a:solidFill>
              </a:rPr>
              <a:t>The shorter the time period, the more “noise” is introduced, reducing the statistical quality of the regression.</a:t>
            </a:r>
          </a:p>
          <a:p>
            <a:pPr marL="342900" indent="-342900" algn="l">
              <a:buClr>
                <a:srgbClr val="43B049"/>
              </a:buClr>
              <a:buFont typeface="Arial" panose="020B0604020202020204" pitchFamily="34" charset="0"/>
              <a:buChar char="•"/>
            </a:pPr>
            <a:endParaRPr lang="en-US" dirty="0">
              <a:solidFill>
                <a:srgbClr val="4D4D4F"/>
              </a:solidFill>
            </a:endParaRPr>
          </a:p>
          <a:p>
            <a:pPr marL="342900" indent="-342900" algn="l">
              <a:buClr>
                <a:srgbClr val="43B049"/>
              </a:buClr>
              <a:buFont typeface="Arial" panose="020B0604020202020204" pitchFamily="34" charset="0"/>
              <a:buChar char="•"/>
            </a:pPr>
            <a:r>
              <a:rPr lang="en-US" dirty="0">
                <a:solidFill>
                  <a:srgbClr val="4D4D4F"/>
                </a:solidFill>
              </a:rPr>
              <a:t>Care should be taken such that the </a:t>
            </a:r>
            <a:r>
              <a:rPr lang="en-US" b="1" dirty="0">
                <a:solidFill>
                  <a:srgbClr val="4D4D4F"/>
                </a:solidFill>
              </a:rPr>
              <a:t>sample size </a:t>
            </a:r>
            <a:r>
              <a:rPr lang="en-US" dirty="0">
                <a:solidFill>
                  <a:srgbClr val="4D4D4F"/>
                </a:solidFill>
              </a:rPr>
              <a:t>is not too small.  For example, a beta based on less than 30 monthly observations may not be reliable (i.e., not statistically significant).  Likewise, a beta based on less than 104 weeks may be unreliable. </a:t>
            </a:r>
          </a:p>
          <a:p>
            <a:pPr marL="342900" indent="-342900" algn="l">
              <a:buClr>
                <a:srgbClr val="43B049"/>
              </a:buClr>
              <a:buFont typeface="Arial" panose="020B0604020202020204" pitchFamily="34" charset="0"/>
              <a:buChar char="•"/>
            </a:pPr>
            <a:endParaRPr lang="en-US" dirty="0">
              <a:solidFill>
                <a:srgbClr val="4D4D4F"/>
              </a:solidFill>
            </a:endParaRPr>
          </a:p>
          <a:p>
            <a:pPr marL="342900" indent="-342900" algn="l">
              <a:buClr>
                <a:srgbClr val="43B049"/>
              </a:buClr>
              <a:buFont typeface="Arial" panose="020B0604020202020204" pitchFamily="34" charset="0"/>
              <a:buChar char="•"/>
            </a:pPr>
            <a:r>
              <a:rPr lang="en-US" dirty="0">
                <a:solidFill>
                  <a:srgbClr val="4D4D4F"/>
                </a:solidFill>
              </a:rPr>
              <a:t>Be careful with </a:t>
            </a:r>
            <a:r>
              <a:rPr lang="en-US" b="1" dirty="0">
                <a:solidFill>
                  <a:srgbClr val="4D4D4F"/>
                </a:solidFill>
              </a:rPr>
              <a:t>companies that went through an IPO</a:t>
            </a:r>
            <a:r>
              <a:rPr lang="en-US" dirty="0">
                <a:solidFill>
                  <a:srgbClr val="4D4D4F"/>
                </a:solidFill>
              </a:rPr>
              <a:t> within the last year, as those betas are often unreliable and not a good proxy for their future risk.</a:t>
            </a:r>
          </a:p>
        </p:txBody>
      </p:sp>
    </p:spTree>
    <p:extLst>
      <p:ext uri="{BB962C8B-B14F-4D97-AF65-F5344CB8AC3E}">
        <p14:creationId xmlns:p14="http://schemas.microsoft.com/office/powerpoint/2010/main" val="1934607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98C4B-AFBC-63F2-2CC4-1F782D2AA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F9B02-2127-0604-B326-7365D8023F48}"/>
              </a:ext>
            </a:extLst>
          </p:cNvPr>
          <p:cNvSpPr>
            <a:spLocks noGrp="1"/>
          </p:cNvSpPr>
          <p:nvPr>
            <p:ph type="title"/>
          </p:nvPr>
        </p:nvSpPr>
        <p:spPr/>
        <p:txBody>
          <a:bodyPr/>
          <a:lstStyle/>
          <a:p>
            <a:r>
              <a:rPr lang="en-US" sz="6000" dirty="0">
                <a:solidFill>
                  <a:srgbClr val="FFFFFF"/>
                </a:solidFill>
              </a:rPr>
              <a:t>Appendix </a:t>
            </a:r>
            <a:r>
              <a:rPr lang="en-US" sz="6000" dirty="0"/>
              <a:t>B</a:t>
            </a:r>
            <a:r>
              <a:rPr lang="en-US" sz="6000" dirty="0">
                <a:solidFill>
                  <a:srgbClr val="FFFFFF"/>
                </a:solidFill>
              </a:rPr>
              <a:t>:</a:t>
            </a:r>
            <a:endParaRPr lang="en-US" dirty="0">
              <a:solidFill>
                <a:srgbClr val="FFFFFF"/>
              </a:solidFill>
            </a:endParaRPr>
          </a:p>
        </p:txBody>
      </p:sp>
      <p:sp>
        <p:nvSpPr>
          <p:cNvPr id="5" name="Text Placeholder 4">
            <a:extLst>
              <a:ext uri="{FF2B5EF4-FFF2-40B4-BE49-F238E27FC236}">
                <a16:creationId xmlns:a16="http://schemas.microsoft.com/office/drawing/2014/main" id="{C6286B3C-81E0-5FDB-6DAD-66B280C70380}"/>
              </a:ext>
            </a:extLst>
          </p:cNvPr>
          <p:cNvSpPr>
            <a:spLocks noGrp="1"/>
          </p:cNvSpPr>
          <p:nvPr>
            <p:ph type="body" sz="quarter" idx="13"/>
          </p:nvPr>
        </p:nvSpPr>
        <p:spPr>
          <a:xfrm>
            <a:off x="907086" y="2967335"/>
            <a:ext cx="10545667" cy="461665"/>
          </a:xfrm>
        </p:spPr>
        <p:txBody>
          <a:bodyPr/>
          <a:lstStyle/>
          <a:p>
            <a:r>
              <a:rPr lang="en-US" dirty="0">
                <a:solidFill>
                  <a:srgbClr val="FFFFFF"/>
                </a:solidFill>
              </a:rPr>
              <a:t>Adjusting for Financial Risk (Unlevering and Relevering)</a:t>
            </a:r>
          </a:p>
        </p:txBody>
      </p:sp>
    </p:spTree>
    <p:extLst>
      <p:ext uri="{BB962C8B-B14F-4D97-AF65-F5344CB8AC3E}">
        <p14:creationId xmlns:p14="http://schemas.microsoft.com/office/powerpoint/2010/main" val="272373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6B2ED-4DAE-B6EB-1E0D-E8C6E0D071B4}"/>
              </a:ext>
            </a:extLst>
          </p:cNvPr>
          <p:cNvSpPr>
            <a:spLocks noGrp="1"/>
          </p:cNvSpPr>
          <p:nvPr>
            <p:ph type="sldNum" sz="quarter" idx="12"/>
          </p:nvPr>
        </p:nvSpPr>
        <p:spPr/>
        <p:txBody>
          <a:bodyPr/>
          <a:lstStyle/>
          <a:p>
            <a:fld id="{CB7FE98A-78B1-495F-8A5C-53E48422F91F}" type="slidenum">
              <a:rPr lang="en-US" smtClean="0"/>
              <a:pPr/>
              <a:t>42</a:t>
            </a:fld>
            <a:endParaRPr lang="en-US" dirty="0"/>
          </a:p>
        </p:txBody>
      </p:sp>
      <p:sp>
        <p:nvSpPr>
          <p:cNvPr id="3" name="Title 2">
            <a:extLst>
              <a:ext uri="{FF2B5EF4-FFF2-40B4-BE49-F238E27FC236}">
                <a16:creationId xmlns:a16="http://schemas.microsoft.com/office/drawing/2014/main" id="{5D0B5A01-9C62-B592-1D64-1781271C3DCC}"/>
              </a:ext>
            </a:extLst>
          </p:cNvPr>
          <p:cNvSpPr>
            <a:spLocks noGrp="1"/>
          </p:cNvSpPr>
          <p:nvPr>
            <p:ph type="title"/>
          </p:nvPr>
        </p:nvSpPr>
        <p:spPr>
          <a:xfrm>
            <a:off x="754379" y="590047"/>
            <a:ext cx="10438553" cy="866220"/>
          </a:xfrm>
        </p:spPr>
        <p:txBody>
          <a:bodyPr/>
          <a:lstStyle/>
          <a:p>
            <a:r>
              <a:rPr lang="en-US" sz="2400" dirty="0"/>
              <a:t>There are Various Formulas for </a:t>
            </a:r>
            <a:r>
              <a:rPr lang="en-US" sz="2400" dirty="0" err="1"/>
              <a:t>Unlevering</a:t>
            </a:r>
            <a:r>
              <a:rPr lang="en-US" sz="2400" dirty="0"/>
              <a:t> and </a:t>
            </a:r>
            <a:r>
              <a:rPr lang="en-US" sz="2400" dirty="0" err="1"/>
              <a:t>Relevering</a:t>
            </a:r>
            <a:r>
              <a:rPr lang="en-US" sz="2400" dirty="0"/>
              <a:t> Betas</a:t>
            </a:r>
            <a:br>
              <a:rPr lang="en-US" sz="2400" dirty="0"/>
            </a:br>
            <a:endParaRPr lang="en-US" sz="2400" dirty="0"/>
          </a:p>
        </p:txBody>
      </p:sp>
      <p:sp>
        <p:nvSpPr>
          <p:cNvPr id="7" name="Text Placeholder 3">
            <a:extLst>
              <a:ext uri="{FF2B5EF4-FFF2-40B4-BE49-F238E27FC236}">
                <a16:creationId xmlns:a16="http://schemas.microsoft.com/office/drawing/2014/main" id="{93E10ADA-AE28-612B-087F-7BF32ADBA369}"/>
              </a:ext>
            </a:extLst>
          </p:cNvPr>
          <p:cNvSpPr txBox="1">
            <a:spLocks/>
          </p:cNvSpPr>
          <p:nvPr/>
        </p:nvSpPr>
        <p:spPr>
          <a:xfrm>
            <a:off x="754379" y="1515534"/>
            <a:ext cx="9078220" cy="122396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600"/>
              </a:spcAft>
              <a:buClr>
                <a:schemeClr val="accent2"/>
              </a:buClr>
              <a:buSzPct val="150000"/>
              <a:buFont typeface="Arial" panose="020B0604020202020204" pitchFamily="34" charset="0"/>
              <a:buChar char="•"/>
            </a:pPr>
            <a:r>
              <a:rPr lang="en-US" dirty="0">
                <a:latin typeface="+mn-lt"/>
              </a:rPr>
              <a:t>These alternative formulas vary depending on the likelihood that tax deductions on interest will be realized.</a:t>
            </a:r>
          </a:p>
          <a:p>
            <a:pPr>
              <a:lnSpc>
                <a:spcPct val="120000"/>
              </a:lnSpc>
              <a:spcAft>
                <a:spcPts val="600"/>
              </a:spcAft>
              <a:buClr>
                <a:schemeClr val="accent2"/>
              </a:buClr>
              <a:buSzPct val="150000"/>
              <a:buFont typeface="Arial" panose="020B0604020202020204" pitchFamily="34" charset="0"/>
              <a:buChar char="•"/>
            </a:pPr>
            <a:r>
              <a:rPr lang="en-US" dirty="0">
                <a:latin typeface="+mn-lt"/>
              </a:rPr>
              <a:t>We will focus on 3 of these formulas:</a:t>
            </a:r>
          </a:p>
        </p:txBody>
      </p:sp>
      <p:sp>
        <p:nvSpPr>
          <p:cNvPr id="8" name="TextBox 7">
            <a:extLst>
              <a:ext uri="{FF2B5EF4-FFF2-40B4-BE49-F238E27FC236}">
                <a16:creationId xmlns:a16="http://schemas.microsoft.com/office/drawing/2014/main" id="{294A9561-C834-C869-37D4-CA64D74AF014}"/>
              </a:ext>
            </a:extLst>
          </p:cNvPr>
          <p:cNvSpPr txBox="1"/>
          <p:nvPr/>
        </p:nvSpPr>
        <p:spPr>
          <a:xfrm>
            <a:off x="1363980" y="3219905"/>
            <a:ext cx="5194417" cy="2077492"/>
          </a:xfrm>
          <a:prstGeom prst="rect">
            <a:avLst/>
          </a:prstGeom>
          <a:solidFill>
            <a:schemeClr val="accent4">
              <a:lumMod val="20000"/>
              <a:lumOff val="80000"/>
            </a:schemeClr>
          </a:solidFill>
        </p:spPr>
        <p:txBody>
          <a:bodyPr wrap="square" rtlCol="0">
            <a:spAutoFit/>
          </a:bodyPr>
          <a:lstStyle/>
          <a:p>
            <a:pPr>
              <a:spcBef>
                <a:spcPts val="600"/>
              </a:spcBef>
            </a:pPr>
            <a:r>
              <a:rPr lang="en-US" sz="2400" b="1" dirty="0">
                <a:solidFill>
                  <a:schemeClr val="tx2"/>
                </a:solidFill>
              </a:rPr>
              <a:t>IMPORTANT! </a:t>
            </a:r>
          </a:p>
          <a:p>
            <a:pPr>
              <a:spcBef>
                <a:spcPts val="600"/>
              </a:spcBef>
            </a:pPr>
            <a:r>
              <a:rPr lang="en-US" sz="2000" dirty="0"/>
              <a:t>Because of interest deductibility limitations introduced by the 2017 U.S. Tax Reform, you may need to adjust your tax rate assumptions in your unlevering/levering calculations.</a:t>
            </a:r>
          </a:p>
        </p:txBody>
      </p:sp>
      <p:graphicFrame>
        <p:nvGraphicFramePr>
          <p:cNvPr id="9" name="Diagram 8">
            <a:extLst>
              <a:ext uri="{FF2B5EF4-FFF2-40B4-BE49-F238E27FC236}">
                <a16:creationId xmlns:a16="http://schemas.microsoft.com/office/drawing/2014/main" id="{A5E7414C-89D5-B837-EBF0-4994E45452D6}"/>
              </a:ext>
            </a:extLst>
          </p:cNvPr>
          <p:cNvGraphicFramePr>
            <a:graphicFrameLocks/>
          </p:cNvGraphicFramePr>
          <p:nvPr/>
        </p:nvGraphicFramePr>
        <p:xfrm>
          <a:off x="7382221" y="2570480"/>
          <a:ext cx="2960659" cy="3376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886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9F61C5-45D7-DBA5-FB16-F5CD47B91A27}"/>
              </a:ext>
            </a:extLst>
          </p:cNvPr>
          <p:cNvSpPr>
            <a:spLocks noGrp="1"/>
          </p:cNvSpPr>
          <p:nvPr>
            <p:ph type="sldNum" sz="quarter" idx="12"/>
          </p:nvPr>
        </p:nvSpPr>
        <p:spPr/>
        <p:txBody>
          <a:bodyPr/>
          <a:lstStyle/>
          <a:p>
            <a:fld id="{CB7FE98A-78B1-495F-8A5C-53E48422F91F}" type="slidenum">
              <a:rPr lang="en-US" smtClean="0"/>
              <a:pPr/>
              <a:t>43</a:t>
            </a:fld>
            <a:endParaRPr lang="en-US" dirty="0"/>
          </a:p>
        </p:txBody>
      </p:sp>
      <p:sp>
        <p:nvSpPr>
          <p:cNvPr id="4" name="Title 3">
            <a:extLst>
              <a:ext uri="{FF2B5EF4-FFF2-40B4-BE49-F238E27FC236}">
                <a16:creationId xmlns:a16="http://schemas.microsoft.com/office/drawing/2014/main" id="{0B2C909F-8AC2-C98D-990D-E3025E45F91C}"/>
              </a:ext>
            </a:extLst>
          </p:cNvPr>
          <p:cNvSpPr>
            <a:spLocks noGrp="1"/>
          </p:cNvSpPr>
          <p:nvPr>
            <p:ph type="title"/>
          </p:nvPr>
        </p:nvSpPr>
        <p:spPr/>
        <p:txBody>
          <a:bodyPr/>
          <a:lstStyle/>
          <a:p>
            <a:r>
              <a:rPr lang="en-US" dirty="0"/>
              <a:t>Hamada Beta </a:t>
            </a:r>
            <a:r>
              <a:rPr lang="en-US" dirty="0" err="1"/>
              <a:t>Unlevering</a:t>
            </a:r>
            <a:r>
              <a:rPr lang="en-US" dirty="0"/>
              <a:t>/ </a:t>
            </a:r>
            <a:r>
              <a:rPr lang="en-US" dirty="0" err="1"/>
              <a:t>Relevering</a:t>
            </a:r>
            <a:r>
              <a:rPr lang="en-US" dirty="0"/>
              <a:t> Formulas</a:t>
            </a:r>
          </a:p>
        </p:txBody>
      </p:sp>
      <p:sp>
        <p:nvSpPr>
          <p:cNvPr id="6" name="Rectangle 3">
            <a:extLst>
              <a:ext uri="{FF2B5EF4-FFF2-40B4-BE49-F238E27FC236}">
                <a16:creationId xmlns:a16="http://schemas.microsoft.com/office/drawing/2014/main" id="{2AACD04B-4BE8-A6D1-9696-5E695633D72C}"/>
              </a:ext>
            </a:extLst>
          </p:cNvPr>
          <p:cNvSpPr txBox="1">
            <a:spLocks noChangeArrowheads="1"/>
          </p:cNvSpPr>
          <p:nvPr/>
        </p:nvSpPr>
        <p:spPr>
          <a:xfrm>
            <a:off x="754380" y="1579164"/>
            <a:ext cx="5734050" cy="4139938"/>
          </a:xfrm>
          <a:prstGeom prst="rect">
            <a:avLst/>
          </a:prstGeom>
          <a:noFill/>
        </p:spPr>
        <p:txBody>
          <a:bodyPr lIns="92075" tIns="46038" rIns="92075" bIns="46038">
            <a:normAutofit/>
          </a:bodyPr>
          <a:lstStyle>
            <a:lvl1pPr marL="230396"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1pPr>
            <a:lvl2pPr marL="467995" indent="-230396" algn="l" defTabSz="893753"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2pPr>
            <a:lvl3pPr marL="719992"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3pPr>
            <a:lvl4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dirty="0" smtClean="0">
                <a:solidFill>
                  <a:schemeClr val="tx1"/>
                </a:solidFill>
                <a:latin typeface="Arial" pitchFamily="34" charset="0"/>
                <a:ea typeface="+mn-ea"/>
                <a:cs typeface="Arial" pitchFamily="34" charset="0"/>
              </a:defRPr>
            </a:lvl4pPr>
            <a:lvl5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a:solidFill>
                  <a:schemeClr val="tx1"/>
                </a:solidFill>
                <a:latin typeface="Arial" pitchFamily="34" charset="0"/>
                <a:ea typeface="+mn-ea"/>
                <a:cs typeface="Arial" pitchFamily="34" charset="0"/>
              </a:defRPr>
            </a:lvl5pPr>
            <a:lvl6pPr marL="2394895"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6pPr>
            <a:lvl7pPr marL="2830327"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7pPr>
            <a:lvl8pPr marL="3265763"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8pPr>
            <a:lvl9pPr marL="3701198"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9pPr>
          </a:lstStyle>
          <a:p>
            <a:pPr>
              <a:lnSpc>
                <a:spcPct val="90000"/>
              </a:lnSpc>
              <a:buClr>
                <a:schemeClr val="accent2"/>
              </a:buClr>
              <a:buSzPct val="130000"/>
            </a:pPr>
            <a:r>
              <a:rPr lang="en-US" sz="2000" dirty="0">
                <a:latin typeface="+mn-lt"/>
              </a:rPr>
              <a:t>Is the most commonly used formula.</a:t>
            </a:r>
          </a:p>
          <a:p>
            <a:pPr>
              <a:lnSpc>
                <a:spcPct val="90000"/>
              </a:lnSpc>
              <a:buClr>
                <a:schemeClr val="accent2"/>
              </a:buClr>
              <a:buSzPct val="130000"/>
            </a:pPr>
            <a:endParaRPr lang="en-US" sz="2000" dirty="0">
              <a:latin typeface="+mn-lt"/>
            </a:endParaRPr>
          </a:p>
          <a:p>
            <a:pPr>
              <a:lnSpc>
                <a:spcPct val="90000"/>
              </a:lnSpc>
              <a:buClr>
                <a:schemeClr val="accent2"/>
              </a:buClr>
              <a:buSzPct val="130000"/>
            </a:pPr>
            <a:r>
              <a:rPr lang="en-US" sz="2000" dirty="0">
                <a:latin typeface="+mn-lt"/>
              </a:rPr>
              <a:t>Is applicable in situations where the </a:t>
            </a:r>
            <a:r>
              <a:rPr lang="en-US" sz="2000" b="1" dirty="0">
                <a:solidFill>
                  <a:srgbClr val="BF0D3E"/>
                </a:solidFill>
                <a:latin typeface="+mn-lt"/>
              </a:rPr>
              <a:t>absolute amount of debt is fixed</a:t>
            </a:r>
            <a:r>
              <a:rPr lang="en-US" sz="2000" dirty="0">
                <a:latin typeface="+mn-lt"/>
              </a:rPr>
              <a:t>.</a:t>
            </a:r>
          </a:p>
          <a:p>
            <a:pPr>
              <a:lnSpc>
                <a:spcPct val="90000"/>
              </a:lnSpc>
              <a:buClr>
                <a:schemeClr val="accent2"/>
              </a:buClr>
              <a:buSzPct val="130000"/>
            </a:pPr>
            <a:endParaRPr lang="en-US" sz="2000" dirty="0">
              <a:latin typeface="+mn-lt"/>
            </a:endParaRPr>
          </a:p>
          <a:p>
            <a:pPr>
              <a:lnSpc>
                <a:spcPct val="90000"/>
              </a:lnSpc>
              <a:buClr>
                <a:schemeClr val="accent2"/>
              </a:buClr>
              <a:buSzPct val="130000"/>
            </a:pPr>
            <a:r>
              <a:rPr lang="en-US" sz="2000" dirty="0">
                <a:latin typeface="+mn-lt"/>
              </a:rPr>
              <a:t>Consistent with theory that there is </a:t>
            </a:r>
            <a:r>
              <a:rPr lang="en-US" sz="2000" b="1" dirty="0">
                <a:solidFill>
                  <a:srgbClr val="BF0D3E"/>
                </a:solidFill>
                <a:latin typeface="+mn-lt"/>
              </a:rPr>
              <a:t>no risk </a:t>
            </a:r>
            <a:r>
              <a:rPr lang="en-US" sz="2000" dirty="0">
                <a:latin typeface="+mn-lt"/>
              </a:rPr>
              <a:t>surrounding the ability to get full tax deductions </a:t>
            </a:r>
          </a:p>
          <a:p>
            <a:pPr>
              <a:lnSpc>
                <a:spcPct val="90000"/>
              </a:lnSpc>
              <a:buClr>
                <a:srgbClr val="EE3124"/>
              </a:buClr>
              <a:buSzPct val="150000"/>
            </a:pPr>
            <a:endParaRPr lang="en-US" sz="2000" dirty="0">
              <a:latin typeface="+mn-lt"/>
            </a:endParaRPr>
          </a:p>
          <a:p>
            <a:pPr marL="0" indent="0">
              <a:lnSpc>
                <a:spcPct val="90000"/>
              </a:lnSpc>
              <a:buFont typeface="Arial" panose="020B0604020202020204" pitchFamily="34" charset="0"/>
              <a:buNone/>
            </a:pPr>
            <a:endParaRPr lang="en-US" sz="2000" dirty="0">
              <a:latin typeface="+mn-lt"/>
            </a:endParaRPr>
          </a:p>
          <a:p>
            <a:pPr marL="0" indent="0">
              <a:lnSpc>
                <a:spcPct val="90000"/>
              </a:lnSpc>
              <a:buFont typeface="Arial" panose="020B0604020202020204" pitchFamily="34" charset="0"/>
              <a:buNone/>
            </a:pPr>
            <a:endParaRPr lang="en-US" sz="900" dirty="0">
              <a:latin typeface="+mn-lt"/>
            </a:endParaRPr>
          </a:p>
        </p:txBody>
      </p:sp>
      <p:graphicFrame>
        <p:nvGraphicFramePr>
          <p:cNvPr id="7" name="Diagram 6">
            <a:extLst>
              <a:ext uri="{FF2B5EF4-FFF2-40B4-BE49-F238E27FC236}">
                <a16:creationId xmlns:a16="http://schemas.microsoft.com/office/drawing/2014/main" id="{D7004F11-2A81-32A1-1CA4-176F6011952C}"/>
              </a:ext>
            </a:extLst>
          </p:cNvPr>
          <p:cNvGraphicFramePr>
            <a:graphicFrameLocks/>
          </p:cNvGraphicFramePr>
          <p:nvPr/>
        </p:nvGraphicFramePr>
        <p:xfrm>
          <a:off x="8023194" y="1579164"/>
          <a:ext cx="3107326" cy="2799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4171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B5FF9-EC18-9A94-8F06-B6944F964292}"/>
              </a:ext>
            </a:extLst>
          </p:cNvPr>
          <p:cNvSpPr>
            <a:spLocks noGrp="1"/>
          </p:cNvSpPr>
          <p:nvPr>
            <p:ph type="sldNum" sz="quarter" idx="12"/>
          </p:nvPr>
        </p:nvSpPr>
        <p:spPr/>
        <p:txBody>
          <a:bodyPr/>
          <a:lstStyle/>
          <a:p>
            <a:fld id="{CB7FE98A-78B1-495F-8A5C-53E48422F91F}" type="slidenum">
              <a:rPr lang="en-US" smtClean="0"/>
              <a:pPr/>
              <a:t>44</a:t>
            </a:fld>
            <a:endParaRPr lang="en-US" dirty="0"/>
          </a:p>
        </p:txBody>
      </p:sp>
      <p:sp>
        <p:nvSpPr>
          <p:cNvPr id="3" name="Title 2">
            <a:extLst>
              <a:ext uri="{FF2B5EF4-FFF2-40B4-BE49-F238E27FC236}">
                <a16:creationId xmlns:a16="http://schemas.microsoft.com/office/drawing/2014/main" id="{3705FCED-A4E2-3F89-C5F6-CFE589E12F06}"/>
              </a:ext>
            </a:extLst>
          </p:cNvPr>
          <p:cNvSpPr>
            <a:spLocks noGrp="1"/>
          </p:cNvSpPr>
          <p:nvPr>
            <p:ph type="title"/>
          </p:nvPr>
        </p:nvSpPr>
        <p:spPr>
          <a:xfrm>
            <a:off x="754380" y="584967"/>
            <a:ext cx="9458132" cy="461710"/>
          </a:xfrm>
        </p:spPr>
        <p:txBody>
          <a:bodyPr/>
          <a:lstStyle/>
          <a:p>
            <a:r>
              <a:rPr lang="en-US" dirty="0"/>
              <a:t>Miles </a:t>
            </a:r>
            <a:r>
              <a:rPr lang="en-US" dirty="0" err="1"/>
              <a:t>Ezzell</a:t>
            </a:r>
            <a:r>
              <a:rPr lang="en-US" dirty="0"/>
              <a:t> Beta </a:t>
            </a:r>
            <a:r>
              <a:rPr lang="en-US" dirty="0" err="1"/>
              <a:t>Unlevering</a:t>
            </a:r>
            <a:r>
              <a:rPr lang="en-US" dirty="0"/>
              <a:t>/</a:t>
            </a:r>
            <a:r>
              <a:rPr lang="en-US" dirty="0" err="1"/>
              <a:t>Relevering</a:t>
            </a:r>
            <a:r>
              <a:rPr lang="en-US" dirty="0"/>
              <a:t> Formulas</a:t>
            </a:r>
          </a:p>
        </p:txBody>
      </p:sp>
      <p:sp>
        <p:nvSpPr>
          <p:cNvPr id="4" name="Rectangle 6">
            <a:extLst>
              <a:ext uri="{FF2B5EF4-FFF2-40B4-BE49-F238E27FC236}">
                <a16:creationId xmlns:a16="http://schemas.microsoft.com/office/drawing/2014/main" id="{D0C4A2A6-90A3-16C9-F4E8-A79E008582E8}"/>
              </a:ext>
            </a:extLst>
          </p:cNvPr>
          <p:cNvSpPr txBox="1">
            <a:spLocks noChangeArrowheads="1"/>
          </p:cNvSpPr>
          <p:nvPr/>
        </p:nvSpPr>
        <p:spPr bwMode="auto">
          <a:xfrm>
            <a:off x="754380" y="1382262"/>
            <a:ext cx="6804827" cy="5072513"/>
          </a:xfrm>
          <a:prstGeom prst="rect">
            <a:avLst/>
          </a:prstGeom>
          <a:noFill/>
        </p:spPr>
        <p:txBody>
          <a:bodyPr>
            <a:noAutofit/>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2" indent="-457200">
              <a:lnSpc>
                <a:spcPct val="120000"/>
              </a:lnSpc>
              <a:buClr>
                <a:schemeClr val="accent2"/>
              </a:buClr>
              <a:buSzPct val="150000"/>
            </a:pPr>
            <a:r>
              <a:rPr lang="en-US" sz="1700" dirty="0">
                <a:latin typeface="+mn-lt"/>
              </a:rPr>
              <a:t>Assumes that the risk of realizing the tax deductions is </a:t>
            </a:r>
            <a:r>
              <a:rPr lang="en-US" sz="1700" u="sng" dirty="0">
                <a:latin typeface="+mn-lt"/>
              </a:rPr>
              <a:t>greater</a:t>
            </a:r>
            <a:r>
              <a:rPr lang="en-US" sz="1700" dirty="0">
                <a:latin typeface="+mn-lt"/>
              </a:rPr>
              <a:t> than is assumed in the Hamada formulas.</a:t>
            </a:r>
          </a:p>
          <a:p>
            <a:pPr lvl="2">
              <a:lnSpc>
                <a:spcPct val="120000"/>
              </a:lnSpc>
              <a:buClr>
                <a:schemeClr val="accent2"/>
              </a:buClr>
            </a:pPr>
            <a:r>
              <a:rPr lang="en-US" sz="1700" b="1" dirty="0">
                <a:solidFill>
                  <a:srgbClr val="43B049"/>
                </a:solidFill>
                <a:latin typeface="+mn-lt"/>
              </a:rPr>
              <a:t>Year 1:</a:t>
            </a:r>
            <a:r>
              <a:rPr lang="en-US" sz="1700" b="1" dirty="0">
                <a:solidFill>
                  <a:srgbClr val="13B5EA"/>
                </a:solidFill>
                <a:latin typeface="+mn-lt"/>
              </a:rPr>
              <a:t> </a:t>
            </a:r>
            <a:r>
              <a:rPr lang="en-US" sz="1700" dirty="0">
                <a:latin typeface="+mn-lt"/>
              </a:rPr>
              <a:t>The discount rate used to calculate the value of the tax shield equals the cost of debt capital during the first year (i.e., the tax shield has the same risk as debt).</a:t>
            </a:r>
          </a:p>
          <a:p>
            <a:pPr lvl="2">
              <a:lnSpc>
                <a:spcPct val="120000"/>
              </a:lnSpc>
              <a:buClr>
                <a:schemeClr val="accent2"/>
              </a:buClr>
            </a:pPr>
            <a:r>
              <a:rPr lang="en-US" sz="1700" b="1" dirty="0">
                <a:solidFill>
                  <a:srgbClr val="43B049"/>
                </a:solidFill>
                <a:latin typeface="+mn-lt"/>
              </a:rPr>
              <a:t>Years 2 and beyond: </a:t>
            </a:r>
            <a:r>
              <a:rPr lang="en-US" sz="1700" dirty="0">
                <a:latin typeface="+mn-lt"/>
              </a:rPr>
              <a:t>The discount rate used to calculate the value of the tax shield in years 2 and beyond equals the cost of equity calculated using the asset beta of the firm (i.e., the risk of the tax shield after the first year is comparable to the risk of the operating cash flows). </a:t>
            </a:r>
          </a:p>
          <a:p>
            <a:pPr marL="457200" lvl="1" indent="-457200">
              <a:lnSpc>
                <a:spcPct val="120000"/>
              </a:lnSpc>
              <a:buClr>
                <a:schemeClr val="accent2"/>
              </a:buClr>
              <a:buSzPct val="150000"/>
              <a:buFont typeface="Arial" panose="020B0604020202020204" pitchFamily="34" charset="0"/>
              <a:buChar char="•"/>
            </a:pPr>
            <a:r>
              <a:rPr lang="en-US" sz="1700" dirty="0">
                <a:latin typeface="+mn-lt"/>
              </a:rPr>
              <a:t>Market value of debt capital remains at a </a:t>
            </a:r>
            <a:r>
              <a:rPr lang="en-US" sz="1700" b="1" dirty="0">
                <a:solidFill>
                  <a:srgbClr val="BF0D3E"/>
                </a:solidFill>
                <a:latin typeface="+mn-lt"/>
              </a:rPr>
              <a:t>constant percentage</a:t>
            </a:r>
            <a:r>
              <a:rPr lang="en-US" sz="1700" b="1" dirty="0">
                <a:latin typeface="+mn-lt"/>
              </a:rPr>
              <a:t> </a:t>
            </a:r>
            <a:r>
              <a:rPr lang="en-US" sz="1700" dirty="0">
                <a:latin typeface="+mn-lt"/>
              </a:rPr>
              <a:t>of equity capital, which is equivalent to saying that debt increases in proportion to increases in the net cash flow of the firm (net cash flow to invested capital) in every period.</a:t>
            </a:r>
          </a:p>
        </p:txBody>
      </p:sp>
      <p:graphicFrame>
        <p:nvGraphicFramePr>
          <p:cNvPr id="5" name="Diagram 4">
            <a:extLst>
              <a:ext uri="{FF2B5EF4-FFF2-40B4-BE49-F238E27FC236}">
                <a16:creationId xmlns:a16="http://schemas.microsoft.com/office/drawing/2014/main" id="{645AE06F-D2BC-A13D-B18B-44F6ABA26A7B}"/>
              </a:ext>
            </a:extLst>
          </p:cNvPr>
          <p:cNvGraphicFramePr>
            <a:graphicFrameLocks/>
          </p:cNvGraphicFramePr>
          <p:nvPr/>
        </p:nvGraphicFramePr>
        <p:xfrm>
          <a:off x="8578053" y="1581927"/>
          <a:ext cx="2919901" cy="2749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94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E64E5A-E942-4CA9-2294-DDF72AB058AD}"/>
              </a:ext>
            </a:extLst>
          </p:cNvPr>
          <p:cNvSpPr>
            <a:spLocks noGrp="1"/>
          </p:cNvSpPr>
          <p:nvPr>
            <p:ph type="sldNum" sz="quarter" idx="12"/>
          </p:nvPr>
        </p:nvSpPr>
        <p:spPr/>
        <p:txBody>
          <a:bodyPr/>
          <a:lstStyle/>
          <a:p>
            <a:fld id="{CB7FE98A-78B1-495F-8A5C-53E48422F91F}" type="slidenum">
              <a:rPr lang="en-US" smtClean="0"/>
              <a:pPr/>
              <a:t>45</a:t>
            </a:fld>
            <a:endParaRPr lang="en-US" dirty="0"/>
          </a:p>
        </p:txBody>
      </p:sp>
      <p:sp>
        <p:nvSpPr>
          <p:cNvPr id="3" name="Title 2">
            <a:extLst>
              <a:ext uri="{FF2B5EF4-FFF2-40B4-BE49-F238E27FC236}">
                <a16:creationId xmlns:a16="http://schemas.microsoft.com/office/drawing/2014/main" id="{03CC1D71-1D1A-11F9-33FF-1923DCAF6814}"/>
              </a:ext>
            </a:extLst>
          </p:cNvPr>
          <p:cNvSpPr>
            <a:spLocks noGrp="1"/>
          </p:cNvSpPr>
          <p:nvPr>
            <p:ph type="title"/>
          </p:nvPr>
        </p:nvSpPr>
        <p:spPr>
          <a:xfrm>
            <a:off x="754380" y="590047"/>
            <a:ext cx="9151620" cy="373839"/>
          </a:xfrm>
        </p:spPr>
        <p:txBody>
          <a:bodyPr/>
          <a:lstStyle/>
          <a:p>
            <a:r>
              <a:rPr lang="en-US" dirty="0"/>
              <a:t>Harris Pringle Beta </a:t>
            </a:r>
            <a:r>
              <a:rPr lang="en-US" dirty="0" err="1"/>
              <a:t>Unlevering</a:t>
            </a:r>
            <a:r>
              <a:rPr lang="en-US" dirty="0"/>
              <a:t>/ </a:t>
            </a:r>
            <a:r>
              <a:rPr lang="en-US" dirty="0" err="1"/>
              <a:t>Relevering</a:t>
            </a:r>
            <a:r>
              <a:rPr lang="en-US" dirty="0"/>
              <a:t> Formulas</a:t>
            </a:r>
          </a:p>
        </p:txBody>
      </p:sp>
      <p:sp>
        <p:nvSpPr>
          <p:cNvPr id="4" name="Rectangle 3">
            <a:extLst>
              <a:ext uri="{FF2B5EF4-FFF2-40B4-BE49-F238E27FC236}">
                <a16:creationId xmlns:a16="http://schemas.microsoft.com/office/drawing/2014/main" id="{586FB693-1304-47FF-EF27-A88BEFA34033}"/>
              </a:ext>
            </a:extLst>
          </p:cNvPr>
          <p:cNvSpPr/>
          <p:nvPr/>
        </p:nvSpPr>
        <p:spPr>
          <a:xfrm>
            <a:off x="754380" y="1489368"/>
            <a:ext cx="6567438" cy="3111621"/>
          </a:xfrm>
          <a:prstGeom prst="rect">
            <a:avLst/>
          </a:prstGeom>
        </p:spPr>
        <p:txBody>
          <a:bodyPr wrap="square">
            <a:spAutoFit/>
          </a:bodyPr>
          <a:lstStyle/>
          <a:p>
            <a:pPr marL="285750" indent="-285750">
              <a:buClr>
                <a:schemeClr val="accent2"/>
              </a:buClr>
              <a:buSzPct val="120000"/>
              <a:buFont typeface="Arial" panose="020B0604020202020204" pitchFamily="34" charset="0"/>
              <a:buChar char="•"/>
            </a:pPr>
            <a:r>
              <a:rPr lang="en-US" dirty="0">
                <a:cs typeface="Arial" panose="020B0604020202020204" pitchFamily="34" charset="0"/>
              </a:rPr>
              <a:t>Assumes the tax shield is even riskier.</a:t>
            </a:r>
          </a:p>
          <a:p>
            <a:pPr marL="285750" indent="-285750">
              <a:lnSpc>
                <a:spcPct val="90000"/>
              </a:lnSpc>
              <a:buClr>
                <a:schemeClr val="accent2"/>
              </a:buClr>
              <a:buSzPct val="120000"/>
              <a:buFont typeface="Arial" panose="020B0604020202020204" pitchFamily="34" charset="0"/>
              <a:buChar char="•"/>
            </a:pPr>
            <a:endParaRPr lang="en-US" dirty="0">
              <a:cs typeface="Arial" panose="020B0604020202020204" pitchFamily="34" charset="0"/>
            </a:endParaRPr>
          </a:p>
          <a:p>
            <a:pPr marL="285750" indent="-285750">
              <a:buClr>
                <a:schemeClr val="accent2"/>
              </a:buClr>
              <a:buSzPct val="120000"/>
              <a:buFont typeface="Arial" panose="020B0604020202020204" pitchFamily="34" charset="0"/>
              <a:buChar char="•"/>
            </a:pPr>
            <a:r>
              <a:rPr lang="en-US" dirty="0">
                <a:cs typeface="Arial" panose="020B0604020202020204" pitchFamily="34" charset="0"/>
              </a:rPr>
              <a:t>Consistent with theory that tax deductions are as risky as operating cash flows and the discount rate on those deductions equals cost of equity</a:t>
            </a:r>
          </a:p>
          <a:p>
            <a:pPr marL="285750" indent="-285750">
              <a:buClr>
                <a:schemeClr val="accent2"/>
              </a:buClr>
              <a:buSzPct val="120000"/>
              <a:buFont typeface="Arial" panose="020B0604020202020204" pitchFamily="34" charset="0"/>
              <a:buChar char="•"/>
            </a:pPr>
            <a:endParaRPr lang="en-US" dirty="0">
              <a:cs typeface="Arial" panose="020B0604020202020204" pitchFamily="34" charset="0"/>
            </a:endParaRPr>
          </a:p>
          <a:p>
            <a:pPr marL="285750" indent="-285750">
              <a:buClr>
                <a:schemeClr val="accent2"/>
              </a:buClr>
              <a:buSzPct val="120000"/>
              <a:buFont typeface="Arial" panose="020B0604020202020204" pitchFamily="34" charset="0"/>
              <a:buChar char="•"/>
            </a:pPr>
            <a:r>
              <a:rPr lang="en-US" dirty="0">
                <a:cs typeface="Arial" panose="020B0604020202020204" pitchFamily="34" charset="0"/>
              </a:rPr>
              <a:t>Assumes the market value of debt capital remains at a </a:t>
            </a:r>
            <a:r>
              <a:rPr lang="en-US" b="1" dirty="0">
                <a:solidFill>
                  <a:srgbClr val="BF0D3E"/>
                </a:solidFill>
                <a:cs typeface="Arial" panose="020B0604020202020204" pitchFamily="34" charset="0"/>
              </a:rPr>
              <a:t>constant percentage</a:t>
            </a:r>
            <a:r>
              <a:rPr lang="en-US" b="1" dirty="0">
                <a:cs typeface="Arial" panose="020B0604020202020204" pitchFamily="34" charset="0"/>
              </a:rPr>
              <a:t> </a:t>
            </a:r>
            <a:r>
              <a:rPr lang="en-US" dirty="0">
                <a:cs typeface="Arial" panose="020B0604020202020204" pitchFamily="34" charset="0"/>
              </a:rPr>
              <a:t>of equity capital, which is equivalent to saying that debt increases in proportion to the net cash flow of the firm (net cash flow to invested capital) in every period.</a:t>
            </a:r>
          </a:p>
        </p:txBody>
      </p:sp>
      <p:graphicFrame>
        <p:nvGraphicFramePr>
          <p:cNvPr id="5" name="Diagram 4">
            <a:extLst>
              <a:ext uri="{FF2B5EF4-FFF2-40B4-BE49-F238E27FC236}">
                <a16:creationId xmlns:a16="http://schemas.microsoft.com/office/drawing/2014/main" id="{013F7190-512E-E388-B776-2F80C0B7FDBA}"/>
              </a:ext>
            </a:extLst>
          </p:cNvPr>
          <p:cNvGraphicFramePr>
            <a:graphicFrameLocks/>
          </p:cNvGraphicFramePr>
          <p:nvPr/>
        </p:nvGraphicFramePr>
        <p:xfrm>
          <a:off x="8388969" y="1700670"/>
          <a:ext cx="3019394" cy="2689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5358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B2BEF2-2B1C-4DEB-AFAB-C67964C1D9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23B72-C350-4D21-AB62-89377322142C}" type="slidenum">
              <a:rPr kumimoji="0" lang="en-US" sz="900" b="0" i="0" u="none" strike="noStrike" kern="1200" cap="none" spc="0" normalizeH="0" baseline="0" noProof="0" smtClean="0">
                <a:ln>
                  <a:noFill/>
                </a:ln>
                <a:solidFill>
                  <a:srgbClr val="4D4D4F"/>
                </a:solidFill>
                <a:effectLst/>
                <a:uLnTx/>
                <a:uFillTx/>
                <a:latin typeface="Nunit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4D4D4F"/>
              </a:solidFill>
              <a:effectLst/>
              <a:uLnTx/>
              <a:uFillTx/>
              <a:latin typeface="Nunito Sans"/>
              <a:ea typeface="+mn-ea"/>
              <a:cs typeface="+mn-cs"/>
            </a:endParaRPr>
          </a:p>
        </p:txBody>
      </p:sp>
      <p:sp>
        <p:nvSpPr>
          <p:cNvPr id="6" name="Title 2">
            <a:extLst>
              <a:ext uri="{FF2B5EF4-FFF2-40B4-BE49-F238E27FC236}">
                <a16:creationId xmlns:a16="http://schemas.microsoft.com/office/drawing/2014/main" id="{C5F19B4E-2E75-5AD8-DF63-6C7DE1A27B78}"/>
              </a:ext>
            </a:extLst>
          </p:cNvPr>
          <p:cNvSpPr txBox="1">
            <a:spLocks/>
          </p:cNvSpPr>
          <p:nvPr/>
        </p:nvSpPr>
        <p:spPr>
          <a:xfrm>
            <a:off x="754379" y="635116"/>
            <a:ext cx="10438553" cy="866220"/>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pPr marL="0" marR="0" lvl="0" indent="0" algn="l" defTabSz="914400" rtl="0" eaLnBrk="1" fontAlgn="auto" latinLnBrk="0" hangingPunct="1">
              <a:lnSpc>
                <a:spcPct val="113000"/>
              </a:lnSpc>
              <a:spcBef>
                <a:spcPct val="0"/>
              </a:spcBef>
              <a:spcAft>
                <a:spcPts val="0"/>
              </a:spcAft>
              <a:buClrTx/>
              <a:buSzTx/>
              <a:buFontTx/>
              <a:buNone/>
              <a:tabLst/>
              <a:defRPr/>
            </a:pPr>
            <a:r>
              <a:rPr kumimoji="0" lang="en-US" sz="2400" b="0" i="0" u="none" strike="noStrike" kern="2400" cap="none" spc="-60" normalizeH="0" baseline="0" noProof="0" dirty="0">
                <a:ln>
                  <a:noFill/>
                </a:ln>
                <a:solidFill>
                  <a:srgbClr val="14487F"/>
                </a:solidFill>
                <a:effectLst/>
                <a:uLnTx/>
                <a:uFillTx/>
                <a:latin typeface="Nunito Sans ExtraBold"/>
                <a:ea typeface="+mj-ea"/>
                <a:cs typeface="+mj-cs"/>
              </a:rPr>
              <a:t>What about </a:t>
            </a:r>
            <a:r>
              <a:rPr kumimoji="0" lang="en-US" sz="2400" b="0" i="0" u="none" strike="noStrike" kern="2400" cap="none" spc="-60" normalizeH="0" baseline="0" noProof="0" dirty="0">
                <a:ln>
                  <a:noFill/>
                </a:ln>
                <a:solidFill>
                  <a:srgbClr val="BF0D3E"/>
                </a:solidFill>
                <a:effectLst/>
                <a:uLnTx/>
                <a:uFillTx/>
                <a:latin typeface="Nunito Sans ExtraBold"/>
                <a:ea typeface="+mj-ea"/>
                <a:cs typeface="+mj-cs"/>
              </a:rPr>
              <a:t>Debt</a:t>
            </a:r>
            <a:r>
              <a:rPr kumimoji="0" lang="en-US" sz="2400" b="0" i="0" u="none" strike="noStrike" kern="2400" cap="none" spc="-60" normalizeH="0" baseline="0" noProof="0" dirty="0">
                <a:ln>
                  <a:noFill/>
                </a:ln>
                <a:solidFill>
                  <a:srgbClr val="14487F"/>
                </a:solidFill>
                <a:effectLst/>
                <a:uLnTx/>
                <a:uFillTx/>
                <a:latin typeface="Nunito Sans ExtraBold"/>
                <a:ea typeface="+mj-ea"/>
                <a:cs typeface="+mj-cs"/>
              </a:rPr>
              <a:t> Betas?</a:t>
            </a:r>
          </a:p>
          <a:p>
            <a:pPr marL="0" marR="0" lvl="0" indent="0" algn="l" defTabSz="914400" rtl="0" eaLnBrk="1" fontAlgn="auto" latinLnBrk="0" hangingPunct="1">
              <a:lnSpc>
                <a:spcPct val="113000"/>
              </a:lnSpc>
              <a:spcBef>
                <a:spcPct val="0"/>
              </a:spcBef>
              <a:spcAft>
                <a:spcPts val="0"/>
              </a:spcAft>
              <a:buClrTx/>
              <a:buSzTx/>
              <a:buFontTx/>
              <a:buNone/>
              <a:tabLst/>
              <a:defRPr/>
            </a:pPr>
            <a:endParaRPr kumimoji="0" lang="en-US" sz="2400" b="0" i="0" u="none" strike="noStrike" kern="2400" cap="none" spc="-60" normalizeH="0" baseline="0" noProof="0" dirty="0">
              <a:ln>
                <a:noFill/>
              </a:ln>
              <a:solidFill>
                <a:srgbClr val="14487F"/>
              </a:solidFill>
              <a:effectLst/>
              <a:uLnTx/>
              <a:uFillTx/>
              <a:latin typeface="Nunito Sans ExtraBold"/>
              <a:ea typeface="+mj-ea"/>
              <a:cs typeface="+mj-cs"/>
            </a:endParaRPr>
          </a:p>
        </p:txBody>
      </p:sp>
      <p:sp>
        <p:nvSpPr>
          <p:cNvPr id="7" name="Text Placeholder 3">
            <a:extLst>
              <a:ext uri="{FF2B5EF4-FFF2-40B4-BE49-F238E27FC236}">
                <a16:creationId xmlns:a16="http://schemas.microsoft.com/office/drawing/2014/main" id="{D4FF1261-9510-F743-FE66-7435C88AA173}"/>
              </a:ext>
            </a:extLst>
          </p:cNvPr>
          <p:cNvSpPr txBox="1">
            <a:spLocks/>
          </p:cNvSpPr>
          <p:nvPr/>
        </p:nvSpPr>
        <p:spPr>
          <a:xfrm>
            <a:off x="754379" y="1392795"/>
            <a:ext cx="9078220" cy="1716165"/>
          </a:xfrm>
          <a:prstGeom prst="rect">
            <a:avLst/>
          </a:prstGeom>
        </p:spPr>
        <p:txBody>
          <a:bodyPr>
            <a:normAutofit/>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600"/>
              </a:spcAft>
              <a:buClr>
                <a:srgbClr val="43B049"/>
              </a:buClr>
              <a:buSzPct val="150000"/>
              <a:buFont typeface="Arial" panose="020B0604020202020204" pitchFamily="34" charset="0"/>
              <a:buChar char="•"/>
              <a:tabLst/>
              <a:defRPr/>
            </a:pPr>
            <a:r>
              <a:rPr lang="en-US" sz="1800" dirty="0">
                <a:solidFill>
                  <a:srgbClr val="4D4D4F"/>
                </a:solidFill>
              </a:rPr>
              <a:t>The risk of debt capital can be measured by the beta of the debt capital (</a:t>
            </a:r>
            <a:r>
              <a:rPr lang="en-US" sz="1800" i="1" dirty="0">
                <a:solidFill>
                  <a:srgbClr val="4D4D4F"/>
                </a:solidFill>
              </a:rPr>
              <a:t>β</a:t>
            </a:r>
            <a:r>
              <a:rPr lang="en-US" sz="1800" i="1" baseline="-25000" dirty="0">
                <a:solidFill>
                  <a:srgbClr val="4D4D4F"/>
                </a:solidFill>
              </a:rPr>
              <a:t>d</a:t>
            </a:r>
            <a:r>
              <a:rPr lang="en-US" sz="1800" dirty="0">
                <a:solidFill>
                  <a:srgbClr val="4D4D4F"/>
                </a:solidFill>
              </a:rPr>
              <a:t>). </a:t>
            </a:r>
          </a:p>
          <a:p>
            <a:pPr marL="228600" marR="0" lvl="0" indent="-228600" algn="l" defTabSz="914400" rtl="0" eaLnBrk="1" fontAlgn="auto" latinLnBrk="0" hangingPunct="1">
              <a:lnSpc>
                <a:spcPct val="120000"/>
              </a:lnSpc>
              <a:spcBef>
                <a:spcPts val="1000"/>
              </a:spcBef>
              <a:spcAft>
                <a:spcPts val="600"/>
              </a:spcAft>
              <a:buClr>
                <a:srgbClr val="43B049"/>
              </a:buClr>
              <a:buSzPct val="150000"/>
              <a:buFont typeface="Arial" panose="020B0604020202020204" pitchFamily="34" charset="0"/>
              <a:buChar char="•"/>
              <a:tabLst/>
              <a:defRPr/>
            </a:pPr>
            <a:r>
              <a:rPr lang="en-US" sz="1800" dirty="0">
                <a:solidFill>
                  <a:srgbClr val="4D4D4F"/>
                </a:solidFill>
              </a:rPr>
              <a:t>In cases where the debt capital is publicly traded, the </a:t>
            </a:r>
            <a:r>
              <a:rPr lang="en-US" sz="1800" i="1" dirty="0">
                <a:solidFill>
                  <a:srgbClr val="4D4D4F"/>
                </a:solidFill>
              </a:rPr>
              <a:t>β</a:t>
            </a:r>
            <a:r>
              <a:rPr lang="en-US" sz="1800" i="1" baseline="-25000" dirty="0">
                <a:solidFill>
                  <a:srgbClr val="4D4D4F"/>
                </a:solidFill>
              </a:rPr>
              <a:t>d</a:t>
            </a:r>
            <a:r>
              <a:rPr lang="en-US" sz="1800" dirty="0">
                <a:solidFill>
                  <a:srgbClr val="4D4D4F"/>
                </a:solidFill>
              </a:rPr>
              <a:t> can be measured in a manner identical to measuring the beta of equity. For publicly traded debt, a regression of returns provides an estimate of </a:t>
            </a:r>
            <a:r>
              <a:rPr lang="en-US" sz="1800" i="1" dirty="0">
                <a:solidFill>
                  <a:srgbClr val="4D4D4F"/>
                </a:solidFill>
              </a:rPr>
              <a:t>β</a:t>
            </a:r>
            <a:r>
              <a:rPr lang="en-US" sz="1800" i="1" baseline="-25000" dirty="0">
                <a:solidFill>
                  <a:srgbClr val="4D4D4F"/>
                </a:solidFill>
              </a:rPr>
              <a:t>d</a:t>
            </a:r>
            <a:r>
              <a:rPr lang="en-US" sz="1800" dirty="0">
                <a:solidFill>
                  <a:srgbClr val="4D4D4F"/>
                </a:solidFill>
              </a:rPr>
              <a:t>.</a:t>
            </a:r>
            <a:endParaRPr kumimoji="0" lang="en-US" b="0" i="0" u="none" strike="noStrike" kern="1200" cap="none" spc="0" normalizeH="0" baseline="0" noProof="0" dirty="0">
              <a:ln>
                <a:noFill/>
              </a:ln>
              <a:solidFill>
                <a:srgbClr val="4D4D4F"/>
              </a:solidFill>
              <a:effectLst/>
              <a:uLnTx/>
              <a:uFillTx/>
              <a:latin typeface="Nunito Sans"/>
              <a:ea typeface="+mn-ea"/>
              <a:cs typeface="Arial" panose="020B0604020202020204" pitchFamily="34" charset="0"/>
            </a:endParaRPr>
          </a:p>
        </p:txBody>
      </p:sp>
      <p:pic>
        <p:nvPicPr>
          <p:cNvPr id="8" name="Picture 7">
            <a:extLst>
              <a:ext uri="{FF2B5EF4-FFF2-40B4-BE49-F238E27FC236}">
                <a16:creationId xmlns:a16="http://schemas.microsoft.com/office/drawing/2014/main" id="{273396AB-C162-3198-65FA-128F8B90676A}"/>
              </a:ext>
            </a:extLst>
          </p:cNvPr>
          <p:cNvPicPr>
            <a:picLocks noChangeAspect="1"/>
          </p:cNvPicPr>
          <p:nvPr/>
        </p:nvPicPr>
        <p:blipFill>
          <a:blip r:embed="rId4"/>
          <a:stretch>
            <a:fillRect/>
          </a:stretch>
        </p:blipFill>
        <p:spPr>
          <a:xfrm>
            <a:off x="754379" y="3308795"/>
            <a:ext cx="6248427" cy="3054548"/>
          </a:xfrm>
          <a:prstGeom prst="rect">
            <a:avLst/>
          </a:prstGeom>
        </p:spPr>
      </p:pic>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BD0AA868-A017-734A-ECA7-C51E9B3A8197}"/>
                  </a:ext>
                </a:extLst>
              </p:cNvPr>
              <p:cNvSpPr/>
              <p:nvPr/>
            </p:nvSpPr>
            <p:spPr>
              <a:xfrm>
                <a:off x="8460207" y="3892434"/>
                <a:ext cx="1819778" cy="1819778"/>
              </a:xfrm>
              <a:prstGeom prst="ellipse">
                <a:avLst/>
              </a:prstGeom>
              <a:solidFill>
                <a:schemeClr val="accent4"/>
              </a:solidFill>
              <a:ln>
                <a:noFill/>
              </a:ln>
              <a:effectLst>
                <a:outerShdw blurRad="1905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r-AE" sz="4000" b="0" i="1" u="none" strike="noStrike" kern="1200" cap="none" spc="0" normalizeH="0" baseline="0" noProof="0" smtClean="0">
                              <a:ln>
                                <a:noFill/>
                              </a:ln>
                              <a:solidFill>
                                <a:schemeClr val="bg1"/>
                              </a:solidFill>
                              <a:effectLst/>
                              <a:uLnTx/>
                              <a:uFillTx/>
                              <a:latin typeface="Cambria Math" panose="02040503050406030204" pitchFamily="18" charset="0"/>
                              <a:cs typeface="+mn-cs"/>
                            </a:rPr>
                          </m:ctrlPr>
                        </m:sSubPr>
                        <m:e>
                          <m:r>
                            <a:rPr kumimoji="0" lang="ar-AE" sz="4000" b="0" i="1" u="none" strike="noStrike" kern="1200" cap="none" spc="0" normalizeH="0" baseline="0" noProof="0">
                              <a:ln>
                                <a:noFill/>
                              </a:ln>
                              <a:solidFill>
                                <a:schemeClr val="bg1"/>
                              </a:solidFill>
                              <a:effectLst/>
                              <a:uLnTx/>
                              <a:uFillTx/>
                              <a:latin typeface="Cambria Math"/>
                              <a:ea typeface="Cambria Math"/>
                              <a:cs typeface="+mn-cs"/>
                            </a:rPr>
                            <m:t>𝛽</m:t>
                          </m:r>
                        </m:e>
                        <m:sub>
                          <m:r>
                            <a:rPr kumimoji="0" lang="ar-AE" sz="4000" b="0" i="1" u="none" strike="noStrike" kern="1200" cap="none" spc="0" normalizeH="0" baseline="0" noProof="0">
                              <a:ln>
                                <a:noFill/>
                              </a:ln>
                              <a:solidFill>
                                <a:schemeClr val="bg1"/>
                              </a:solidFill>
                              <a:effectLst/>
                              <a:uLnTx/>
                              <a:uFillTx/>
                              <a:latin typeface="Cambria Math"/>
                              <a:cs typeface="+mn-cs"/>
                            </a:rPr>
                            <m:t>𝑑𝑒𝑏𝑡</m:t>
                          </m:r>
                        </m:sub>
                      </m:sSub>
                    </m:oMath>
                  </m:oMathPara>
                </a14:m>
                <a:endParaRPr kumimoji="0" lang="en-US" sz="4000" b="0" i="0" u="none" strike="noStrike" kern="1200" cap="none" spc="0" normalizeH="0" baseline="0" noProof="0" dirty="0">
                  <a:ln>
                    <a:noFill/>
                  </a:ln>
                  <a:solidFill>
                    <a:schemeClr val="bg1"/>
                  </a:solidFill>
                  <a:effectLst/>
                  <a:uLnTx/>
                  <a:uFillTx/>
                  <a:latin typeface="Nunito Sans"/>
                  <a:cs typeface="+mn-cs"/>
                </a:endParaRPr>
              </a:p>
            </p:txBody>
          </p:sp>
        </mc:Choice>
        <mc:Fallback xmlns="">
          <p:sp>
            <p:nvSpPr>
              <p:cNvPr id="10" name="Oval 9">
                <a:extLst>
                  <a:ext uri="{FF2B5EF4-FFF2-40B4-BE49-F238E27FC236}">
                    <a16:creationId xmlns:a16="http://schemas.microsoft.com/office/drawing/2014/main" id="{BD0AA868-A017-734A-ECA7-C51E9B3A8197}"/>
                  </a:ext>
                </a:extLst>
              </p:cNvPr>
              <p:cNvSpPr>
                <a:spLocks noRot="1" noChangeAspect="1" noMove="1" noResize="1" noEditPoints="1" noAdjustHandles="1" noChangeArrowheads="1" noChangeShapeType="1" noTextEdit="1"/>
              </p:cNvSpPr>
              <p:nvPr/>
            </p:nvSpPr>
            <p:spPr>
              <a:xfrm>
                <a:off x="8460207" y="3892434"/>
                <a:ext cx="1819778" cy="1819778"/>
              </a:xfrm>
              <a:prstGeom prst="ellipse">
                <a:avLst/>
              </a:prstGeom>
              <a:blipFill>
                <a:blip r:embed="rId5"/>
                <a:stretch>
                  <a:fillRect/>
                </a:stretch>
              </a:blipFill>
              <a:ln>
                <a:noFill/>
              </a:ln>
              <a:effectLst>
                <a:outerShdw blurRad="190500" dist="76200" dir="8100000" algn="tr" rotWithShape="0">
                  <a:prstClr val="black">
                    <a:alpha val="40000"/>
                  </a:prstClr>
                </a:outerShdw>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08211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B2BEF2-2B1C-4DEB-AFAB-C67964C1D9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23B72-C350-4D21-AB62-89377322142C}" type="slidenum">
              <a:rPr kumimoji="0" lang="en-US" sz="900" b="0" i="0" u="none" strike="noStrike" kern="1200" cap="none" spc="0" normalizeH="0" baseline="0" noProof="0" smtClean="0">
                <a:ln>
                  <a:noFill/>
                </a:ln>
                <a:solidFill>
                  <a:srgbClr val="4D4D4F"/>
                </a:solidFill>
                <a:effectLst/>
                <a:uLnTx/>
                <a:uFillTx/>
                <a:latin typeface="Nunit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4D4D4F"/>
              </a:solidFill>
              <a:effectLst/>
              <a:uLnTx/>
              <a:uFillTx/>
              <a:latin typeface="Nunito Sans"/>
              <a:ea typeface="+mn-ea"/>
              <a:cs typeface="+mn-cs"/>
            </a:endParaRPr>
          </a:p>
        </p:txBody>
      </p:sp>
      <p:sp>
        <p:nvSpPr>
          <p:cNvPr id="6" name="Title 2">
            <a:extLst>
              <a:ext uri="{FF2B5EF4-FFF2-40B4-BE49-F238E27FC236}">
                <a16:creationId xmlns:a16="http://schemas.microsoft.com/office/drawing/2014/main" id="{C5F19B4E-2E75-5AD8-DF63-6C7DE1A27B78}"/>
              </a:ext>
            </a:extLst>
          </p:cNvPr>
          <p:cNvSpPr txBox="1">
            <a:spLocks/>
          </p:cNvSpPr>
          <p:nvPr/>
        </p:nvSpPr>
        <p:spPr>
          <a:xfrm>
            <a:off x="754379" y="635116"/>
            <a:ext cx="10438553" cy="866220"/>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pPr marL="0" marR="0" lvl="0" indent="0" algn="l" defTabSz="914400" rtl="0" eaLnBrk="1" fontAlgn="auto" latinLnBrk="0" hangingPunct="1">
              <a:lnSpc>
                <a:spcPct val="113000"/>
              </a:lnSpc>
              <a:spcBef>
                <a:spcPct val="0"/>
              </a:spcBef>
              <a:spcAft>
                <a:spcPts val="0"/>
              </a:spcAft>
              <a:buClrTx/>
              <a:buSzTx/>
              <a:buFontTx/>
              <a:buNone/>
              <a:tabLst/>
              <a:defRPr/>
            </a:pPr>
            <a:r>
              <a:rPr kumimoji="0" lang="en-US" sz="2400" b="0" i="0" u="none" strike="noStrike" kern="2400" cap="none" spc="-60" normalizeH="0" baseline="0" noProof="0" dirty="0">
                <a:ln>
                  <a:noFill/>
                </a:ln>
                <a:solidFill>
                  <a:srgbClr val="14487F"/>
                </a:solidFill>
                <a:effectLst/>
                <a:uLnTx/>
                <a:uFillTx/>
                <a:latin typeface="Nunito Sans ExtraBold"/>
                <a:ea typeface="+mj-ea"/>
                <a:cs typeface="+mj-cs"/>
              </a:rPr>
              <a:t>Debt Beta – </a:t>
            </a:r>
            <a:r>
              <a:rPr lang="en-US" sz="2400" dirty="0">
                <a:solidFill>
                  <a:srgbClr val="BF0D3E"/>
                </a:solidFill>
              </a:rPr>
              <a:t>World</a:t>
            </a:r>
            <a:r>
              <a:rPr lang="en-US" dirty="0">
                <a:solidFill>
                  <a:srgbClr val="BF0D3E"/>
                </a:solidFill>
              </a:rPr>
              <a:t> </a:t>
            </a:r>
            <a:r>
              <a:rPr kumimoji="0" lang="en-US" sz="2400" b="0" i="0" u="none" strike="noStrike" kern="2400" cap="none" spc="-60" normalizeH="0" baseline="0" noProof="0" dirty="0">
                <a:ln>
                  <a:noFill/>
                </a:ln>
                <a:solidFill>
                  <a:srgbClr val="14487F"/>
                </a:solidFill>
                <a:effectLst/>
                <a:uLnTx/>
                <a:uFillTx/>
                <a:latin typeface="Nunito Sans ExtraBold"/>
                <a:ea typeface="+mj-ea"/>
                <a:cs typeface="+mj-cs"/>
              </a:rPr>
              <a:t>Region</a:t>
            </a:r>
          </a:p>
          <a:p>
            <a:pPr marL="0" marR="0" lvl="0" indent="0" algn="l" defTabSz="914400" rtl="0" eaLnBrk="1" fontAlgn="auto" latinLnBrk="0" hangingPunct="1">
              <a:lnSpc>
                <a:spcPct val="113000"/>
              </a:lnSpc>
              <a:spcBef>
                <a:spcPct val="0"/>
              </a:spcBef>
              <a:spcAft>
                <a:spcPts val="0"/>
              </a:spcAft>
              <a:buClrTx/>
              <a:buSzTx/>
              <a:buFontTx/>
              <a:buNone/>
              <a:tabLst/>
              <a:defRPr/>
            </a:pPr>
            <a:endParaRPr kumimoji="0" lang="en-US" sz="2400" b="0" i="0" u="none" strike="noStrike" kern="2400" cap="none" spc="-60" normalizeH="0" baseline="0" noProof="0" dirty="0">
              <a:ln>
                <a:noFill/>
              </a:ln>
              <a:solidFill>
                <a:srgbClr val="14487F"/>
              </a:solidFill>
              <a:effectLst/>
              <a:uLnTx/>
              <a:uFillTx/>
              <a:latin typeface="Nunito Sans ExtraBold"/>
              <a:ea typeface="+mj-ea"/>
              <a:cs typeface="+mj-cs"/>
            </a:endParaRPr>
          </a:p>
        </p:txBody>
      </p:sp>
      <p:graphicFrame>
        <p:nvGraphicFramePr>
          <p:cNvPr id="2" name="Table 1">
            <a:extLst>
              <a:ext uri="{FF2B5EF4-FFF2-40B4-BE49-F238E27FC236}">
                <a16:creationId xmlns:a16="http://schemas.microsoft.com/office/drawing/2014/main" id="{3FF1FDAF-7CE9-5E43-3CD1-DE4E85ECAF68}"/>
              </a:ext>
            </a:extLst>
          </p:cNvPr>
          <p:cNvGraphicFramePr>
            <a:graphicFrameLocks noGrp="1"/>
          </p:cNvGraphicFramePr>
          <p:nvPr/>
        </p:nvGraphicFramePr>
        <p:xfrm>
          <a:off x="2727816" y="1775767"/>
          <a:ext cx="5379863" cy="3489731"/>
        </p:xfrm>
        <a:graphic>
          <a:graphicData uri="http://schemas.openxmlformats.org/drawingml/2006/table">
            <a:tbl>
              <a:tblPr>
                <a:tableStyleId>{5DA37D80-6434-44D0-A028-1B22A696006F}</a:tableStyleId>
              </a:tblPr>
              <a:tblGrid>
                <a:gridCol w="876198">
                  <a:extLst>
                    <a:ext uri="{9D8B030D-6E8A-4147-A177-3AD203B41FA5}">
                      <a16:colId xmlns:a16="http://schemas.microsoft.com/office/drawing/2014/main" val="642931196"/>
                    </a:ext>
                  </a:extLst>
                </a:gridCol>
                <a:gridCol w="350480">
                  <a:extLst>
                    <a:ext uri="{9D8B030D-6E8A-4147-A177-3AD203B41FA5}">
                      <a16:colId xmlns:a16="http://schemas.microsoft.com/office/drawing/2014/main" val="2862580394"/>
                    </a:ext>
                  </a:extLst>
                </a:gridCol>
                <a:gridCol w="1384395">
                  <a:extLst>
                    <a:ext uri="{9D8B030D-6E8A-4147-A177-3AD203B41FA5}">
                      <a16:colId xmlns:a16="http://schemas.microsoft.com/office/drawing/2014/main" val="2264191126"/>
                    </a:ext>
                  </a:extLst>
                </a:gridCol>
                <a:gridCol w="1384395">
                  <a:extLst>
                    <a:ext uri="{9D8B030D-6E8A-4147-A177-3AD203B41FA5}">
                      <a16:colId xmlns:a16="http://schemas.microsoft.com/office/drawing/2014/main" val="2322760845"/>
                    </a:ext>
                  </a:extLst>
                </a:gridCol>
                <a:gridCol w="1384395">
                  <a:extLst>
                    <a:ext uri="{9D8B030D-6E8A-4147-A177-3AD203B41FA5}">
                      <a16:colId xmlns:a16="http://schemas.microsoft.com/office/drawing/2014/main" val="2171290158"/>
                    </a:ext>
                  </a:extLst>
                </a:gridCol>
              </a:tblGrid>
              <a:tr h="555422">
                <a:tc>
                  <a:txBody>
                    <a:bodyPr/>
                    <a:lstStyle/>
                    <a:p>
                      <a:pPr algn="l" fontAlgn="b"/>
                      <a:endParaRPr lang="en-US" sz="1600" b="0" i="0" u="none" strike="noStrike" dirty="0">
                        <a:solidFill>
                          <a:srgbClr val="41556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600" b="0" i="0" u="none" strike="noStrike" dirty="0">
                        <a:solidFill>
                          <a:srgbClr val="415560"/>
                        </a:solidFill>
                        <a:effectLst/>
                        <a:latin typeface="Arial" panose="020B0604020202020204" pitchFamily="34" charset="0"/>
                      </a:endParaRP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1" i="0" u="none" strike="noStrike" dirty="0">
                          <a:solidFill>
                            <a:schemeClr val="bg1"/>
                          </a:solidFill>
                          <a:effectLst/>
                          <a:latin typeface="Arial" panose="020B0604020202020204" pitchFamily="34" charset="0"/>
                        </a:rPr>
                        <a:t>EUR</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solidFill>
                      <a:srgbClr val="14487F"/>
                    </a:solidFill>
                  </a:tcPr>
                </a:tc>
                <a:tc>
                  <a:txBody>
                    <a:bodyPr/>
                    <a:lstStyle/>
                    <a:p>
                      <a:pPr algn="ctr" fontAlgn="b"/>
                      <a:r>
                        <a:rPr lang="en-US" sz="1600" b="1" i="0" u="none" strike="noStrike" dirty="0">
                          <a:solidFill>
                            <a:schemeClr val="bg1"/>
                          </a:solidFill>
                          <a:effectLst/>
                          <a:latin typeface="Arial" panose="020B0604020202020204" pitchFamily="34" charset="0"/>
                        </a:rPr>
                        <a:t>USD</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solidFill>
                      <a:srgbClr val="14487F"/>
                    </a:solidFill>
                  </a:tcPr>
                </a:tc>
                <a:tc>
                  <a:txBody>
                    <a:bodyPr/>
                    <a:lstStyle/>
                    <a:p>
                      <a:pPr algn="ctr" fontAlgn="b"/>
                      <a:r>
                        <a:rPr lang="en-US" sz="1600" b="1" i="0" u="none" strike="noStrike" dirty="0">
                          <a:solidFill>
                            <a:schemeClr val="bg1"/>
                          </a:solidFill>
                          <a:effectLst/>
                          <a:latin typeface="Arial" panose="020B0604020202020204" pitchFamily="34" charset="0"/>
                        </a:rPr>
                        <a:t>GBP</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solidFill>
                      <a:srgbClr val="14487F"/>
                    </a:solidFill>
                  </a:tcPr>
                </a:tc>
                <a:extLst>
                  <a:ext uri="{0D108BD9-81ED-4DB2-BD59-A6C34878D82A}">
                    <a16:rowId xmlns:a16="http://schemas.microsoft.com/office/drawing/2014/main" val="1288087903"/>
                  </a:ext>
                </a:extLst>
              </a:tr>
              <a:tr h="419187">
                <a:tc>
                  <a:txBody>
                    <a:bodyPr/>
                    <a:lstStyle/>
                    <a:p>
                      <a:pPr algn="r" fontAlgn="b"/>
                      <a:r>
                        <a:rPr lang="en-US" sz="1600" u="none" strike="noStrike" dirty="0">
                          <a:solidFill>
                            <a:srgbClr val="4D4D4F"/>
                          </a:solidFill>
                          <a:effectLst/>
                        </a:rPr>
                        <a:t>Aaa</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0.00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0.00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0.00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2752159265"/>
                  </a:ext>
                </a:extLst>
              </a:tr>
              <a:tr h="419187">
                <a:tc>
                  <a:txBody>
                    <a:bodyPr/>
                    <a:lstStyle/>
                    <a:p>
                      <a:pPr algn="r" fontAlgn="b"/>
                      <a:r>
                        <a:rPr lang="en-US" sz="1600" u="none" strike="noStrike" dirty="0">
                          <a:solidFill>
                            <a:srgbClr val="4D4D4F"/>
                          </a:solidFill>
                          <a:effectLst/>
                        </a:rPr>
                        <a:t>Aa</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0.28</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0.40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0.19</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323208498"/>
                  </a:ext>
                </a:extLst>
              </a:tr>
              <a:tr h="419187">
                <a:tc>
                  <a:txBody>
                    <a:bodyPr/>
                    <a:lstStyle/>
                    <a:p>
                      <a:pPr algn="r" fontAlgn="b"/>
                      <a:r>
                        <a:rPr lang="en-US" sz="1600" u="none" strike="noStrike" dirty="0">
                          <a:solidFill>
                            <a:srgbClr val="4D4D4F"/>
                          </a:solidFill>
                          <a:effectLst/>
                        </a:rPr>
                        <a:t>A</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0.28</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0.40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0.19</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4234677931"/>
                  </a:ext>
                </a:extLst>
              </a:tr>
              <a:tr h="419187">
                <a:tc>
                  <a:txBody>
                    <a:bodyPr/>
                    <a:lstStyle/>
                    <a:p>
                      <a:pPr algn="r" fontAlgn="b"/>
                      <a:r>
                        <a:rPr lang="en-US" sz="1600" u="none" strike="noStrike" dirty="0">
                          <a:solidFill>
                            <a:srgbClr val="4D4D4F"/>
                          </a:solidFill>
                          <a:effectLst/>
                        </a:rPr>
                        <a:t>Baa</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0.31</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0.43</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0.22</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1764255681"/>
                  </a:ext>
                </a:extLst>
              </a:tr>
              <a:tr h="419187">
                <a:tc>
                  <a:txBody>
                    <a:bodyPr/>
                    <a:lstStyle/>
                    <a:p>
                      <a:pPr algn="r" fontAlgn="b"/>
                      <a:r>
                        <a:rPr lang="en-US" sz="1600" u="none" strike="noStrike" dirty="0">
                          <a:solidFill>
                            <a:srgbClr val="4D4D4F"/>
                          </a:solidFill>
                          <a:effectLst/>
                        </a:rPr>
                        <a:t>Ba</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0.40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0.47</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0.32</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2078114030"/>
                  </a:ext>
                </a:extLst>
              </a:tr>
              <a:tr h="419187">
                <a:tc>
                  <a:txBody>
                    <a:bodyPr/>
                    <a:lstStyle/>
                    <a:p>
                      <a:pPr algn="r" fontAlgn="b"/>
                      <a:r>
                        <a:rPr lang="en-US" sz="1600" u="none" strike="noStrike" dirty="0">
                          <a:solidFill>
                            <a:srgbClr val="4D4D4F"/>
                          </a:solidFill>
                          <a:effectLst/>
                        </a:rPr>
                        <a:t>B</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dirty="0">
                          <a:solidFill>
                            <a:srgbClr val="4D4D4F"/>
                          </a:solidFill>
                          <a:effectLst/>
                          <a:latin typeface="Arial" panose="020B0604020202020204" pitchFamily="34" charset="0"/>
                        </a:rPr>
                        <a:t>*</a:t>
                      </a: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0.40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0.47</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0.32</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110758905"/>
                  </a:ext>
                </a:extLst>
              </a:tr>
              <a:tr h="419187">
                <a:tc>
                  <a:txBody>
                    <a:bodyPr/>
                    <a:lstStyle/>
                    <a:p>
                      <a:pPr algn="r" fontAlgn="b"/>
                      <a:r>
                        <a:rPr lang="en-US" sz="1600" u="none" strike="noStrike" dirty="0">
                          <a:solidFill>
                            <a:srgbClr val="4D4D4F"/>
                          </a:solidFill>
                          <a:effectLst/>
                        </a:rPr>
                        <a:t>Caa</a:t>
                      </a:r>
                      <a:endParaRPr lang="en-US" sz="1600" b="0" i="0" u="none" strike="noStrike" dirty="0">
                        <a:solidFill>
                          <a:srgbClr val="4D4D4F"/>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dirty="0">
                          <a:solidFill>
                            <a:srgbClr val="4D4D4F"/>
                          </a:solidFill>
                          <a:effectLst/>
                          <a:latin typeface="Arial" panose="020B0604020202020204" pitchFamily="34" charset="0"/>
                        </a:rPr>
                        <a:t>*</a:t>
                      </a:r>
                    </a:p>
                  </a:txBody>
                  <a:tcPr marL="0" marR="0" marT="0" marB="0" anchor="ctr">
                    <a:lnL w="12700" cmpd="sng">
                      <a:noFill/>
                    </a:lnL>
                    <a:lnR w="12700" cap="flat" cmpd="sng" algn="ctr">
                      <a:solidFill>
                        <a:srgbClr val="14487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0" i="0" u="none" strike="noStrike" dirty="0">
                          <a:solidFill>
                            <a:srgbClr val="415560"/>
                          </a:solidFill>
                          <a:effectLst/>
                          <a:latin typeface="Arial" panose="020B0604020202020204" pitchFamily="34" charset="0"/>
                        </a:rPr>
                        <a:t>0.40</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0.47</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tc>
                  <a:txBody>
                    <a:bodyPr/>
                    <a:lstStyle/>
                    <a:p>
                      <a:pPr algn="ctr" fontAlgn="b"/>
                      <a:r>
                        <a:rPr lang="en-US" sz="1600" b="0" i="0" u="none" strike="noStrike" dirty="0">
                          <a:solidFill>
                            <a:srgbClr val="415560"/>
                          </a:solidFill>
                          <a:effectLst/>
                          <a:latin typeface="Arial" panose="020B0604020202020204" pitchFamily="34" charset="0"/>
                        </a:rPr>
                        <a:t>0.32</a:t>
                      </a:r>
                    </a:p>
                  </a:txBody>
                  <a:tcPr marL="0" marR="0" marT="0" marB="0" anchor="ctr">
                    <a:lnL w="12700" cap="flat" cmpd="sng" algn="ctr">
                      <a:solidFill>
                        <a:srgbClr val="14487F"/>
                      </a:solidFill>
                      <a:prstDash val="solid"/>
                      <a:round/>
                      <a:headEnd type="none" w="med" len="med"/>
                      <a:tailEnd type="none" w="med" len="med"/>
                    </a:lnL>
                    <a:lnR w="12700" cap="flat" cmpd="sng" algn="ctr">
                      <a:solidFill>
                        <a:srgbClr val="14487F"/>
                      </a:solidFill>
                      <a:prstDash val="solid"/>
                      <a:round/>
                      <a:headEnd type="none" w="med" len="med"/>
                      <a:tailEnd type="none" w="med" len="med"/>
                    </a:lnR>
                    <a:lnT w="12700" cap="flat" cmpd="sng" algn="ctr">
                      <a:solidFill>
                        <a:srgbClr val="14487F"/>
                      </a:solidFill>
                      <a:prstDash val="solid"/>
                      <a:round/>
                      <a:headEnd type="none" w="med" len="med"/>
                      <a:tailEnd type="none" w="med" len="med"/>
                    </a:lnT>
                    <a:lnB w="12700" cap="flat" cmpd="sng" algn="ctr">
                      <a:solidFill>
                        <a:srgbClr val="14487F"/>
                      </a:solidFill>
                      <a:prstDash val="solid"/>
                      <a:round/>
                      <a:headEnd type="none" w="med" len="med"/>
                      <a:tailEnd type="none" w="med" len="med"/>
                    </a:lnB>
                    <a:noFill/>
                  </a:tcPr>
                </a:tc>
                <a:extLst>
                  <a:ext uri="{0D108BD9-81ED-4DB2-BD59-A6C34878D82A}">
                    <a16:rowId xmlns:a16="http://schemas.microsoft.com/office/drawing/2014/main" val="2777506183"/>
                  </a:ext>
                </a:extLst>
              </a:tr>
            </a:tbl>
          </a:graphicData>
        </a:graphic>
      </p:graphicFrame>
      <p:sp>
        <p:nvSpPr>
          <p:cNvPr id="4" name="Text Placeholder 2">
            <a:extLst>
              <a:ext uri="{FF2B5EF4-FFF2-40B4-BE49-F238E27FC236}">
                <a16:creationId xmlns:a16="http://schemas.microsoft.com/office/drawing/2014/main" id="{307398B1-BCD2-4E32-770F-C031CAF211CB}"/>
              </a:ext>
            </a:extLst>
          </p:cNvPr>
          <p:cNvSpPr>
            <a:spLocks noGrp="1"/>
          </p:cNvSpPr>
          <p:nvPr>
            <p:ph type="body" sz="quarter" idx="13"/>
          </p:nvPr>
        </p:nvSpPr>
        <p:spPr>
          <a:xfrm>
            <a:off x="839724" y="1068226"/>
            <a:ext cx="10512552" cy="274431"/>
          </a:xfrm>
        </p:spPr>
        <p:txBody>
          <a:bodyPr>
            <a:normAutofit fontScale="70000" lnSpcReduction="20000"/>
          </a:bodyPr>
          <a:lstStyle/>
          <a:p>
            <a:r>
              <a:rPr lang="en-US" dirty="0"/>
              <a:t>As of December 31, 2025</a:t>
            </a:r>
          </a:p>
        </p:txBody>
      </p:sp>
      <p:sp>
        <p:nvSpPr>
          <p:cNvPr id="5" name="Text Placeholder 2">
            <a:extLst>
              <a:ext uri="{FF2B5EF4-FFF2-40B4-BE49-F238E27FC236}">
                <a16:creationId xmlns:a16="http://schemas.microsoft.com/office/drawing/2014/main" id="{F191CF38-FA2A-4733-DBF6-06C305810B20}"/>
              </a:ext>
            </a:extLst>
          </p:cNvPr>
          <p:cNvSpPr txBox="1">
            <a:spLocks/>
          </p:cNvSpPr>
          <p:nvPr/>
        </p:nvSpPr>
        <p:spPr>
          <a:xfrm>
            <a:off x="730603" y="5956218"/>
            <a:ext cx="9768841" cy="53333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solidFill>
                  <a:srgbClr val="4D4D4F"/>
                </a:solidFill>
              </a:rPr>
              <a:t>Source: Kroll Cost of Capital Navigator – International Benchmarking Module</a:t>
            </a:r>
          </a:p>
          <a:p>
            <a:r>
              <a:rPr lang="en-US" sz="900" dirty="0">
                <a:solidFill>
                  <a:srgbClr val="4D4D4F"/>
                </a:solidFill>
              </a:rPr>
              <a:t>*B and </a:t>
            </a:r>
            <a:r>
              <a:rPr lang="en-US" sz="900" dirty="0" err="1">
                <a:solidFill>
                  <a:srgbClr val="4D4D4F"/>
                </a:solidFill>
              </a:rPr>
              <a:t>Caa</a:t>
            </a:r>
            <a:r>
              <a:rPr lang="en-US" sz="900" dirty="0">
                <a:solidFill>
                  <a:srgbClr val="4D4D4F"/>
                </a:solidFill>
              </a:rPr>
              <a:t> grade debt betas use the Ba calculation due to a lack of quality data for lower investment grades. “World” debt betas are used for all regions in the analysis within the International Industry Benchmarking dataset.</a:t>
            </a:r>
          </a:p>
        </p:txBody>
      </p:sp>
      <p:sp>
        <p:nvSpPr>
          <p:cNvPr id="7" name="Rectangle 6">
            <a:extLst>
              <a:ext uri="{FF2B5EF4-FFF2-40B4-BE49-F238E27FC236}">
                <a16:creationId xmlns:a16="http://schemas.microsoft.com/office/drawing/2014/main" id="{20E1D469-8184-853E-DAC4-C58DAFFF881F}"/>
              </a:ext>
            </a:extLst>
          </p:cNvPr>
          <p:cNvSpPr/>
          <p:nvPr/>
        </p:nvSpPr>
        <p:spPr>
          <a:xfrm>
            <a:off x="3122370" y="3591764"/>
            <a:ext cx="4985309" cy="402336"/>
          </a:xfrm>
          <a:prstGeom prst="rect">
            <a:avLst/>
          </a:prstGeom>
          <a:noFill/>
          <a:ln w="28575" cap="flat" cmpd="sng" algn="ctr">
            <a:solidFill>
              <a:srgbClr val="BF0D3E"/>
            </a:solidFill>
            <a:prstDash val="sysDash"/>
          </a:ln>
          <a:effectLst/>
        </p:spPr>
        <p:txBody>
          <a:bodyPr lIns="0" tIns="0" rIns="0" bIns="0"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EE3124"/>
              </a:solidFill>
              <a:effectLst/>
              <a:uLnTx/>
              <a:uFillTx/>
              <a:latin typeface="Arial"/>
              <a:ea typeface="MS PGothic"/>
              <a:cs typeface="+mn-cs"/>
            </a:endParaRPr>
          </a:p>
        </p:txBody>
      </p:sp>
    </p:spTree>
    <p:custDataLst>
      <p:tags r:id="rId1"/>
    </p:custDataLst>
    <p:extLst>
      <p:ext uri="{BB962C8B-B14F-4D97-AF65-F5344CB8AC3E}">
        <p14:creationId xmlns:p14="http://schemas.microsoft.com/office/powerpoint/2010/main" val="621973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9DBF4-7B7B-2DE0-CAEE-36E71BF77383}"/>
              </a:ext>
            </a:extLst>
          </p:cNvPr>
          <p:cNvSpPr>
            <a:spLocks noGrp="1"/>
          </p:cNvSpPr>
          <p:nvPr>
            <p:ph type="sldNum" sz="quarter" idx="12"/>
          </p:nvPr>
        </p:nvSpPr>
        <p:spPr/>
        <p:txBody>
          <a:bodyPr/>
          <a:lstStyle/>
          <a:p>
            <a:fld id="{CB7FE98A-78B1-495F-8A5C-53E48422F91F}" type="slidenum">
              <a:rPr lang="en-US" smtClean="0"/>
              <a:pPr/>
              <a:t>48</a:t>
            </a:fld>
            <a:endParaRPr lang="en-US" dirty="0"/>
          </a:p>
        </p:txBody>
      </p:sp>
      <p:sp>
        <p:nvSpPr>
          <p:cNvPr id="3" name="Title 2">
            <a:extLst>
              <a:ext uri="{FF2B5EF4-FFF2-40B4-BE49-F238E27FC236}">
                <a16:creationId xmlns:a16="http://schemas.microsoft.com/office/drawing/2014/main" id="{4A09A48B-901E-D639-07AE-3FE351C5EF8A}"/>
              </a:ext>
            </a:extLst>
          </p:cNvPr>
          <p:cNvSpPr>
            <a:spLocks noGrp="1"/>
          </p:cNvSpPr>
          <p:nvPr>
            <p:ph type="title"/>
          </p:nvPr>
        </p:nvSpPr>
        <p:spPr/>
        <p:txBody>
          <a:bodyPr/>
          <a:lstStyle/>
          <a:p>
            <a:r>
              <a:rPr lang="en-US" dirty="0"/>
              <a:t>U.S. Debt Betas (by credit grade) Over Time</a:t>
            </a:r>
          </a:p>
        </p:txBody>
      </p:sp>
      <p:sp>
        <p:nvSpPr>
          <p:cNvPr id="4" name="Text Placeholder 13">
            <a:extLst>
              <a:ext uri="{FF2B5EF4-FFF2-40B4-BE49-F238E27FC236}">
                <a16:creationId xmlns:a16="http://schemas.microsoft.com/office/drawing/2014/main" id="{074136AB-E34F-E93D-8C3D-2828A3DB2EA6}"/>
              </a:ext>
            </a:extLst>
          </p:cNvPr>
          <p:cNvSpPr txBox="1">
            <a:spLocks/>
          </p:cNvSpPr>
          <p:nvPr/>
        </p:nvSpPr>
        <p:spPr>
          <a:xfrm>
            <a:off x="754380" y="963886"/>
            <a:ext cx="7920000" cy="306000"/>
          </a:xfrm>
          <a:prstGeom prst="rect">
            <a:avLst/>
          </a:prstGeom>
        </p:spPr>
        <p:txBody>
          <a:bodyPr vert="horz" lIns="91440" tIns="45720" rIns="91440" bIns="45720" rtlCol="0" anchor="ctr">
            <a:noAutofit/>
          </a:bodyPr>
          <a:lstStyle>
            <a:lvl1pPr>
              <a:lnSpc>
                <a:spcPct val="90000"/>
              </a:lnSpc>
              <a:spcBef>
                <a:spcPct val="0"/>
              </a:spcBef>
              <a:buNone/>
              <a:defRPr sz="2400" b="1">
                <a:solidFill>
                  <a:srgbClr val="800000"/>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rgbClr val="4D4D4F"/>
                </a:solidFill>
                <a:latin typeface="+mn-lt"/>
              </a:rPr>
              <a:t>December 2006 – December 2022 </a:t>
            </a:r>
          </a:p>
        </p:txBody>
      </p:sp>
      <p:sp>
        <p:nvSpPr>
          <p:cNvPr id="5" name="Text Placeholder 13">
            <a:extLst>
              <a:ext uri="{FF2B5EF4-FFF2-40B4-BE49-F238E27FC236}">
                <a16:creationId xmlns:a16="http://schemas.microsoft.com/office/drawing/2014/main" id="{E712B4FB-A4CE-FB82-0678-B4C9C31C72CF}"/>
              </a:ext>
            </a:extLst>
          </p:cNvPr>
          <p:cNvSpPr txBox="1">
            <a:spLocks/>
          </p:cNvSpPr>
          <p:nvPr/>
        </p:nvSpPr>
        <p:spPr>
          <a:xfrm>
            <a:off x="2015772" y="1465208"/>
            <a:ext cx="1977107" cy="226431"/>
          </a:xfrm>
          <a:prstGeom prst="rect">
            <a:avLst/>
          </a:prstGeom>
        </p:spPr>
        <p:txBody>
          <a:bodyPr vert="horz" lIns="91440" tIns="45720" rIns="91440" bIns="45720" rtlCol="0" anchor="ctr">
            <a:noAutofit/>
          </a:bodyPr>
          <a:lstStyle>
            <a:lvl1pPr>
              <a:lnSpc>
                <a:spcPct val="90000"/>
              </a:lnSpc>
              <a:spcBef>
                <a:spcPct val="0"/>
              </a:spcBef>
              <a:buNone/>
              <a:defRPr sz="2400" b="1">
                <a:solidFill>
                  <a:srgbClr val="800000"/>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rgbClr val="4D4D4F"/>
                </a:solidFill>
              </a:rPr>
              <a:t>2008 Financial Crisis</a:t>
            </a:r>
          </a:p>
        </p:txBody>
      </p:sp>
      <p:sp>
        <p:nvSpPr>
          <p:cNvPr id="6" name="Text Placeholder 13">
            <a:extLst>
              <a:ext uri="{FF2B5EF4-FFF2-40B4-BE49-F238E27FC236}">
                <a16:creationId xmlns:a16="http://schemas.microsoft.com/office/drawing/2014/main" id="{8B154693-D7CB-7716-7DC4-77A9777634A6}"/>
              </a:ext>
            </a:extLst>
          </p:cNvPr>
          <p:cNvSpPr txBox="1">
            <a:spLocks/>
          </p:cNvSpPr>
          <p:nvPr/>
        </p:nvSpPr>
        <p:spPr>
          <a:xfrm>
            <a:off x="8001866" y="1553083"/>
            <a:ext cx="1977107" cy="226431"/>
          </a:xfrm>
          <a:prstGeom prst="rect">
            <a:avLst/>
          </a:prstGeom>
        </p:spPr>
        <p:txBody>
          <a:bodyPr vert="horz" lIns="91440" tIns="45720" rIns="91440" bIns="45720" rtlCol="0" anchor="ctr">
            <a:noAutofit/>
          </a:bodyPr>
          <a:lstStyle>
            <a:lvl1pPr>
              <a:lnSpc>
                <a:spcPct val="90000"/>
              </a:lnSpc>
              <a:spcBef>
                <a:spcPct val="0"/>
              </a:spcBef>
              <a:buNone/>
              <a:defRPr sz="2400" b="1">
                <a:solidFill>
                  <a:srgbClr val="800000"/>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rgbClr val="4D4D4F"/>
                </a:solidFill>
              </a:rPr>
              <a:t>COVID-19</a:t>
            </a:r>
          </a:p>
        </p:txBody>
      </p:sp>
      <p:pic>
        <p:nvPicPr>
          <p:cNvPr id="9" name="Picture 8">
            <a:extLst>
              <a:ext uri="{FF2B5EF4-FFF2-40B4-BE49-F238E27FC236}">
                <a16:creationId xmlns:a16="http://schemas.microsoft.com/office/drawing/2014/main" id="{5AD246BB-C5A3-E86D-62F6-5D27472A71D2}"/>
              </a:ext>
            </a:extLst>
          </p:cNvPr>
          <p:cNvPicPr>
            <a:picLocks noChangeAspect="1"/>
          </p:cNvPicPr>
          <p:nvPr/>
        </p:nvPicPr>
        <p:blipFill>
          <a:blip r:embed="rId2"/>
          <a:stretch>
            <a:fillRect/>
          </a:stretch>
        </p:blipFill>
        <p:spPr>
          <a:xfrm>
            <a:off x="1375331" y="1702886"/>
            <a:ext cx="8862582" cy="4685849"/>
          </a:xfrm>
          <a:prstGeom prst="rect">
            <a:avLst/>
          </a:prstGeom>
        </p:spPr>
      </p:pic>
      <p:sp>
        <p:nvSpPr>
          <p:cNvPr id="7" name="TextBox 6">
            <a:extLst>
              <a:ext uri="{FF2B5EF4-FFF2-40B4-BE49-F238E27FC236}">
                <a16:creationId xmlns:a16="http://schemas.microsoft.com/office/drawing/2014/main" id="{48B62075-97D3-5E5B-84D1-78142FE3ED5D}"/>
              </a:ext>
            </a:extLst>
          </p:cNvPr>
          <p:cNvSpPr txBox="1"/>
          <p:nvPr/>
        </p:nvSpPr>
        <p:spPr>
          <a:xfrm>
            <a:off x="914400" y="6629400"/>
            <a:ext cx="3380198" cy="261610"/>
          </a:xfrm>
          <a:prstGeom prst="rect">
            <a:avLst/>
          </a:prstGeom>
          <a:noFill/>
        </p:spPr>
        <p:txBody>
          <a:bodyPr wrap="square" rtlCol="0">
            <a:spAutoFit/>
          </a:bodyPr>
          <a:lstStyle/>
          <a:p>
            <a:pPr algn="l"/>
            <a:r>
              <a:rPr lang="en-US" sz="1100" dirty="0"/>
              <a:t>Source: Cost of Capital Navigator</a:t>
            </a:r>
          </a:p>
        </p:txBody>
      </p:sp>
    </p:spTree>
    <p:extLst>
      <p:ext uri="{BB962C8B-B14F-4D97-AF65-F5344CB8AC3E}">
        <p14:creationId xmlns:p14="http://schemas.microsoft.com/office/powerpoint/2010/main" val="1130037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304AA2-CBC2-F943-8A25-339503C5288B}"/>
              </a:ext>
            </a:extLst>
          </p:cNvPr>
          <p:cNvSpPr>
            <a:spLocks noGrp="1"/>
          </p:cNvSpPr>
          <p:nvPr>
            <p:ph type="title"/>
          </p:nvPr>
        </p:nvSpPr>
        <p:spPr>
          <a:xfrm>
            <a:off x="701051" y="1242612"/>
            <a:ext cx="10657829" cy="1823135"/>
          </a:xfrm>
        </p:spPr>
        <p:txBody>
          <a:bodyPr/>
          <a:lstStyle/>
          <a:p>
            <a:r>
              <a:rPr lang="en-US" sz="4800" dirty="0"/>
              <a:t>Appendix C:</a:t>
            </a:r>
            <a:br>
              <a:rPr lang="en-US" sz="4800" dirty="0"/>
            </a:br>
            <a:r>
              <a:rPr lang="en-US" sz="4800" dirty="0"/>
              <a:t>About the Cost of Capital Navigator</a:t>
            </a:r>
          </a:p>
        </p:txBody>
      </p:sp>
      <p:pic>
        <p:nvPicPr>
          <p:cNvPr id="4" name="Picture 3" descr="A group of devices with screens on&#10;&#10;Description automatically generated">
            <a:extLst>
              <a:ext uri="{FF2B5EF4-FFF2-40B4-BE49-F238E27FC236}">
                <a16:creationId xmlns:a16="http://schemas.microsoft.com/office/drawing/2014/main" id="{25111006-C4CB-3338-39D8-D71C8C8A4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639" y="3245862"/>
            <a:ext cx="4909595" cy="3612138"/>
          </a:xfrm>
          <a:prstGeom prst="rect">
            <a:avLst/>
          </a:prstGeom>
        </p:spPr>
      </p:pic>
    </p:spTree>
    <p:extLst>
      <p:ext uri="{BB962C8B-B14F-4D97-AF65-F5344CB8AC3E}">
        <p14:creationId xmlns:p14="http://schemas.microsoft.com/office/powerpoint/2010/main" val="2212275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A5E2-5B33-0BAC-F20F-2B90E98FB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D8C8D-2989-9744-7BEB-42DE7AE26ECB}"/>
              </a:ext>
            </a:extLst>
          </p:cNvPr>
          <p:cNvSpPr>
            <a:spLocks noGrp="1"/>
          </p:cNvSpPr>
          <p:nvPr>
            <p:ph type="title"/>
          </p:nvPr>
        </p:nvSpPr>
        <p:spPr/>
        <p:txBody>
          <a:bodyPr/>
          <a:lstStyle/>
          <a:p>
            <a:r>
              <a:rPr lang="en-US" dirty="0"/>
              <a:t>Different Beta Types</a:t>
            </a:r>
          </a:p>
        </p:txBody>
      </p:sp>
    </p:spTree>
    <p:extLst>
      <p:ext uri="{BB962C8B-B14F-4D97-AF65-F5344CB8AC3E}">
        <p14:creationId xmlns:p14="http://schemas.microsoft.com/office/powerpoint/2010/main" val="3728652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25C30-31E5-4AC4-B01B-1C816CD08F73}"/>
              </a:ext>
            </a:extLst>
          </p:cNvPr>
          <p:cNvSpPr>
            <a:spLocks noGrp="1"/>
          </p:cNvSpPr>
          <p:nvPr>
            <p:ph type="title"/>
          </p:nvPr>
        </p:nvSpPr>
        <p:spPr>
          <a:xfrm>
            <a:off x="653704" y="465645"/>
            <a:ext cx="8564718" cy="373839"/>
          </a:xfrm>
        </p:spPr>
        <p:txBody>
          <a:bodyPr/>
          <a:lstStyle/>
          <a:p>
            <a:r>
              <a:rPr lang="en-US" sz="2800" dirty="0"/>
              <a:t>Cost of Capital Thought Leadership Overview</a:t>
            </a:r>
            <a:endParaRPr lang="en-US" sz="2800" dirty="0">
              <a:highlight>
                <a:srgbClr val="FFFF00"/>
              </a:highlight>
            </a:endParaRPr>
          </a:p>
        </p:txBody>
      </p:sp>
      <p:sp>
        <p:nvSpPr>
          <p:cNvPr id="9" name="Text Placeholder 10">
            <a:extLst>
              <a:ext uri="{FF2B5EF4-FFF2-40B4-BE49-F238E27FC236}">
                <a16:creationId xmlns:a16="http://schemas.microsoft.com/office/drawing/2014/main" id="{7AC8F9AB-AE81-490E-9FD8-8FCD244C44B1}"/>
              </a:ext>
            </a:extLst>
          </p:cNvPr>
          <p:cNvSpPr txBox="1">
            <a:spLocks/>
          </p:cNvSpPr>
          <p:nvPr/>
        </p:nvSpPr>
        <p:spPr>
          <a:xfrm>
            <a:off x="645994" y="996847"/>
            <a:ext cx="11144577" cy="566648"/>
          </a:xfrm>
          <a:prstGeom prst="rect">
            <a:avLst/>
          </a:prstGeom>
          <a:solidFill>
            <a:srgbClr val="EDEDED"/>
          </a:solidFill>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dirty="0">
                <a:solidFill>
                  <a:srgbClr val="4D4D4F"/>
                </a:solidFill>
              </a:rPr>
              <a:t>As the world’s premier valuation provider, we are a trusted expert in the field of cost of capital. For more than two decades, our professionals have published books, conducted studies, provided recommendations and built digital tools to help businesses and valuation professionals calculate cost of capital. Our databases are developed with rigorous analysis and based on the latest trends and insights. </a:t>
            </a:r>
          </a:p>
        </p:txBody>
      </p:sp>
      <p:cxnSp>
        <p:nvCxnSpPr>
          <p:cNvPr id="13" name="Straight Connector 12">
            <a:extLst>
              <a:ext uri="{FF2B5EF4-FFF2-40B4-BE49-F238E27FC236}">
                <a16:creationId xmlns:a16="http://schemas.microsoft.com/office/drawing/2014/main" id="{3D639065-45DC-41B8-B34B-08A0F24A5060}"/>
              </a:ext>
            </a:extLst>
          </p:cNvPr>
          <p:cNvCxnSpPr>
            <a:cxnSpLocks/>
          </p:cNvCxnSpPr>
          <p:nvPr/>
        </p:nvCxnSpPr>
        <p:spPr>
          <a:xfrm>
            <a:off x="373380" y="4021341"/>
            <a:ext cx="6855024" cy="0"/>
          </a:xfrm>
          <a:prstGeom prst="line">
            <a:avLst/>
          </a:prstGeom>
          <a:ln w="28575">
            <a:solidFill>
              <a:srgbClr val="EDEDE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CD5BA2-E743-4BC8-B9B1-D0E41300CB80}"/>
              </a:ext>
            </a:extLst>
          </p:cNvPr>
          <p:cNvCxnSpPr>
            <a:cxnSpLocks/>
          </p:cNvCxnSpPr>
          <p:nvPr/>
        </p:nvCxnSpPr>
        <p:spPr>
          <a:xfrm>
            <a:off x="2662760" y="1722462"/>
            <a:ext cx="0" cy="4846320"/>
          </a:xfrm>
          <a:prstGeom prst="line">
            <a:avLst/>
          </a:prstGeom>
          <a:ln w="28575">
            <a:solidFill>
              <a:srgbClr val="EDEDED"/>
            </a:solidFill>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4853126" y="4455840"/>
            <a:ext cx="2415563" cy="1831191"/>
            <a:chOff x="4879508" y="4276338"/>
            <a:chExt cx="2415563" cy="1831191"/>
          </a:xfrm>
        </p:grpSpPr>
        <p:grpSp>
          <p:nvGrpSpPr>
            <p:cNvPr id="80" name="Group 79"/>
            <p:cNvGrpSpPr/>
            <p:nvPr/>
          </p:nvGrpSpPr>
          <p:grpSpPr>
            <a:xfrm>
              <a:off x="5131271" y="4276338"/>
              <a:ext cx="1912037" cy="747009"/>
              <a:chOff x="5096344" y="4276338"/>
              <a:chExt cx="1912037" cy="747009"/>
            </a:xfrm>
          </p:grpSpPr>
          <p:sp>
            <p:nvSpPr>
              <p:cNvPr id="39" name="TextBox 38">
                <a:extLst>
                  <a:ext uri="{FF2B5EF4-FFF2-40B4-BE49-F238E27FC236}">
                    <a16:creationId xmlns:a16="http://schemas.microsoft.com/office/drawing/2014/main" id="{B4809ECF-3F06-41EE-997B-D6169CA1E0D3}"/>
                  </a:ext>
                </a:extLst>
              </p:cNvPr>
              <p:cNvSpPr txBox="1"/>
              <p:nvPr/>
            </p:nvSpPr>
            <p:spPr>
              <a:xfrm>
                <a:off x="5384862" y="4276338"/>
                <a:ext cx="1335000" cy="542456"/>
              </a:xfrm>
              <a:prstGeom prst="rect">
                <a:avLst/>
              </a:prstGeom>
              <a:noFill/>
            </p:spPr>
            <p:txBody>
              <a:bodyPr wrap="square" rtlCol="0">
                <a:spAutoFit/>
              </a:bodyPr>
              <a:lstStyle/>
              <a:p>
                <a:pPr algn="l"/>
                <a:r>
                  <a:rPr lang="en-US" sz="2925" dirty="0">
                    <a:solidFill>
                      <a:srgbClr val="43B049"/>
                    </a:solidFill>
                    <a:latin typeface="+mj-lt"/>
                  </a:rPr>
                  <a:t>~50%</a:t>
                </a:r>
              </a:p>
            </p:txBody>
          </p:sp>
          <p:sp>
            <p:nvSpPr>
              <p:cNvPr id="40" name="TextBox 39">
                <a:extLst>
                  <a:ext uri="{FF2B5EF4-FFF2-40B4-BE49-F238E27FC236}">
                    <a16:creationId xmlns:a16="http://schemas.microsoft.com/office/drawing/2014/main" id="{754E3815-2EED-4B29-921C-3D7C0AFBA5B0}"/>
                  </a:ext>
                </a:extLst>
              </p:cNvPr>
              <p:cNvSpPr txBox="1"/>
              <p:nvPr/>
            </p:nvSpPr>
            <p:spPr>
              <a:xfrm>
                <a:off x="5096344" y="4684793"/>
                <a:ext cx="1912037" cy="338554"/>
              </a:xfrm>
              <a:prstGeom prst="rect">
                <a:avLst/>
              </a:prstGeom>
              <a:noFill/>
            </p:spPr>
            <p:txBody>
              <a:bodyPr wrap="square" rtlCol="0">
                <a:spAutoFit/>
              </a:bodyPr>
              <a:lstStyle/>
              <a:p>
                <a:pPr algn="ctr"/>
                <a:r>
                  <a:rPr lang="en-US" sz="800" dirty="0">
                    <a:solidFill>
                      <a:srgbClr val="4D4D4F"/>
                    </a:solidFill>
                  </a:rPr>
                  <a:t>of participants said that they use our recommended U.S. ERP*</a:t>
                </a:r>
              </a:p>
            </p:txBody>
          </p:sp>
        </p:grpSp>
        <p:sp>
          <p:nvSpPr>
            <p:cNvPr id="34" name="Rectangle 33"/>
            <p:cNvSpPr/>
            <p:nvPr/>
          </p:nvSpPr>
          <p:spPr>
            <a:xfrm>
              <a:off x="4879508" y="5584309"/>
              <a:ext cx="2415563" cy="523220"/>
            </a:xfrm>
            <a:prstGeom prst="rect">
              <a:avLst/>
            </a:prstGeom>
          </p:spPr>
          <p:txBody>
            <a:bodyPr wrap="square">
              <a:spAutoFit/>
            </a:bodyPr>
            <a:lstStyle/>
            <a:p>
              <a:pPr algn="ctr" defTabSz="685800">
                <a:spcBef>
                  <a:spcPts val="750"/>
                </a:spcBef>
                <a:tabLst>
                  <a:tab pos="1948954" algn="l"/>
                </a:tabLst>
              </a:pPr>
              <a:r>
                <a:rPr lang="en-US" sz="700" dirty="0"/>
                <a:t>*Based on polling during our September 2025 webinar, “An Evolving World Order: Cost of Capital in the Current Environment ” of ~322 non-Kroll, external                live participants. </a:t>
              </a:r>
            </a:p>
          </p:txBody>
        </p:sp>
      </p:grpSp>
      <p:sp>
        <p:nvSpPr>
          <p:cNvPr id="22" name="Text Placeholder 10">
            <a:extLst>
              <a:ext uri="{FF2B5EF4-FFF2-40B4-BE49-F238E27FC236}">
                <a16:creationId xmlns:a16="http://schemas.microsoft.com/office/drawing/2014/main" id="{31A42F1C-DDF4-4FF1-90BD-313F1B89A270}"/>
              </a:ext>
            </a:extLst>
          </p:cNvPr>
          <p:cNvSpPr txBox="1">
            <a:spLocks/>
          </p:cNvSpPr>
          <p:nvPr/>
        </p:nvSpPr>
        <p:spPr>
          <a:xfrm>
            <a:off x="2827829" y="4150921"/>
            <a:ext cx="1958787" cy="368493"/>
          </a:xfrm>
          <a:prstGeom prst="rect">
            <a:avLst/>
          </a:prstGeom>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Cost of Capital Infographic, Country Risk Heatmap and Other                Innovative/Interactive Tools</a:t>
            </a:r>
          </a:p>
        </p:txBody>
      </p:sp>
      <p:pic>
        <p:nvPicPr>
          <p:cNvPr id="12" name="Picture 11">
            <a:extLst>
              <a:ext uri="{FF2B5EF4-FFF2-40B4-BE49-F238E27FC236}">
                <a16:creationId xmlns:a16="http://schemas.microsoft.com/office/drawing/2014/main" id="{35959019-13FC-41FA-9F1E-F8A6C6B1A9DD}"/>
              </a:ext>
            </a:extLst>
          </p:cNvPr>
          <p:cNvPicPr>
            <a:picLocks noChangeAspect="1"/>
          </p:cNvPicPr>
          <p:nvPr/>
        </p:nvPicPr>
        <p:blipFill>
          <a:blip r:embed="rId3">
            <a:extLst>
              <a:ext uri="{28A0092B-C50C-407E-A947-70E740481C1C}">
                <a14:useLocalDpi xmlns:a14="http://schemas.microsoft.com/office/drawing/2010/main" val="0"/>
              </a:ext>
            </a:extLst>
          </a:blip>
          <a:srcRect t="2694" b="2694"/>
          <a:stretch/>
        </p:blipFill>
        <p:spPr>
          <a:xfrm>
            <a:off x="2794418" y="2728704"/>
            <a:ext cx="642799" cy="447447"/>
          </a:xfrm>
          <a:prstGeom prst="rect">
            <a:avLst/>
          </a:prstGeom>
        </p:spPr>
      </p:pic>
      <p:sp>
        <p:nvSpPr>
          <p:cNvPr id="18" name="Text Placeholder 10">
            <a:extLst>
              <a:ext uri="{FF2B5EF4-FFF2-40B4-BE49-F238E27FC236}">
                <a16:creationId xmlns:a16="http://schemas.microsoft.com/office/drawing/2014/main" id="{A9DC27B1-DD95-4D54-B390-C48B28905D1A}"/>
              </a:ext>
            </a:extLst>
          </p:cNvPr>
          <p:cNvSpPr txBox="1">
            <a:spLocks/>
          </p:cNvSpPr>
          <p:nvPr/>
        </p:nvSpPr>
        <p:spPr>
          <a:xfrm>
            <a:off x="2621506" y="1692459"/>
            <a:ext cx="2285346" cy="220824"/>
          </a:xfrm>
          <a:prstGeom prst="rect">
            <a:avLst/>
          </a:prstGeom>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Cost of Capital Navigator</a:t>
            </a:r>
          </a:p>
        </p:txBody>
      </p:sp>
      <p:sp>
        <p:nvSpPr>
          <p:cNvPr id="32" name="Rectangle 31"/>
          <p:cNvSpPr/>
          <p:nvPr/>
        </p:nvSpPr>
        <p:spPr>
          <a:xfrm>
            <a:off x="2662761" y="2053302"/>
            <a:ext cx="2230318" cy="523220"/>
          </a:xfrm>
          <a:prstGeom prst="rect">
            <a:avLst/>
          </a:prstGeom>
        </p:spPr>
        <p:txBody>
          <a:bodyPr wrap="square">
            <a:spAutoFit/>
          </a:bodyPr>
          <a:lstStyle/>
          <a:p>
            <a:pPr algn="ctr" defTabSz="685800">
              <a:spcBef>
                <a:spcPts val="750"/>
              </a:spcBef>
            </a:pPr>
            <a:r>
              <a:rPr lang="en-US" sz="700" dirty="0"/>
              <a:t>Our best-in-class, all-in-one solution, the Cost of Capital Navigator digital platform is built upon decades of valuation data and relies on established cost of capital theory and methodologies.</a:t>
            </a:r>
          </a:p>
        </p:txBody>
      </p:sp>
      <p:sp>
        <p:nvSpPr>
          <p:cNvPr id="35" name="Rectangle 34"/>
          <p:cNvSpPr/>
          <p:nvPr/>
        </p:nvSpPr>
        <p:spPr>
          <a:xfrm>
            <a:off x="2822591" y="5622131"/>
            <a:ext cx="1930664" cy="523220"/>
          </a:xfrm>
          <a:prstGeom prst="rect">
            <a:avLst/>
          </a:prstGeom>
        </p:spPr>
        <p:txBody>
          <a:bodyPr wrap="square">
            <a:spAutoFit/>
          </a:bodyPr>
          <a:lstStyle/>
          <a:p>
            <a:pPr algn="ctr" defTabSz="685800">
              <a:spcBef>
                <a:spcPts val="750"/>
              </a:spcBef>
            </a:pPr>
            <a:r>
              <a:rPr lang="en-US" sz="700" dirty="0"/>
              <a:t>We provide insights and tools to</a:t>
            </a:r>
            <a:br>
              <a:rPr lang="en-US" sz="700" dirty="0"/>
            </a:br>
            <a:r>
              <a:rPr lang="en-US" sz="700" dirty="0"/>
              <a:t>assist users with quantifying risk during uncertain times, when performing</a:t>
            </a:r>
            <a:br>
              <a:rPr lang="en-US" sz="700" dirty="0"/>
            </a:br>
            <a:r>
              <a:rPr lang="en-US" sz="700" dirty="0"/>
              <a:t>cross-border valuations and more.</a:t>
            </a:r>
          </a:p>
        </p:txBody>
      </p:sp>
      <p:sp>
        <p:nvSpPr>
          <p:cNvPr id="21" name="Text Placeholder 10">
            <a:extLst>
              <a:ext uri="{FF2B5EF4-FFF2-40B4-BE49-F238E27FC236}">
                <a16:creationId xmlns:a16="http://schemas.microsoft.com/office/drawing/2014/main" id="{13F6B60C-1A2B-4F25-8D53-7A9AB8892CC7}"/>
              </a:ext>
            </a:extLst>
          </p:cNvPr>
          <p:cNvSpPr txBox="1">
            <a:spLocks/>
          </p:cNvSpPr>
          <p:nvPr/>
        </p:nvSpPr>
        <p:spPr>
          <a:xfrm>
            <a:off x="594657" y="4150921"/>
            <a:ext cx="1956040" cy="204174"/>
          </a:xfrm>
          <a:prstGeom prst="rect">
            <a:avLst/>
          </a:prstGeom>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Webinars and Conferences</a:t>
            </a:r>
          </a:p>
        </p:txBody>
      </p:sp>
      <p:sp>
        <p:nvSpPr>
          <p:cNvPr id="46" name="Text Placeholder 10">
            <a:extLst>
              <a:ext uri="{FF2B5EF4-FFF2-40B4-BE49-F238E27FC236}">
                <a16:creationId xmlns:a16="http://schemas.microsoft.com/office/drawing/2014/main" id="{E7DFF26D-98C2-44CD-B40C-0989E4BC889D}"/>
              </a:ext>
            </a:extLst>
          </p:cNvPr>
          <p:cNvSpPr txBox="1">
            <a:spLocks/>
          </p:cNvSpPr>
          <p:nvPr/>
        </p:nvSpPr>
        <p:spPr>
          <a:xfrm>
            <a:off x="717864" y="1692459"/>
            <a:ext cx="1709627" cy="208592"/>
          </a:xfrm>
          <a:prstGeom prst="rect">
            <a:avLst/>
          </a:prstGeom>
        </p:spPr>
        <p:txBody>
          <a:bodyPr/>
          <a:lstStyle>
            <a:lvl1pPr marL="0" indent="0" algn="l" defTabSz="685800"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200" kern="1200" dirty="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200" kern="1200" dirty="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Subject Matter Experts</a:t>
            </a:r>
          </a:p>
        </p:txBody>
      </p:sp>
      <p:sp>
        <p:nvSpPr>
          <p:cNvPr id="53" name="Text Placeholder 10">
            <a:extLst>
              <a:ext uri="{FF2B5EF4-FFF2-40B4-BE49-F238E27FC236}">
                <a16:creationId xmlns:a16="http://schemas.microsoft.com/office/drawing/2014/main" id="{CB7EA4A2-5538-47A2-9AD7-1ED2432D3B2C}"/>
              </a:ext>
            </a:extLst>
          </p:cNvPr>
          <p:cNvSpPr txBox="1">
            <a:spLocks/>
          </p:cNvSpPr>
          <p:nvPr/>
        </p:nvSpPr>
        <p:spPr>
          <a:xfrm>
            <a:off x="553551" y="3327034"/>
            <a:ext cx="2038252" cy="629397"/>
          </a:xfrm>
          <a:prstGeom prst="rect">
            <a:avLst/>
          </a:prstGeom>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700" dirty="0"/>
              <a:t>Our Valuation Digital Solutions experts strive to empower companies and finance professionals with cost of capital thought leadership and  high-quality valuation data that enables them to make sound business decisions. </a:t>
            </a:r>
          </a:p>
        </p:txBody>
      </p:sp>
      <p:sp>
        <p:nvSpPr>
          <p:cNvPr id="49" name="TextBox 48">
            <a:extLst>
              <a:ext uri="{FF2B5EF4-FFF2-40B4-BE49-F238E27FC236}">
                <a16:creationId xmlns:a16="http://schemas.microsoft.com/office/drawing/2014/main" id="{744ED97A-9717-4B27-B30D-491AFEEA2C35}"/>
              </a:ext>
            </a:extLst>
          </p:cNvPr>
          <p:cNvSpPr txBox="1"/>
          <p:nvPr/>
        </p:nvSpPr>
        <p:spPr>
          <a:xfrm>
            <a:off x="1069174" y="2365173"/>
            <a:ext cx="1007006" cy="284693"/>
          </a:xfrm>
          <a:prstGeom prst="rect">
            <a:avLst/>
          </a:prstGeom>
          <a:noFill/>
        </p:spPr>
        <p:txBody>
          <a:bodyPr wrap="none" rtlCol="0">
            <a:spAutoFit/>
          </a:bodyPr>
          <a:lstStyle/>
          <a:p>
            <a:pPr algn="ctr"/>
            <a:r>
              <a:rPr lang="en-US" sz="650" b="1" dirty="0">
                <a:solidFill>
                  <a:srgbClr val="4C9FC8"/>
                </a:solidFill>
              </a:rPr>
              <a:t>Carla S. Nunes, CFA</a:t>
            </a:r>
          </a:p>
          <a:p>
            <a:pPr algn="ctr"/>
            <a:r>
              <a:rPr lang="en-US" sz="600" dirty="0">
                <a:solidFill>
                  <a:srgbClr val="4D4D4F"/>
                </a:solidFill>
              </a:rPr>
              <a:t>Managing Director, Kroll</a:t>
            </a:r>
          </a:p>
        </p:txBody>
      </p:sp>
      <p:grpSp>
        <p:nvGrpSpPr>
          <p:cNvPr id="73" name="Group 72"/>
          <p:cNvGrpSpPr/>
          <p:nvPr/>
        </p:nvGrpSpPr>
        <p:grpSpPr>
          <a:xfrm>
            <a:off x="513323" y="3039563"/>
            <a:ext cx="2088336" cy="288797"/>
            <a:chOff x="502679" y="2949037"/>
            <a:chExt cx="2088336" cy="288797"/>
          </a:xfrm>
        </p:grpSpPr>
        <p:sp>
          <p:nvSpPr>
            <p:cNvPr id="52" name="TextBox 51">
              <a:extLst>
                <a:ext uri="{FF2B5EF4-FFF2-40B4-BE49-F238E27FC236}">
                  <a16:creationId xmlns:a16="http://schemas.microsoft.com/office/drawing/2014/main" id="{B0C313B5-E1EA-4622-80EC-0183BE1A72C8}"/>
                </a:ext>
              </a:extLst>
            </p:cNvPr>
            <p:cNvSpPr txBox="1"/>
            <p:nvPr/>
          </p:nvSpPr>
          <p:spPr>
            <a:xfrm>
              <a:off x="502679" y="2949037"/>
              <a:ext cx="1096775" cy="284693"/>
            </a:xfrm>
            <a:prstGeom prst="rect">
              <a:avLst/>
            </a:prstGeom>
            <a:noFill/>
          </p:spPr>
          <p:txBody>
            <a:bodyPr wrap="none" rtlCol="0">
              <a:spAutoFit/>
            </a:bodyPr>
            <a:lstStyle/>
            <a:p>
              <a:pPr algn="ctr"/>
              <a:r>
                <a:rPr lang="en-US" sz="650" b="1" dirty="0">
                  <a:solidFill>
                    <a:srgbClr val="4C9FC8"/>
                  </a:solidFill>
                </a:rPr>
                <a:t>Anas Aboulamer, Ph.D.,</a:t>
              </a:r>
            </a:p>
            <a:p>
              <a:pPr algn="ctr"/>
              <a:r>
                <a:rPr lang="en-US" sz="600" dirty="0">
                  <a:solidFill>
                    <a:srgbClr val="4D4D4F"/>
                  </a:solidFill>
                </a:rPr>
                <a:t>Director, Kroll</a:t>
              </a:r>
            </a:p>
          </p:txBody>
        </p:sp>
        <p:sp>
          <p:nvSpPr>
            <p:cNvPr id="56" name="TextBox 55">
              <a:extLst>
                <a:ext uri="{FF2B5EF4-FFF2-40B4-BE49-F238E27FC236}">
                  <a16:creationId xmlns:a16="http://schemas.microsoft.com/office/drawing/2014/main" id="{6C17F32A-BEA1-4EDB-BDED-48A1D3258FA0}"/>
                </a:ext>
              </a:extLst>
            </p:cNvPr>
            <p:cNvSpPr txBox="1"/>
            <p:nvPr/>
          </p:nvSpPr>
          <p:spPr>
            <a:xfrm>
              <a:off x="1635304" y="2953141"/>
              <a:ext cx="955711" cy="284693"/>
            </a:xfrm>
            <a:prstGeom prst="rect">
              <a:avLst/>
            </a:prstGeom>
            <a:noFill/>
          </p:spPr>
          <p:txBody>
            <a:bodyPr wrap="none" rtlCol="0">
              <a:spAutoFit/>
            </a:bodyPr>
            <a:lstStyle/>
            <a:p>
              <a:pPr algn="ctr"/>
              <a:r>
                <a:rPr lang="en-US" sz="650" b="1" dirty="0">
                  <a:solidFill>
                    <a:srgbClr val="4C9FC8"/>
                  </a:solidFill>
                </a:rPr>
                <a:t>James P. Harrington</a:t>
              </a:r>
            </a:p>
            <a:p>
              <a:pPr algn="ctr"/>
              <a:r>
                <a:rPr lang="en-US" sz="600" dirty="0">
                  <a:solidFill>
                    <a:srgbClr val="4D4D4F"/>
                  </a:solidFill>
                </a:rPr>
                <a:t>Director, Kroll</a:t>
              </a:r>
            </a:p>
          </p:txBody>
        </p:sp>
      </p:grpSp>
      <p:sp>
        <p:nvSpPr>
          <p:cNvPr id="72" name="Rectangle 71"/>
          <p:cNvSpPr/>
          <p:nvPr/>
        </p:nvSpPr>
        <p:spPr>
          <a:xfrm>
            <a:off x="476130" y="5477479"/>
            <a:ext cx="2193094" cy="738664"/>
          </a:xfrm>
          <a:prstGeom prst="rect">
            <a:avLst/>
          </a:prstGeom>
        </p:spPr>
        <p:txBody>
          <a:bodyPr wrap="square">
            <a:spAutoFit/>
          </a:bodyPr>
          <a:lstStyle/>
          <a:p>
            <a:pPr algn="ctr" defTabSz="685800">
              <a:spcBef>
                <a:spcPts val="750"/>
              </a:spcBef>
            </a:pPr>
            <a:r>
              <a:rPr lang="en-US" sz="700" dirty="0"/>
              <a:t>With deep technical expertise, our team continually presents in live webinars, conferences and workshops on how cost of capital and valuations are being impacted by the latest trends in the global economy and financial markets, industry developments, and much more.</a:t>
            </a:r>
          </a:p>
        </p:txBody>
      </p:sp>
      <p:pic>
        <p:nvPicPr>
          <p:cNvPr id="16" name="Picture 15">
            <a:extLst>
              <a:ext uri="{FF2B5EF4-FFF2-40B4-BE49-F238E27FC236}">
                <a16:creationId xmlns:a16="http://schemas.microsoft.com/office/drawing/2014/main" id="{8B52648E-8A24-473C-BF85-27B770C73F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8376" y="2636894"/>
            <a:ext cx="567528" cy="567528"/>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652B7716-35C8-424E-9AC6-D8AC408CC2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80994" y="2634526"/>
            <a:ext cx="567528" cy="567528"/>
          </a:xfrm>
          <a:prstGeom prst="rect">
            <a:avLst/>
          </a:prstGeom>
          <a:effectLst>
            <a:outerShdw blurRad="50800" dist="38100" dir="2700000" algn="tl" rotWithShape="0">
              <a:prstClr val="black">
                <a:alpha val="40000"/>
              </a:prstClr>
            </a:outerShdw>
          </a:effectLst>
        </p:spPr>
      </p:pic>
      <p:sp>
        <p:nvSpPr>
          <p:cNvPr id="95" name="TextBox 94">
            <a:extLst>
              <a:ext uri="{FF2B5EF4-FFF2-40B4-BE49-F238E27FC236}">
                <a16:creationId xmlns:a16="http://schemas.microsoft.com/office/drawing/2014/main" id="{96B797C0-DB58-49F0-9EF8-7B5409B46E2D}"/>
              </a:ext>
            </a:extLst>
          </p:cNvPr>
          <p:cNvSpPr txBox="1"/>
          <p:nvPr/>
        </p:nvSpPr>
        <p:spPr>
          <a:xfrm>
            <a:off x="8072006" y="6457942"/>
            <a:ext cx="3718567" cy="230832"/>
          </a:xfrm>
          <a:prstGeom prst="rect">
            <a:avLst/>
          </a:prstGeom>
          <a:noFill/>
        </p:spPr>
        <p:txBody>
          <a:bodyPr wrap="square">
            <a:spAutoFit/>
          </a:bodyPr>
          <a:lstStyle/>
          <a:p>
            <a:r>
              <a:rPr lang="en-US" sz="900" dirty="0">
                <a:solidFill>
                  <a:srgbClr val="43B049"/>
                </a:solidFill>
                <a:ea typeface="DengXian" panose="02010600030101010101" pitchFamily="2" charset="-122"/>
                <a:hlinkClick r:id="rId6">
                  <a:extLst>
                    <a:ext uri="{A12FA001-AC4F-418D-AE19-62706E023703}">
                      <ahyp:hlinkClr xmlns:ahyp="http://schemas.microsoft.com/office/drawing/2018/hyperlinkcolor" val="tx"/>
                    </a:ext>
                  </a:extLst>
                </a:hlinkClick>
              </a:rPr>
              <a:t>www.kroll.com/cost-of-capital-resource-center</a:t>
            </a:r>
            <a:r>
              <a:rPr lang="en-US" sz="900" dirty="0">
                <a:solidFill>
                  <a:srgbClr val="43B049"/>
                </a:solidFill>
                <a:ea typeface="DengXian" panose="02010600030101010101" pitchFamily="2" charset="-122"/>
              </a:rPr>
              <a:t> </a:t>
            </a:r>
          </a:p>
        </p:txBody>
      </p:sp>
      <p:sp>
        <p:nvSpPr>
          <p:cNvPr id="3" name="Text Placeholder 10">
            <a:extLst>
              <a:ext uri="{FF2B5EF4-FFF2-40B4-BE49-F238E27FC236}">
                <a16:creationId xmlns:a16="http://schemas.microsoft.com/office/drawing/2014/main" id="{DC8F41EE-1A8B-19EC-4199-1F95013C7674}"/>
              </a:ext>
            </a:extLst>
          </p:cNvPr>
          <p:cNvSpPr txBox="1">
            <a:spLocks/>
          </p:cNvSpPr>
          <p:nvPr/>
        </p:nvSpPr>
        <p:spPr>
          <a:xfrm>
            <a:off x="7677366" y="1692459"/>
            <a:ext cx="3718565" cy="220824"/>
          </a:xfrm>
          <a:prstGeom prst="rect">
            <a:avLst/>
          </a:prstGeom>
        </p:spPr>
        <p:txBody>
          <a:bodyPr vert="horz" lIns="0" tIns="0" rIns="0" bIns="0"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Key Cost of Capital Recommendations                                                              </a:t>
            </a:r>
            <a:r>
              <a:rPr lang="en-US" sz="900" dirty="0">
                <a:solidFill>
                  <a:srgbClr val="4D4D4F"/>
                </a:solidFill>
              </a:rPr>
              <a:t>Data as of March 23, 2026</a:t>
            </a:r>
          </a:p>
          <a:p>
            <a:pPr algn="ctr"/>
            <a:endParaRPr lang="en-US" sz="900" dirty="0">
              <a:solidFill>
                <a:srgbClr val="4D4D4F"/>
              </a:solidFill>
            </a:endParaRPr>
          </a:p>
        </p:txBody>
      </p:sp>
      <p:sp>
        <p:nvSpPr>
          <p:cNvPr id="4" name="Rectangle 3">
            <a:extLst>
              <a:ext uri="{FF2B5EF4-FFF2-40B4-BE49-F238E27FC236}">
                <a16:creationId xmlns:a16="http://schemas.microsoft.com/office/drawing/2014/main" id="{A0530A1E-667B-B75F-F845-863A076684E6}"/>
              </a:ext>
            </a:extLst>
          </p:cNvPr>
          <p:cNvSpPr/>
          <p:nvPr/>
        </p:nvSpPr>
        <p:spPr>
          <a:xfrm>
            <a:off x="7415822" y="2053302"/>
            <a:ext cx="4261828" cy="523220"/>
          </a:xfrm>
          <a:prstGeom prst="rect">
            <a:avLst/>
          </a:prstGeom>
        </p:spPr>
        <p:txBody>
          <a:bodyPr wrap="square">
            <a:spAutoFit/>
          </a:bodyPr>
          <a:lstStyle/>
          <a:p>
            <a:pPr defTabSz="685800">
              <a:spcBef>
                <a:spcPts val="750"/>
              </a:spcBef>
            </a:pPr>
            <a:r>
              <a:rPr lang="en-US" sz="700" dirty="0"/>
              <a:t>Kroll regularly reviews fluctuations in the global economic and financial market conditions. These reviews warrant a periodic reassessment of the equity risk premium (ERP) and the accompanying risk-free rate and key inputs used to calculate the cost of equity capital in the context of the Capital Asset Pricing Model (CAPM) and other models used to develop discount rates.</a:t>
            </a:r>
          </a:p>
        </p:txBody>
      </p:sp>
      <p:cxnSp>
        <p:nvCxnSpPr>
          <p:cNvPr id="33" name="Straight Connector 32">
            <a:extLst>
              <a:ext uri="{FF2B5EF4-FFF2-40B4-BE49-F238E27FC236}">
                <a16:creationId xmlns:a16="http://schemas.microsoft.com/office/drawing/2014/main" id="{0EBBA14F-541C-D90E-EF66-EAD8D3DB5555}"/>
              </a:ext>
            </a:extLst>
          </p:cNvPr>
          <p:cNvCxnSpPr>
            <a:cxnSpLocks/>
          </p:cNvCxnSpPr>
          <p:nvPr/>
        </p:nvCxnSpPr>
        <p:spPr>
          <a:xfrm>
            <a:off x="7221750" y="1716454"/>
            <a:ext cx="0" cy="4846320"/>
          </a:xfrm>
          <a:prstGeom prst="line">
            <a:avLst/>
          </a:prstGeom>
          <a:ln w="28575">
            <a:solidFill>
              <a:srgbClr val="EDEDED"/>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C192448-E641-D231-2538-B1ADFA58300A}"/>
              </a:ext>
            </a:extLst>
          </p:cNvPr>
          <p:cNvSpPr/>
          <p:nvPr/>
        </p:nvSpPr>
        <p:spPr>
          <a:xfrm>
            <a:off x="6361584" y="5305769"/>
            <a:ext cx="919979" cy="338554"/>
          </a:xfrm>
          <a:prstGeom prst="rect">
            <a:avLst/>
          </a:prstGeom>
        </p:spPr>
        <p:txBody>
          <a:bodyPr wrap="square">
            <a:spAutoFit/>
          </a:bodyPr>
          <a:lstStyle/>
          <a:p>
            <a:pPr algn="ctr" defTabSz="685800">
              <a:spcBef>
                <a:spcPts val="750"/>
              </a:spcBef>
              <a:tabLst>
                <a:tab pos="1948954" algn="l"/>
              </a:tabLst>
            </a:pPr>
            <a:r>
              <a:rPr lang="en-US" sz="800" dirty="0">
                <a:hlinkClick r:id="rId7"/>
              </a:rPr>
              <a:t>View full                  report</a:t>
            </a:r>
            <a:endParaRPr lang="en-US" sz="800" dirty="0"/>
          </a:p>
        </p:txBody>
      </p:sp>
      <p:sp>
        <p:nvSpPr>
          <p:cNvPr id="67" name="Rectangle 66">
            <a:extLst>
              <a:ext uri="{FF2B5EF4-FFF2-40B4-BE49-F238E27FC236}">
                <a16:creationId xmlns:a16="http://schemas.microsoft.com/office/drawing/2014/main" id="{D7B0E524-C9A3-395B-2917-781522B83244}"/>
              </a:ext>
            </a:extLst>
          </p:cNvPr>
          <p:cNvSpPr/>
          <p:nvPr/>
        </p:nvSpPr>
        <p:spPr>
          <a:xfrm>
            <a:off x="2673938" y="3262348"/>
            <a:ext cx="2209713" cy="523220"/>
          </a:xfrm>
          <a:prstGeom prst="rect">
            <a:avLst/>
          </a:prstGeom>
        </p:spPr>
        <p:txBody>
          <a:bodyPr wrap="square">
            <a:spAutoFit/>
          </a:bodyPr>
          <a:lstStyle/>
          <a:p>
            <a:pPr algn="ctr" defTabSz="685800">
              <a:spcBef>
                <a:spcPts val="750"/>
              </a:spcBef>
            </a:pPr>
            <a:r>
              <a:rPr lang="en-US" sz="700" dirty="0"/>
              <a:t>The U.S. and International Cost of Capital Modules provide everything you need for U.S.- and International-centric cost of capital calculations            all in one place. </a:t>
            </a:r>
          </a:p>
        </p:txBody>
      </p:sp>
      <p:sp>
        <p:nvSpPr>
          <p:cNvPr id="68" name="Rectangle 67">
            <a:extLst>
              <a:ext uri="{FF2B5EF4-FFF2-40B4-BE49-F238E27FC236}">
                <a16:creationId xmlns:a16="http://schemas.microsoft.com/office/drawing/2014/main" id="{77326281-D2C6-E7EE-908D-5A47D09704E0}"/>
              </a:ext>
            </a:extLst>
          </p:cNvPr>
          <p:cNvSpPr/>
          <p:nvPr/>
        </p:nvSpPr>
        <p:spPr>
          <a:xfrm>
            <a:off x="2752519" y="3765618"/>
            <a:ext cx="2079583" cy="215444"/>
          </a:xfrm>
          <a:prstGeom prst="rect">
            <a:avLst/>
          </a:prstGeom>
        </p:spPr>
        <p:txBody>
          <a:bodyPr wrap="square">
            <a:spAutoFit/>
          </a:bodyPr>
          <a:lstStyle/>
          <a:p>
            <a:pPr algn="ctr" defTabSz="685800">
              <a:spcBef>
                <a:spcPts val="750"/>
              </a:spcBef>
            </a:pPr>
            <a:r>
              <a:rPr lang="en-US" sz="800" dirty="0">
                <a:hlinkClick r:id="rId8"/>
              </a:rPr>
              <a:t>Learn more</a:t>
            </a:r>
            <a:endParaRPr lang="en-US" sz="800" dirty="0"/>
          </a:p>
        </p:txBody>
      </p:sp>
      <p:sp>
        <p:nvSpPr>
          <p:cNvPr id="69" name="Text Placeholder 10">
            <a:extLst>
              <a:ext uri="{FF2B5EF4-FFF2-40B4-BE49-F238E27FC236}">
                <a16:creationId xmlns:a16="http://schemas.microsoft.com/office/drawing/2014/main" id="{1640D638-EA54-CD58-52CA-85634AF0EE07}"/>
              </a:ext>
            </a:extLst>
          </p:cNvPr>
          <p:cNvSpPr txBox="1">
            <a:spLocks/>
          </p:cNvSpPr>
          <p:nvPr/>
        </p:nvSpPr>
        <p:spPr>
          <a:xfrm>
            <a:off x="4895942" y="1692459"/>
            <a:ext cx="2324708" cy="220824"/>
          </a:xfrm>
          <a:prstGeom prst="rect">
            <a:avLst/>
          </a:prstGeom>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The Cost of Capital for                       Companies in Distress</a:t>
            </a:r>
          </a:p>
        </p:txBody>
      </p:sp>
      <p:sp>
        <p:nvSpPr>
          <p:cNvPr id="70" name="Rectangle 69">
            <a:extLst>
              <a:ext uri="{FF2B5EF4-FFF2-40B4-BE49-F238E27FC236}">
                <a16:creationId xmlns:a16="http://schemas.microsoft.com/office/drawing/2014/main" id="{D1C9DC3D-C556-B83A-D7BE-64668B4F7376}"/>
              </a:ext>
            </a:extLst>
          </p:cNvPr>
          <p:cNvSpPr/>
          <p:nvPr/>
        </p:nvSpPr>
        <p:spPr>
          <a:xfrm>
            <a:off x="5018505" y="3769981"/>
            <a:ext cx="2079583" cy="215444"/>
          </a:xfrm>
          <a:prstGeom prst="rect">
            <a:avLst/>
          </a:prstGeom>
        </p:spPr>
        <p:txBody>
          <a:bodyPr wrap="square">
            <a:spAutoFit/>
          </a:bodyPr>
          <a:lstStyle/>
          <a:p>
            <a:pPr algn="ctr" defTabSz="685800">
              <a:spcBef>
                <a:spcPts val="750"/>
              </a:spcBef>
            </a:pPr>
            <a:r>
              <a:rPr lang="en-US" sz="800" dirty="0">
                <a:solidFill>
                  <a:srgbClr val="43B049"/>
                </a:solidFill>
                <a:hlinkClick r:id="rId9">
                  <a:extLst>
                    <a:ext uri="{A12FA001-AC4F-418D-AE19-62706E023703}">
                      <ahyp:hlinkClr xmlns:ahyp="http://schemas.microsoft.com/office/drawing/2018/hyperlinkcolor" val="tx"/>
                    </a:ext>
                  </a:extLst>
                </a:hlinkClick>
              </a:rPr>
              <a:t>Learn more</a:t>
            </a:r>
            <a:endParaRPr lang="en-US" sz="800" dirty="0">
              <a:solidFill>
                <a:srgbClr val="43B049"/>
              </a:solidFill>
            </a:endParaRPr>
          </a:p>
        </p:txBody>
      </p:sp>
      <p:sp>
        <p:nvSpPr>
          <p:cNvPr id="71" name="Rectangle 70">
            <a:extLst>
              <a:ext uri="{FF2B5EF4-FFF2-40B4-BE49-F238E27FC236}">
                <a16:creationId xmlns:a16="http://schemas.microsoft.com/office/drawing/2014/main" id="{51210256-742B-7904-35B3-4B5F88B02B22}"/>
              </a:ext>
            </a:extLst>
          </p:cNvPr>
          <p:cNvSpPr/>
          <p:nvPr/>
        </p:nvSpPr>
        <p:spPr>
          <a:xfrm>
            <a:off x="4943137" y="3311485"/>
            <a:ext cx="2230318" cy="523220"/>
          </a:xfrm>
          <a:prstGeom prst="rect">
            <a:avLst/>
          </a:prstGeom>
        </p:spPr>
        <p:txBody>
          <a:bodyPr wrap="square">
            <a:spAutoFit/>
          </a:bodyPr>
          <a:lstStyle/>
          <a:p>
            <a:pPr algn="ctr" defTabSz="685800">
              <a:spcBef>
                <a:spcPts val="750"/>
              </a:spcBef>
            </a:pPr>
            <a:r>
              <a:rPr lang="en-US" sz="700" dirty="0"/>
              <a:t>The Kroll High-Financial-Risk Study, available in Kroll’s Cost of Capital Navigator, provides data and guidance for making adjustments to the cost of equity of a company experiencing distress.</a:t>
            </a:r>
          </a:p>
        </p:txBody>
      </p:sp>
      <p:pic>
        <p:nvPicPr>
          <p:cNvPr id="44" name="Picture 43" descr="A computer with a person on the screen&#10;&#10;Description automatically generated with medium confidence">
            <a:extLst>
              <a:ext uri="{FF2B5EF4-FFF2-40B4-BE49-F238E27FC236}">
                <a16:creationId xmlns:a16="http://schemas.microsoft.com/office/drawing/2014/main" id="{A17EB5A4-4D81-493F-BF2C-AAB03DAC67E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34138" y="8947723"/>
            <a:ext cx="130673" cy="82528"/>
          </a:xfrm>
          <a:prstGeom prst="rect">
            <a:avLst/>
          </a:prstGeom>
        </p:spPr>
      </p:pic>
      <p:grpSp>
        <p:nvGrpSpPr>
          <p:cNvPr id="28" name="Group 27">
            <a:extLst>
              <a:ext uri="{FF2B5EF4-FFF2-40B4-BE49-F238E27FC236}">
                <a16:creationId xmlns:a16="http://schemas.microsoft.com/office/drawing/2014/main" id="{CA3337B7-1A55-2189-2A39-A7DF180670E1}"/>
              </a:ext>
            </a:extLst>
          </p:cNvPr>
          <p:cNvGrpSpPr/>
          <p:nvPr/>
        </p:nvGrpSpPr>
        <p:grpSpPr>
          <a:xfrm>
            <a:off x="7560638" y="2806269"/>
            <a:ext cx="302429" cy="1421062"/>
            <a:chOff x="7598607" y="3183148"/>
            <a:chExt cx="298464" cy="1402429"/>
          </a:xfrm>
          <a:solidFill>
            <a:schemeClr val="bg1"/>
          </a:solidFill>
        </p:grpSpPr>
        <p:sp>
          <p:nvSpPr>
            <p:cNvPr id="30" name="Rectangle 29">
              <a:extLst>
                <a:ext uri="{FF2B5EF4-FFF2-40B4-BE49-F238E27FC236}">
                  <a16:creationId xmlns:a16="http://schemas.microsoft.com/office/drawing/2014/main" id="{6C8A1B2C-21FA-3D51-761D-9C891D23C6F3}"/>
                </a:ext>
              </a:extLst>
            </p:cNvPr>
            <p:cNvSpPr/>
            <p:nvPr/>
          </p:nvSpPr>
          <p:spPr>
            <a:xfrm rot="16200000">
              <a:off x="7379537" y="3402218"/>
              <a:ext cx="736604" cy="298464"/>
            </a:xfrm>
            <a:prstGeom prst="rect">
              <a:avLst/>
            </a:prstGeom>
            <a:grpFill/>
          </p:spPr>
          <p:txBody>
            <a:bodyPr wrap="square">
              <a:spAutoFit/>
            </a:bodyPr>
            <a:lstStyle/>
            <a:p>
              <a:pPr algn="ctr" defTabSz="557213">
                <a:spcBef>
                  <a:spcPts val="609"/>
                </a:spcBef>
              </a:pPr>
              <a:r>
                <a:rPr lang="en-US" sz="488" b="1" dirty="0"/>
                <a:t>Normalized Risk-free Rate</a:t>
              </a:r>
            </a:p>
          </p:txBody>
        </p:sp>
        <p:sp>
          <p:nvSpPr>
            <p:cNvPr id="31" name="Rectangle 30">
              <a:extLst>
                <a:ext uri="{FF2B5EF4-FFF2-40B4-BE49-F238E27FC236}">
                  <a16:creationId xmlns:a16="http://schemas.microsoft.com/office/drawing/2014/main" id="{C066C102-EADE-550B-6DCA-AF1C7E8A2BD5}"/>
                </a:ext>
              </a:extLst>
            </p:cNvPr>
            <p:cNvSpPr/>
            <p:nvPr/>
          </p:nvSpPr>
          <p:spPr>
            <a:xfrm rot="16200000">
              <a:off x="7379537" y="4068043"/>
              <a:ext cx="736604" cy="298464"/>
            </a:xfrm>
            <a:prstGeom prst="rect">
              <a:avLst/>
            </a:prstGeom>
            <a:grpFill/>
          </p:spPr>
          <p:txBody>
            <a:bodyPr wrap="square">
              <a:spAutoFit/>
            </a:bodyPr>
            <a:lstStyle/>
            <a:p>
              <a:pPr algn="ctr" defTabSz="557213">
                <a:spcBef>
                  <a:spcPts val="609"/>
                </a:spcBef>
              </a:pPr>
              <a:r>
                <a:rPr lang="en-US" sz="488" b="1" dirty="0"/>
                <a:t>Equity Risk Premium</a:t>
              </a:r>
            </a:p>
          </p:txBody>
        </p:sp>
      </p:grpSp>
      <p:pic>
        <p:nvPicPr>
          <p:cNvPr id="14" name="Picture 13">
            <a:extLst>
              <a:ext uri="{FF2B5EF4-FFF2-40B4-BE49-F238E27FC236}">
                <a16:creationId xmlns:a16="http://schemas.microsoft.com/office/drawing/2014/main" id="{51C3CEFC-F9D1-9B6B-F4DD-1827D2F4958F}"/>
              </a:ext>
            </a:extLst>
          </p:cNvPr>
          <p:cNvPicPr>
            <a:picLocks noChangeAspect="1"/>
          </p:cNvPicPr>
          <p:nvPr/>
        </p:nvPicPr>
        <p:blipFill rotWithShape="1">
          <a:blip r:embed="rId11"/>
          <a:srcRect b="81664"/>
          <a:stretch/>
        </p:blipFill>
        <p:spPr>
          <a:xfrm>
            <a:off x="7841371" y="2565963"/>
            <a:ext cx="3593014" cy="291084"/>
          </a:xfrm>
          <a:prstGeom prst="rect">
            <a:avLst/>
          </a:prstGeom>
        </p:spPr>
      </p:pic>
      <p:sp>
        <p:nvSpPr>
          <p:cNvPr id="24" name="TextBox 23">
            <a:extLst>
              <a:ext uri="{FF2B5EF4-FFF2-40B4-BE49-F238E27FC236}">
                <a16:creationId xmlns:a16="http://schemas.microsoft.com/office/drawing/2014/main" id="{E3620AF0-B9E2-E5E0-84B4-896DBBF9A299}"/>
              </a:ext>
            </a:extLst>
          </p:cNvPr>
          <p:cNvSpPr txBox="1"/>
          <p:nvPr/>
        </p:nvSpPr>
        <p:spPr>
          <a:xfrm>
            <a:off x="7379005" y="4271517"/>
            <a:ext cx="4364916" cy="2104422"/>
          </a:xfrm>
          <a:prstGeom prst="rect">
            <a:avLst/>
          </a:prstGeom>
          <a:noFill/>
        </p:spPr>
        <p:txBody>
          <a:bodyPr wrap="square">
            <a:spAutoFit/>
          </a:bodyPr>
          <a:lstStyle/>
          <a:p>
            <a:pPr algn="just">
              <a:spcAft>
                <a:spcPts val="200"/>
              </a:spcAft>
            </a:pPr>
            <a:r>
              <a:rPr lang="en-US" sz="525" dirty="0">
                <a:solidFill>
                  <a:srgbClr val="4D4D4F"/>
                </a:solidFill>
                <a:latin typeface="Arial" panose="020B0604020202020204" pitchFamily="34" charset="0"/>
                <a:cs typeface="Arial" panose="020B0604020202020204" pitchFamily="34" charset="0"/>
              </a:rPr>
              <a:t>*   We recommend using the spot 20-year U.S. Treasury yield as the proxy for the risk-free rate, if the prevailing yield as of the valuation date is higher than our U.S. normalized risk-free rate of 3.5%. This guidance is effective when developing USD-denominated discount rates as of June 16, 2022, and thereafter. Based on current economic indicators and financial market conditions, the Kroll Recommended U.S. ERP is 5.0% when developing USD-denominated discount rates as of September 2, 2025, and thereafter.</a:t>
            </a:r>
          </a:p>
          <a:p>
            <a:pPr algn="just">
              <a:spcAft>
                <a:spcPts val="200"/>
              </a:spcAft>
            </a:pPr>
            <a:r>
              <a:rPr lang="en-US" sz="525" dirty="0">
                <a:solidFill>
                  <a:srgbClr val="4D4D4F"/>
                </a:solidFill>
                <a:latin typeface="Arial" panose="020B0604020202020204" pitchFamily="34" charset="0"/>
                <a:cs typeface="Arial" panose="020B0604020202020204" pitchFamily="34" charset="0"/>
              </a:rPr>
              <a:t>†  We recommend using the spot 15-year German government bond yield as the proxy for the risk-free rate, if the prevailing yield as of the valuation date is higher than our German normalized risk-free rate of 2.5%. This guidance is effective when developing EUR-denominated discount rates as of March 31, 2024, and thereafter. Based on current economic and financial market conditions, the Kroll Recommended Eurozone ERP remains in the range of 5.5% to 6.0%, and we believe that an ERP towards the lower end of the range (i.e., closer to 5.5%) is likely more appropriate when developing EUR-denominated discount rates as of September 2, 2025, and thereafter.</a:t>
            </a:r>
          </a:p>
          <a:p>
            <a:pPr algn="just">
              <a:spcAft>
                <a:spcPts val="200"/>
              </a:spcAft>
            </a:pPr>
            <a:r>
              <a:rPr lang="en-US" sz="525" dirty="0">
                <a:solidFill>
                  <a:srgbClr val="4D4D4F"/>
                </a:solidFill>
                <a:latin typeface="Arial" panose="020B0604020202020204" pitchFamily="34" charset="0"/>
                <a:cs typeface="Arial" panose="020B0604020202020204" pitchFamily="34" charset="0"/>
              </a:rPr>
              <a:t>‡ We recommend using the spot 20-year U.K. Gilt yield as the proxy for the risk-free rate, if the prevailing yield as of the valuation date is higher than our U.K. normalized risk-free rate of 4.0%. This guidance is effective when developing GBP-denominated discount rates as of October 18, 2022, and thereafter.</a:t>
            </a:r>
          </a:p>
          <a:p>
            <a:pPr algn="just">
              <a:spcAft>
                <a:spcPts val="200"/>
              </a:spcAft>
            </a:pPr>
            <a:r>
              <a:rPr lang="en-US" sz="525" dirty="0">
                <a:solidFill>
                  <a:srgbClr val="4D4D4F"/>
                </a:solidFill>
                <a:latin typeface="Arial" panose="020B0604020202020204" pitchFamily="34" charset="0"/>
                <a:cs typeface="Arial" panose="020B0604020202020204" pitchFamily="34" charset="0"/>
              </a:rPr>
              <a:t>§  We recommend using the spot Government of Canada Benchmark Long-Term Bond yield as the proxy for the risk-free rate, if the prevailing yield as of the valuation date is higher than our Canada normalized risk-free rate of 3.5%. This guidance is effective when developing CAD-denominated discount rates as of October 18, 2022, and thereafter.</a:t>
            </a:r>
          </a:p>
          <a:p>
            <a:pPr algn="just">
              <a:spcAft>
                <a:spcPts val="200"/>
              </a:spcAft>
            </a:pPr>
            <a:r>
              <a:rPr lang="en-US" sz="525" dirty="0">
                <a:solidFill>
                  <a:srgbClr val="4D4D4F"/>
                </a:solidFill>
                <a:latin typeface="Arial" panose="020B0604020202020204" pitchFamily="34" charset="0"/>
                <a:cs typeface="Arial" panose="020B0604020202020204" pitchFamily="34" charset="0"/>
              </a:rPr>
              <a:t>#  We recommend using the spot 10-year Australia Commonwealth Government bond yield as the proxy for the risk-free rate, if the prevailing yield as of the valuation date is higher than our Australia normalized risk-free rate of 3.5%. This guidance is effective when developing AUD-denominated discount rates as of October 31, 2022, and thereafter.</a:t>
            </a:r>
          </a:p>
          <a:p>
            <a:pPr algn="just">
              <a:spcAft>
                <a:spcPts val="200"/>
              </a:spcAft>
            </a:pPr>
            <a:r>
              <a:rPr lang="en-US" sz="525" dirty="0">
                <a:solidFill>
                  <a:srgbClr val="4D4D4F"/>
                </a:solidFill>
                <a:latin typeface="Arial" panose="020B0604020202020204" pitchFamily="34" charset="0"/>
                <a:cs typeface="Arial" panose="020B0604020202020204" pitchFamily="34" charset="0"/>
              </a:rPr>
              <a:t>** German normalized risk-free rate and Eurozone equity risk premium (ERP) for use in EUR-denominated discount rates from a German investor perspective. Additional country risk adjustments may be warranted when estimating discount rates for other countries in the Eurozone.</a:t>
            </a:r>
          </a:p>
          <a:p>
            <a:pPr algn="just">
              <a:spcAft>
                <a:spcPts val="200"/>
              </a:spcAft>
            </a:pPr>
            <a:r>
              <a:rPr lang="en-US" sz="525" dirty="0">
                <a:solidFill>
                  <a:srgbClr val="4D4D4F"/>
                </a:solidFill>
                <a:latin typeface="Arial" panose="020B0604020202020204" pitchFamily="34" charset="0"/>
                <a:cs typeface="Arial" panose="020B0604020202020204" pitchFamily="34" charset="0"/>
              </a:rPr>
              <a:t>†† Although currently we do not have an official Kroll Recommended ERP for the U.K., Canada and Australia, historical and other forward-looking ERP information for these countries is available in the International Cost of Capital Inputs dataset within the Cost of Capital Navigator. </a:t>
            </a:r>
          </a:p>
        </p:txBody>
      </p:sp>
      <p:grpSp>
        <p:nvGrpSpPr>
          <p:cNvPr id="2" name="Group 1">
            <a:extLst>
              <a:ext uri="{FF2B5EF4-FFF2-40B4-BE49-F238E27FC236}">
                <a16:creationId xmlns:a16="http://schemas.microsoft.com/office/drawing/2014/main" id="{4895D293-2C75-19C7-AA7A-935E7103ECE9}"/>
              </a:ext>
            </a:extLst>
          </p:cNvPr>
          <p:cNvGrpSpPr/>
          <p:nvPr/>
        </p:nvGrpSpPr>
        <p:grpSpPr>
          <a:xfrm>
            <a:off x="7863521" y="2870587"/>
            <a:ext cx="3522983" cy="1285677"/>
            <a:chOff x="2014597" y="1421163"/>
            <a:chExt cx="8223202" cy="3293713"/>
          </a:xfrm>
        </p:grpSpPr>
        <p:sp>
          <p:nvSpPr>
            <p:cNvPr id="8" name="Rectangle 7">
              <a:extLst>
                <a:ext uri="{FF2B5EF4-FFF2-40B4-BE49-F238E27FC236}">
                  <a16:creationId xmlns:a16="http://schemas.microsoft.com/office/drawing/2014/main" id="{B4DF9625-C28E-4A9F-0763-7F6575035B36}"/>
                </a:ext>
              </a:extLst>
            </p:cNvPr>
            <p:cNvSpPr/>
            <p:nvPr/>
          </p:nvSpPr>
          <p:spPr>
            <a:xfrm>
              <a:off x="2014597" y="1421163"/>
              <a:ext cx="1644760" cy="1647565"/>
            </a:xfrm>
            <a:prstGeom prst="rect">
              <a:avLst/>
            </a:prstGeom>
            <a:solidFill>
              <a:srgbClr val="43B0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900" b="1" dirty="0">
                  <a:solidFill>
                    <a:prstClr val="white"/>
                  </a:solidFill>
                  <a:latin typeface="Nunito Sans" panose="00000500000000000000" pitchFamily="2" charset="0"/>
                  <a:cs typeface="Arial" panose="020B0604020202020204" pitchFamily="34" charset="0"/>
                </a:rPr>
                <a:t>Higher of</a:t>
              </a:r>
            </a:p>
            <a:p>
              <a:pPr lvl="0" algn="ctr"/>
              <a:r>
                <a:rPr lang="en-US" sz="900" b="1" dirty="0">
                  <a:solidFill>
                    <a:prstClr val="white"/>
                  </a:solidFill>
                  <a:latin typeface="Nunito Sans" panose="00000500000000000000" pitchFamily="2" charset="0"/>
                  <a:cs typeface="Arial" panose="020B0604020202020204" pitchFamily="34" charset="0"/>
                </a:rPr>
                <a:t>3.5% or Spot*</a:t>
              </a:r>
            </a:p>
          </p:txBody>
        </p:sp>
        <p:sp>
          <p:nvSpPr>
            <p:cNvPr id="10" name="Rectangle 9">
              <a:extLst>
                <a:ext uri="{FF2B5EF4-FFF2-40B4-BE49-F238E27FC236}">
                  <a16:creationId xmlns:a16="http://schemas.microsoft.com/office/drawing/2014/main" id="{9C48819D-60B4-2211-6D25-50FEE22996F2}"/>
                </a:ext>
              </a:extLst>
            </p:cNvPr>
            <p:cNvSpPr/>
            <p:nvPr/>
          </p:nvSpPr>
          <p:spPr>
            <a:xfrm>
              <a:off x="3659357" y="1421163"/>
              <a:ext cx="1644760" cy="1647565"/>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900" b="1" dirty="0">
                  <a:solidFill>
                    <a:prstClr val="white"/>
                  </a:solidFill>
                  <a:latin typeface="Nunito Sans" panose="00000500000000000000" pitchFamily="2" charset="0"/>
                  <a:cs typeface="Arial" panose="020B0604020202020204" pitchFamily="34" charset="0"/>
                </a:rPr>
                <a:t>Higher of</a:t>
              </a:r>
            </a:p>
            <a:p>
              <a:pPr lvl="0" algn="ctr"/>
              <a:r>
                <a:rPr lang="en-US" sz="900" b="1" dirty="0">
                  <a:solidFill>
                    <a:prstClr val="white"/>
                  </a:solidFill>
                  <a:latin typeface="Nunito Sans" panose="00000500000000000000" pitchFamily="2" charset="0"/>
                  <a:cs typeface="Arial" panose="020B0604020202020204" pitchFamily="34" charset="0"/>
                </a:rPr>
                <a:t>2.5% or Spot</a:t>
              </a:r>
              <a:r>
                <a:rPr lang="en-US" sz="900" b="1" baseline="30000" dirty="0">
                  <a:solidFill>
                    <a:prstClr val="white"/>
                  </a:solidFill>
                  <a:latin typeface="Arial" panose="020B0604020202020204" pitchFamily="34" charset="0"/>
                  <a:cs typeface="Arial" panose="020B0604020202020204" pitchFamily="34" charset="0"/>
                </a:rPr>
                <a:t>†</a:t>
              </a:r>
              <a:endParaRPr lang="en-US" sz="900" b="1" baseline="30000" dirty="0">
                <a:solidFill>
                  <a:prstClr val="white"/>
                </a:solidFill>
                <a:latin typeface="Nunito Sans" panose="00000500000000000000" pitchFamily="2" charset="0"/>
                <a:cs typeface="Arial" panose="020B0604020202020204" pitchFamily="34" charset="0"/>
              </a:endParaRPr>
            </a:p>
          </p:txBody>
        </p:sp>
        <p:sp>
          <p:nvSpPr>
            <p:cNvPr id="11" name="Rectangle 10">
              <a:extLst>
                <a:ext uri="{FF2B5EF4-FFF2-40B4-BE49-F238E27FC236}">
                  <a16:creationId xmlns:a16="http://schemas.microsoft.com/office/drawing/2014/main" id="{C9547BFC-F1BD-3B04-261A-9AB7E77FDBA9}"/>
                </a:ext>
              </a:extLst>
            </p:cNvPr>
            <p:cNvSpPr/>
            <p:nvPr/>
          </p:nvSpPr>
          <p:spPr>
            <a:xfrm>
              <a:off x="5304117" y="1421163"/>
              <a:ext cx="1644760" cy="1647565"/>
            </a:xfrm>
            <a:prstGeom prst="rect">
              <a:avLst/>
            </a:prstGeom>
            <a:solidFill>
              <a:srgbClr val="E3E4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900" b="1" dirty="0">
                  <a:solidFill>
                    <a:srgbClr val="4D4D4F"/>
                  </a:solidFill>
                  <a:latin typeface="Nunito Sans" panose="00000500000000000000" pitchFamily="2" charset="0"/>
                  <a:cs typeface="Arial" panose="020B0604020202020204" pitchFamily="34" charset="0"/>
                </a:rPr>
                <a:t>Higher of</a:t>
              </a:r>
            </a:p>
            <a:p>
              <a:pPr lvl="0" algn="ctr"/>
              <a:r>
                <a:rPr lang="en-US" sz="900" b="1" dirty="0">
                  <a:solidFill>
                    <a:srgbClr val="4D4D4F"/>
                  </a:solidFill>
                  <a:latin typeface="Nunito Sans" panose="00000500000000000000" pitchFamily="2" charset="0"/>
                  <a:cs typeface="Arial" panose="020B0604020202020204" pitchFamily="34" charset="0"/>
                </a:rPr>
                <a:t>4.0% or Spot</a:t>
              </a:r>
              <a:r>
                <a:rPr lang="en-US" sz="900" b="1" baseline="30000" dirty="0">
                  <a:solidFill>
                    <a:srgbClr val="4D4D4F"/>
                  </a:solidFill>
                  <a:latin typeface="Arial" panose="020B0604020202020204" pitchFamily="34" charset="0"/>
                  <a:cs typeface="Arial" panose="020B0604020202020204" pitchFamily="34" charset="0"/>
                </a:rPr>
                <a:t>‡</a:t>
              </a:r>
              <a:endParaRPr lang="en-US" sz="900" b="1" baseline="30000" dirty="0">
                <a:solidFill>
                  <a:srgbClr val="4D4D4F"/>
                </a:solidFill>
                <a:latin typeface="Nunito Sans" panose="000005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5DD50549-0D99-7F4F-A092-4ECDD747FE2F}"/>
                </a:ext>
              </a:extLst>
            </p:cNvPr>
            <p:cNvSpPr/>
            <p:nvPr/>
          </p:nvSpPr>
          <p:spPr>
            <a:xfrm>
              <a:off x="6948876" y="1421164"/>
              <a:ext cx="1644760" cy="1647565"/>
            </a:xfrm>
            <a:prstGeom prst="rect">
              <a:avLst/>
            </a:prstGeom>
            <a:solidFill>
              <a:srgbClr val="9494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900" b="1" dirty="0">
                  <a:solidFill>
                    <a:schemeClr val="bg1"/>
                  </a:solidFill>
                  <a:latin typeface="Nunito Sans" panose="00000500000000000000" pitchFamily="2" charset="0"/>
                  <a:cs typeface="Arial" panose="020B0604020202020204" pitchFamily="34" charset="0"/>
                </a:rPr>
                <a:t>Higher of</a:t>
              </a:r>
            </a:p>
            <a:p>
              <a:pPr lvl="0" algn="ctr"/>
              <a:r>
                <a:rPr lang="en-US" sz="900" b="1" dirty="0">
                  <a:solidFill>
                    <a:schemeClr val="bg1"/>
                  </a:solidFill>
                  <a:latin typeface="Nunito Sans" panose="00000500000000000000" pitchFamily="2" charset="0"/>
                  <a:cs typeface="Arial" panose="020B0604020202020204" pitchFamily="34" charset="0"/>
                </a:rPr>
                <a:t>3.5% or Spot</a:t>
              </a:r>
              <a:r>
                <a:rPr lang="en-US" sz="900" b="1" baseline="30000" dirty="0">
                  <a:solidFill>
                    <a:schemeClr val="bg1"/>
                  </a:solidFill>
                  <a:latin typeface="Nunito Sans" panose="00000500000000000000" pitchFamily="2" charset="0"/>
                  <a:cs typeface="Arial" panose="020B0604020202020204" pitchFamily="34" charset="0"/>
                </a:rPr>
                <a:t>§</a:t>
              </a:r>
            </a:p>
          </p:txBody>
        </p:sp>
        <p:sp>
          <p:nvSpPr>
            <p:cNvPr id="20" name="Rectangle 19">
              <a:extLst>
                <a:ext uri="{FF2B5EF4-FFF2-40B4-BE49-F238E27FC236}">
                  <a16:creationId xmlns:a16="http://schemas.microsoft.com/office/drawing/2014/main" id="{FDFE7C34-D5C6-2C70-CDB6-F5D23DA35BAA}"/>
                </a:ext>
              </a:extLst>
            </p:cNvPr>
            <p:cNvSpPr/>
            <p:nvPr/>
          </p:nvSpPr>
          <p:spPr>
            <a:xfrm>
              <a:off x="2014597" y="3067311"/>
              <a:ext cx="1644760" cy="1647565"/>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200" b="1" dirty="0">
                  <a:solidFill>
                    <a:prstClr val="white"/>
                  </a:solidFill>
                  <a:latin typeface="Nunito Sans" panose="00000500000000000000" pitchFamily="2" charset="0"/>
                  <a:cs typeface="Arial" panose="020B0604020202020204" pitchFamily="34" charset="0"/>
                </a:rPr>
                <a:t>5.0%</a:t>
              </a:r>
              <a:endParaRPr lang="en-US" sz="900" b="1" baseline="30000" dirty="0">
                <a:solidFill>
                  <a:prstClr val="white"/>
                </a:solidFill>
                <a:latin typeface="Nunito Sans" panose="00000500000000000000" pitchFamily="2" charset="0"/>
                <a:cs typeface="Arial" panose="020B0604020202020204" pitchFamily="34" charset="0"/>
              </a:endParaRPr>
            </a:p>
          </p:txBody>
        </p:sp>
        <p:sp>
          <p:nvSpPr>
            <p:cNvPr id="37" name="Rectangle 36">
              <a:extLst>
                <a:ext uri="{FF2B5EF4-FFF2-40B4-BE49-F238E27FC236}">
                  <a16:creationId xmlns:a16="http://schemas.microsoft.com/office/drawing/2014/main" id="{62B7417A-3546-8CBB-71BA-A820A3753102}"/>
                </a:ext>
              </a:extLst>
            </p:cNvPr>
            <p:cNvSpPr/>
            <p:nvPr/>
          </p:nvSpPr>
          <p:spPr>
            <a:xfrm>
              <a:off x="3659357" y="3067311"/>
              <a:ext cx="1644760" cy="1647565"/>
            </a:xfrm>
            <a:prstGeom prst="rect">
              <a:avLst/>
            </a:prstGeom>
            <a:solidFill>
              <a:srgbClr val="4C9F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200" b="1" dirty="0">
                  <a:solidFill>
                    <a:prstClr val="white"/>
                  </a:solidFill>
                  <a:latin typeface="Nunito Sans" panose="00000500000000000000" pitchFamily="2" charset="0"/>
                  <a:cs typeface="Arial" panose="020B0604020202020204" pitchFamily="34" charset="0"/>
                </a:rPr>
                <a:t>5.5%</a:t>
              </a:r>
            </a:p>
            <a:p>
              <a:pPr lvl="0" algn="ctr"/>
              <a:r>
                <a:rPr lang="en-US" sz="800" b="1" dirty="0">
                  <a:solidFill>
                    <a:prstClr val="white"/>
                  </a:solidFill>
                  <a:latin typeface="Nunito Sans" panose="00000500000000000000" pitchFamily="2" charset="0"/>
                  <a:cs typeface="Arial" panose="020B0604020202020204" pitchFamily="34" charset="0"/>
                </a:rPr>
                <a:t>to</a:t>
              </a:r>
            </a:p>
            <a:p>
              <a:pPr lvl="0" algn="ctr"/>
              <a:r>
                <a:rPr lang="en-US" sz="1200" b="1" dirty="0">
                  <a:solidFill>
                    <a:prstClr val="white"/>
                  </a:solidFill>
                  <a:latin typeface="Nunito Sans" panose="00000500000000000000" pitchFamily="2" charset="0"/>
                  <a:cs typeface="Arial" panose="020B0604020202020204" pitchFamily="34" charset="0"/>
                </a:rPr>
                <a:t>6.0%</a:t>
              </a:r>
            </a:p>
          </p:txBody>
        </p:sp>
        <p:sp>
          <p:nvSpPr>
            <p:cNvPr id="38" name="Rectangle 37">
              <a:extLst>
                <a:ext uri="{FF2B5EF4-FFF2-40B4-BE49-F238E27FC236}">
                  <a16:creationId xmlns:a16="http://schemas.microsoft.com/office/drawing/2014/main" id="{73D7B837-482D-8B0B-407E-3F3923656937}"/>
                </a:ext>
              </a:extLst>
            </p:cNvPr>
            <p:cNvSpPr/>
            <p:nvPr/>
          </p:nvSpPr>
          <p:spPr>
            <a:xfrm>
              <a:off x="5304117" y="3067310"/>
              <a:ext cx="1644760" cy="1647565"/>
            </a:xfrm>
            <a:prstGeom prst="rect">
              <a:avLst/>
            </a:prstGeom>
            <a:solidFill>
              <a:srgbClr val="67D2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200" b="1" dirty="0">
                  <a:solidFill>
                    <a:prstClr val="white"/>
                  </a:solidFill>
                  <a:latin typeface="Nunito Sans" panose="00000500000000000000" pitchFamily="2" charset="0"/>
                  <a:cs typeface="Arial" panose="020B0604020202020204" pitchFamily="34" charset="0"/>
                </a:rPr>
                <a:t>n/a</a:t>
              </a:r>
            </a:p>
          </p:txBody>
        </p:sp>
        <p:sp>
          <p:nvSpPr>
            <p:cNvPr id="41" name="Rectangle 40">
              <a:extLst>
                <a:ext uri="{FF2B5EF4-FFF2-40B4-BE49-F238E27FC236}">
                  <a16:creationId xmlns:a16="http://schemas.microsoft.com/office/drawing/2014/main" id="{74F12447-FF40-560A-316C-43096874D37C}"/>
                </a:ext>
              </a:extLst>
            </p:cNvPr>
            <p:cNvSpPr/>
            <p:nvPr/>
          </p:nvSpPr>
          <p:spPr>
            <a:xfrm>
              <a:off x="6948877" y="3067309"/>
              <a:ext cx="1644760" cy="1647565"/>
            </a:xfrm>
            <a:prstGeom prst="rect">
              <a:avLst/>
            </a:prstGeom>
            <a:solidFill>
              <a:srgbClr val="A4E4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200" b="1" dirty="0">
                  <a:solidFill>
                    <a:srgbClr val="4D4D4F"/>
                  </a:solidFill>
                  <a:latin typeface="Nunito Sans" panose="00000500000000000000" pitchFamily="2" charset="0"/>
                  <a:cs typeface="Arial" panose="020B0604020202020204" pitchFamily="34" charset="0"/>
                </a:rPr>
                <a:t>n/a</a:t>
              </a:r>
            </a:p>
          </p:txBody>
        </p:sp>
        <p:sp>
          <p:nvSpPr>
            <p:cNvPr id="42" name="Rectangle 41">
              <a:extLst>
                <a:ext uri="{FF2B5EF4-FFF2-40B4-BE49-F238E27FC236}">
                  <a16:creationId xmlns:a16="http://schemas.microsoft.com/office/drawing/2014/main" id="{64C67B1A-FE9E-D5AE-2E7B-C10A06DC0D45}"/>
                </a:ext>
              </a:extLst>
            </p:cNvPr>
            <p:cNvSpPr/>
            <p:nvPr/>
          </p:nvSpPr>
          <p:spPr>
            <a:xfrm>
              <a:off x="8593038" y="1421164"/>
              <a:ext cx="1644760" cy="1647565"/>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900" b="1" dirty="0">
                  <a:solidFill>
                    <a:schemeClr val="bg1"/>
                  </a:solidFill>
                  <a:latin typeface="Nunito Sans" panose="00000500000000000000" pitchFamily="2" charset="0"/>
                  <a:cs typeface="Arial" panose="020B0604020202020204" pitchFamily="34" charset="0"/>
                </a:rPr>
                <a:t>Higher of</a:t>
              </a:r>
            </a:p>
            <a:p>
              <a:pPr lvl="0" algn="ctr"/>
              <a:r>
                <a:rPr lang="en-US" sz="900" b="1" dirty="0">
                  <a:solidFill>
                    <a:schemeClr val="bg1"/>
                  </a:solidFill>
                  <a:latin typeface="Nunito Sans" panose="00000500000000000000" pitchFamily="2" charset="0"/>
                  <a:cs typeface="Arial" panose="020B0604020202020204" pitchFamily="34" charset="0"/>
                </a:rPr>
                <a:t>3.5% or Spot</a:t>
              </a:r>
              <a:r>
                <a:rPr lang="en-US" sz="900" b="1" baseline="30000" dirty="0">
                  <a:solidFill>
                    <a:schemeClr val="bg1"/>
                  </a:solidFill>
                  <a:latin typeface="Nunito Sans" panose="00000500000000000000" pitchFamily="2" charset="0"/>
                  <a:cs typeface="Arial" panose="020B0604020202020204" pitchFamily="34" charset="0"/>
                </a:rPr>
                <a:t>#</a:t>
              </a:r>
              <a:endParaRPr lang="en-US" sz="900" b="1" baseline="30000" dirty="0">
                <a:solidFill>
                  <a:srgbClr val="4D4D4F"/>
                </a:solidFill>
                <a:latin typeface="Nunito Sans" panose="00000500000000000000" pitchFamily="2" charset="0"/>
                <a:cs typeface="Arial" panose="020B0604020202020204" pitchFamily="34" charset="0"/>
              </a:endParaRPr>
            </a:p>
          </p:txBody>
        </p:sp>
        <p:sp>
          <p:nvSpPr>
            <p:cNvPr id="43" name="Rectangle 42">
              <a:extLst>
                <a:ext uri="{FF2B5EF4-FFF2-40B4-BE49-F238E27FC236}">
                  <a16:creationId xmlns:a16="http://schemas.microsoft.com/office/drawing/2014/main" id="{6A898407-2A49-8CAA-B87B-CDCE76A8F198}"/>
                </a:ext>
              </a:extLst>
            </p:cNvPr>
            <p:cNvSpPr/>
            <p:nvPr/>
          </p:nvSpPr>
          <p:spPr>
            <a:xfrm>
              <a:off x="8593039" y="3067309"/>
              <a:ext cx="1644760" cy="1647565"/>
            </a:xfrm>
            <a:prstGeom prst="rect">
              <a:avLst/>
            </a:prstGeom>
            <a:solidFill>
              <a:srgbClr val="DBD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200" b="1" dirty="0">
                  <a:solidFill>
                    <a:srgbClr val="4D4D4F"/>
                  </a:solidFill>
                  <a:latin typeface="Nunito Sans" panose="00000500000000000000" pitchFamily="2" charset="0"/>
                  <a:cs typeface="Arial" panose="020B0604020202020204" pitchFamily="34" charset="0"/>
                </a:rPr>
                <a:t>n/a</a:t>
              </a:r>
            </a:p>
          </p:txBody>
        </p:sp>
      </p:grpSp>
      <p:sp>
        <p:nvSpPr>
          <p:cNvPr id="45" name="TextBox 44">
            <a:extLst>
              <a:ext uri="{FF2B5EF4-FFF2-40B4-BE49-F238E27FC236}">
                <a16:creationId xmlns:a16="http://schemas.microsoft.com/office/drawing/2014/main" id="{0808412C-926C-0018-2228-DFC864E89947}"/>
              </a:ext>
            </a:extLst>
          </p:cNvPr>
          <p:cNvSpPr txBox="1"/>
          <p:nvPr/>
        </p:nvSpPr>
        <p:spPr>
          <a:xfrm>
            <a:off x="5164611" y="3748578"/>
            <a:ext cx="129699" cy="584775"/>
          </a:xfrm>
          <a:prstGeom prst="rect">
            <a:avLst/>
          </a:prstGeom>
          <a:noFill/>
        </p:spPr>
        <p:txBody>
          <a:bodyPr wrap="square">
            <a:spAutoFit/>
          </a:bodyPr>
          <a:lstStyle/>
          <a:p>
            <a:r>
              <a:rPr lang="en-US" sz="3200" b="1" baseline="30000" dirty="0">
                <a:solidFill>
                  <a:prstClr val="white"/>
                </a:solidFill>
                <a:latin typeface="Nunito Sans" panose="00000500000000000000" pitchFamily="2" charset="0"/>
                <a:cs typeface="Arial" panose="020B0604020202020204" pitchFamily="34" charset="0"/>
              </a:rPr>
              <a:t>†</a:t>
            </a:r>
            <a:endParaRPr lang="en-US" sz="3200" dirty="0">
              <a:latin typeface="Nunito Sans" panose="00000500000000000000" pitchFamily="2" charset="0"/>
            </a:endParaRPr>
          </a:p>
        </p:txBody>
      </p:sp>
      <p:pic>
        <p:nvPicPr>
          <p:cNvPr id="62" name="Picture 61">
            <a:extLst>
              <a:ext uri="{FF2B5EF4-FFF2-40B4-BE49-F238E27FC236}">
                <a16:creationId xmlns:a16="http://schemas.microsoft.com/office/drawing/2014/main" id="{AF475432-05F7-9E5B-111D-A8EEBD827779}"/>
              </a:ext>
            </a:extLst>
          </p:cNvPr>
          <p:cNvPicPr>
            <a:picLocks noChangeAspect="1"/>
          </p:cNvPicPr>
          <p:nvPr/>
        </p:nvPicPr>
        <p:blipFill>
          <a:blip r:embed="rId12"/>
          <a:stretch>
            <a:fillRect/>
          </a:stretch>
        </p:blipFill>
        <p:spPr>
          <a:xfrm>
            <a:off x="5003396" y="5223354"/>
            <a:ext cx="1446290" cy="466245"/>
          </a:xfrm>
          <a:prstGeom prst="rect">
            <a:avLst/>
          </a:prstGeom>
          <a:effectLst>
            <a:outerShdw blurRad="50800" dist="38100" dir="2700000" algn="tl" rotWithShape="0">
              <a:prstClr val="black">
                <a:alpha val="40000"/>
              </a:prstClr>
            </a:outerShdw>
          </a:effectLst>
        </p:spPr>
      </p:pic>
      <p:pic>
        <p:nvPicPr>
          <p:cNvPr id="77" name="Picture 76">
            <a:extLst>
              <a:ext uri="{FF2B5EF4-FFF2-40B4-BE49-F238E27FC236}">
                <a16:creationId xmlns:a16="http://schemas.microsoft.com/office/drawing/2014/main" id="{FF9EDBD9-EB83-9935-604A-0FBBF6FCD6DC}"/>
              </a:ext>
            </a:extLst>
          </p:cNvPr>
          <p:cNvPicPr>
            <a:picLocks noChangeAspect="1"/>
          </p:cNvPicPr>
          <p:nvPr/>
        </p:nvPicPr>
        <p:blipFill>
          <a:blip r:embed="rId13"/>
          <a:stretch>
            <a:fillRect/>
          </a:stretch>
        </p:blipFill>
        <p:spPr>
          <a:xfrm>
            <a:off x="3230320" y="4694286"/>
            <a:ext cx="735888" cy="445803"/>
          </a:xfrm>
          <a:prstGeom prst="rect">
            <a:avLst/>
          </a:prstGeom>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C8D82B52-7C58-BC22-D6F0-C6C8BB540FCA}"/>
              </a:ext>
            </a:extLst>
          </p:cNvPr>
          <p:cNvPicPr>
            <a:picLocks noChangeAspect="1"/>
          </p:cNvPicPr>
          <p:nvPr/>
        </p:nvPicPr>
        <p:blipFill>
          <a:blip r:embed="rId14"/>
          <a:srcRect t="1" r="36502" b="33043"/>
          <a:stretch>
            <a:fillRect/>
          </a:stretch>
        </p:blipFill>
        <p:spPr>
          <a:xfrm>
            <a:off x="3095803" y="5085639"/>
            <a:ext cx="745337" cy="465927"/>
          </a:xfrm>
          <a:prstGeom prst="rect">
            <a:avLst/>
          </a:prstGeom>
          <a:effectLst>
            <a:outerShdw blurRad="50800" dist="38100" dir="2700000" algn="tl" rotWithShape="0">
              <a:prstClr val="black">
                <a:alpha val="40000"/>
              </a:prstClr>
            </a:outerShdw>
          </a:effectLst>
        </p:spPr>
      </p:pic>
      <p:pic>
        <p:nvPicPr>
          <p:cNvPr id="79" name="Picture 78">
            <a:extLst>
              <a:ext uri="{FF2B5EF4-FFF2-40B4-BE49-F238E27FC236}">
                <a16:creationId xmlns:a16="http://schemas.microsoft.com/office/drawing/2014/main" id="{0F1EBBC3-15B8-B8DA-5215-7013CAD5DDBD}"/>
              </a:ext>
            </a:extLst>
          </p:cNvPr>
          <p:cNvPicPr>
            <a:picLocks noChangeAspect="1"/>
          </p:cNvPicPr>
          <p:nvPr/>
        </p:nvPicPr>
        <p:blipFill>
          <a:blip r:embed="rId15"/>
          <a:stretch>
            <a:fillRect/>
          </a:stretch>
        </p:blipFill>
        <p:spPr>
          <a:xfrm>
            <a:off x="3715423" y="4837501"/>
            <a:ext cx="781749" cy="523220"/>
          </a:xfrm>
          <a:prstGeom prst="rect">
            <a:avLst/>
          </a:prstGeom>
          <a:effectLst>
            <a:outerShdw blurRad="50800" dist="38100" dir="2700000" algn="tl" rotWithShape="0">
              <a:prstClr val="black">
                <a:alpha val="40000"/>
              </a:prstClr>
            </a:outerShdw>
          </a:effectLst>
        </p:spPr>
      </p:pic>
      <p:grpSp>
        <p:nvGrpSpPr>
          <p:cNvPr id="88" name="Group 87">
            <a:extLst>
              <a:ext uri="{FF2B5EF4-FFF2-40B4-BE49-F238E27FC236}">
                <a16:creationId xmlns:a16="http://schemas.microsoft.com/office/drawing/2014/main" id="{DBCC948B-BF7B-73E5-338F-C924A07E3E89}"/>
              </a:ext>
            </a:extLst>
          </p:cNvPr>
          <p:cNvGrpSpPr/>
          <p:nvPr/>
        </p:nvGrpSpPr>
        <p:grpSpPr>
          <a:xfrm>
            <a:off x="5501422" y="2627664"/>
            <a:ext cx="1113748" cy="655605"/>
            <a:chOff x="5296251" y="2088703"/>
            <a:chExt cx="1469882" cy="935403"/>
          </a:xfrm>
          <a:effectLst>
            <a:outerShdw blurRad="50800" dist="38100" dir="2700000" algn="tl" rotWithShape="0">
              <a:prstClr val="black">
                <a:alpha val="40000"/>
              </a:prstClr>
            </a:outerShdw>
          </a:effectLst>
        </p:grpSpPr>
        <p:pic>
          <p:nvPicPr>
            <p:cNvPr id="85" name="Picture 84">
              <a:extLst>
                <a:ext uri="{FF2B5EF4-FFF2-40B4-BE49-F238E27FC236}">
                  <a16:creationId xmlns:a16="http://schemas.microsoft.com/office/drawing/2014/main" id="{5578B113-2CCF-5B9A-3467-419D58F51975}"/>
                </a:ext>
              </a:extLst>
            </p:cNvPr>
            <p:cNvPicPr>
              <a:picLocks noChangeAspect="1"/>
            </p:cNvPicPr>
            <p:nvPr/>
          </p:nvPicPr>
          <p:blipFill>
            <a:blip r:embed="rId16"/>
            <a:stretch>
              <a:fillRect/>
            </a:stretch>
          </p:blipFill>
          <p:spPr>
            <a:xfrm>
              <a:off x="5296251" y="2088703"/>
              <a:ext cx="641790" cy="935403"/>
            </a:xfrm>
            <a:prstGeom prst="rect">
              <a:avLst/>
            </a:prstGeom>
          </p:spPr>
        </p:pic>
        <p:pic>
          <p:nvPicPr>
            <p:cNvPr id="87" name="Picture 86">
              <a:extLst>
                <a:ext uri="{FF2B5EF4-FFF2-40B4-BE49-F238E27FC236}">
                  <a16:creationId xmlns:a16="http://schemas.microsoft.com/office/drawing/2014/main" id="{F75C74CB-2A36-7187-7928-4907AFBCF9F1}"/>
                </a:ext>
              </a:extLst>
            </p:cNvPr>
            <p:cNvPicPr>
              <a:picLocks noChangeAspect="1"/>
            </p:cNvPicPr>
            <p:nvPr/>
          </p:nvPicPr>
          <p:blipFill>
            <a:blip r:embed="rId17"/>
            <a:stretch>
              <a:fillRect/>
            </a:stretch>
          </p:blipFill>
          <p:spPr>
            <a:xfrm>
              <a:off x="6108400" y="2088703"/>
              <a:ext cx="657733" cy="927318"/>
            </a:xfrm>
            <a:prstGeom prst="rect">
              <a:avLst/>
            </a:prstGeom>
          </p:spPr>
        </p:pic>
      </p:grpSp>
      <p:grpSp>
        <p:nvGrpSpPr>
          <p:cNvPr id="7" name="Group 6">
            <a:extLst>
              <a:ext uri="{FF2B5EF4-FFF2-40B4-BE49-F238E27FC236}">
                <a16:creationId xmlns:a16="http://schemas.microsoft.com/office/drawing/2014/main" id="{3499E841-141D-C5FE-B6DE-B490CEBD0F19}"/>
              </a:ext>
            </a:extLst>
          </p:cNvPr>
          <p:cNvGrpSpPr/>
          <p:nvPr/>
        </p:nvGrpSpPr>
        <p:grpSpPr>
          <a:xfrm>
            <a:off x="683336" y="4402141"/>
            <a:ext cx="1778682" cy="978709"/>
            <a:chOff x="681076" y="4385261"/>
            <a:chExt cx="1778682" cy="978709"/>
          </a:xfrm>
        </p:grpSpPr>
        <p:pic>
          <p:nvPicPr>
            <p:cNvPr id="1036" name="Picture 12" descr="No alternative text description for this image">
              <a:extLst>
                <a:ext uri="{FF2B5EF4-FFF2-40B4-BE49-F238E27FC236}">
                  <a16:creationId xmlns:a16="http://schemas.microsoft.com/office/drawing/2014/main" id="{6864F25B-9AD8-1CAE-F8BC-A5CD12374DA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1247" y="4385261"/>
              <a:ext cx="938511" cy="4903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No alternative text description for this image">
              <a:extLst>
                <a:ext uri="{FF2B5EF4-FFF2-40B4-BE49-F238E27FC236}">
                  <a16:creationId xmlns:a16="http://schemas.microsoft.com/office/drawing/2014/main" id="{481B680D-0750-BA70-05B1-ECBD6B02F8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1076" y="4486370"/>
              <a:ext cx="938513" cy="5267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529C0645-A6E7-3989-5EAF-53EEDB76D41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727" t="11205" r="10428" b="16005"/>
            <a:stretch>
              <a:fillRect/>
            </a:stretch>
          </p:blipFill>
          <p:spPr bwMode="auto">
            <a:xfrm>
              <a:off x="1528328" y="4748941"/>
              <a:ext cx="809480" cy="5147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No alternative text description for this image">
              <a:extLst>
                <a:ext uri="{FF2B5EF4-FFF2-40B4-BE49-F238E27FC236}">
                  <a16:creationId xmlns:a16="http://schemas.microsoft.com/office/drawing/2014/main" id="{0C9F333F-CEA3-59E2-44C9-057BF83F79F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3654" y="4919008"/>
              <a:ext cx="791044" cy="4449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92" name="Oval 91">
            <a:extLst>
              <a:ext uri="{FF2B5EF4-FFF2-40B4-BE49-F238E27FC236}">
                <a16:creationId xmlns:a16="http://schemas.microsoft.com/office/drawing/2014/main" id="{71E6E2EE-BF29-6EAE-87B4-3FC93A68C6F4}"/>
              </a:ext>
            </a:extLst>
          </p:cNvPr>
          <p:cNvSpPr/>
          <p:nvPr/>
        </p:nvSpPr>
        <p:spPr>
          <a:xfrm>
            <a:off x="1353477" y="1926773"/>
            <a:ext cx="438400" cy="438400"/>
          </a:xfrm>
          <a:prstGeom prst="ellipse">
            <a:avLst/>
          </a:prstGeom>
          <a:blipFill dpi="0" rotWithShape="1">
            <a:blip r:embed="rId22">
              <a:extLst>
                <a:ext uri="{28A0092B-C50C-407E-A947-70E740481C1C}">
                  <a14:useLocalDpi xmlns:a14="http://schemas.microsoft.com/office/drawing/2010/main" val="0"/>
                </a:ext>
              </a:extLst>
            </a:blip>
            <a:srcRect/>
            <a:stretch>
              <a:fillRect l="-19981" t="-723" r="-25465" b="-447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B1FA832-3AB3-C779-C713-DD15513386AB}"/>
              </a:ext>
            </a:extLst>
          </p:cNvPr>
          <p:cNvSpPr/>
          <p:nvPr/>
        </p:nvSpPr>
        <p:spPr>
          <a:xfrm>
            <a:off x="809969" y="2612872"/>
            <a:ext cx="438400" cy="438400"/>
          </a:xfrm>
          <a:prstGeom prst="ellipse">
            <a:avLst/>
          </a:prstGeom>
          <a:blipFill dpi="0" rotWithShape="1">
            <a:blip r:embed="rId23">
              <a:extLst>
                <a:ext uri="{28A0092B-C50C-407E-A947-70E740481C1C}">
                  <a14:useLocalDpi xmlns:a14="http://schemas.microsoft.com/office/drawing/2010/main" val="0"/>
                </a:ext>
              </a:extLst>
            </a:blip>
            <a:srcRect/>
            <a:stretch>
              <a:fillRect l="-4766" t="-8032" r="-1786" b="-35454"/>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05CE6771-CC30-6F87-8BA1-AA2A9AA4E168}"/>
              </a:ext>
            </a:extLst>
          </p:cNvPr>
          <p:cNvSpPr/>
          <p:nvPr/>
        </p:nvSpPr>
        <p:spPr>
          <a:xfrm>
            <a:off x="1843814" y="2621435"/>
            <a:ext cx="438400" cy="438400"/>
          </a:xfrm>
          <a:prstGeom prst="ellipse">
            <a:avLst/>
          </a:prstGeom>
          <a:blipFill dpi="0" rotWithShape="1">
            <a:blip r:embed="rId24">
              <a:extLst>
                <a:ext uri="{28A0092B-C50C-407E-A947-70E740481C1C}">
                  <a14:useLocalDpi xmlns:a14="http://schemas.microsoft.com/office/drawing/2010/main" val="0"/>
                </a:ext>
              </a:extLst>
            </a:blip>
            <a:srcRect/>
            <a:stretch>
              <a:fillRect l="-20757" t="-3885" r="-25939" b="-33359"/>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348E6C-B149-BD21-9D0C-D49AECA793A4}"/>
              </a:ext>
            </a:extLst>
          </p:cNvPr>
          <p:cNvSpPr/>
          <p:nvPr/>
        </p:nvSpPr>
        <p:spPr>
          <a:xfrm>
            <a:off x="4898676" y="2053302"/>
            <a:ext cx="2319241" cy="523220"/>
          </a:xfrm>
          <a:prstGeom prst="rect">
            <a:avLst/>
          </a:prstGeom>
        </p:spPr>
        <p:txBody>
          <a:bodyPr wrap="square">
            <a:spAutoFit/>
          </a:bodyPr>
          <a:lstStyle/>
          <a:p>
            <a:pPr algn="ctr" defTabSz="685800">
              <a:spcBef>
                <a:spcPts val="750"/>
              </a:spcBef>
            </a:pPr>
            <a:r>
              <a:rPr lang="en-US" sz="700" dirty="0"/>
              <a:t>Our experts contributed a chapter to INSOL’s “Valuation for </a:t>
            </a:r>
            <a:r>
              <a:rPr lang="en-US" sz="700" dirty="0" err="1"/>
              <a:t>INSOLvency</a:t>
            </a:r>
            <a:r>
              <a:rPr lang="en-US" sz="700" dirty="0"/>
              <a:t> Practitioners” eBook, discussing how to incorporate distress when valuing companies, including how to adjust cost of capital.</a:t>
            </a:r>
          </a:p>
        </p:txBody>
      </p:sp>
      <p:cxnSp>
        <p:nvCxnSpPr>
          <p:cNvPr id="25" name="Straight Connector 24">
            <a:extLst>
              <a:ext uri="{FF2B5EF4-FFF2-40B4-BE49-F238E27FC236}">
                <a16:creationId xmlns:a16="http://schemas.microsoft.com/office/drawing/2014/main" id="{3C224C7F-E743-811E-9EA6-E8EA098B271F}"/>
              </a:ext>
            </a:extLst>
          </p:cNvPr>
          <p:cNvCxnSpPr>
            <a:cxnSpLocks/>
          </p:cNvCxnSpPr>
          <p:nvPr/>
        </p:nvCxnSpPr>
        <p:spPr>
          <a:xfrm>
            <a:off x="4891610" y="1722462"/>
            <a:ext cx="0" cy="4846320"/>
          </a:xfrm>
          <a:prstGeom prst="line">
            <a:avLst/>
          </a:prstGeom>
          <a:ln w="28575">
            <a:solidFill>
              <a:srgbClr val="EDEDED"/>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2F64CB-D25E-4CB1-B8FB-E425B4370106}"/>
              </a:ext>
            </a:extLst>
          </p:cNvPr>
          <p:cNvSpPr txBox="1">
            <a:spLocks/>
          </p:cNvSpPr>
          <p:nvPr/>
        </p:nvSpPr>
        <p:spPr>
          <a:xfrm>
            <a:off x="4926582" y="4150921"/>
            <a:ext cx="2268651" cy="339207"/>
          </a:xfrm>
          <a:prstGeom prst="rect">
            <a:avLst/>
          </a:prstGeom>
        </p:spPr>
        <p:txBody>
          <a:bodyPr vert="horz" lIns="74295" tIns="37148" rIns="74295" bIns="37148" numCol="1" rtlCol="0">
            <a:noAutofit/>
          </a:bodyPr>
          <a:lstStyle>
            <a:lvl1pPr marL="0" indent="0" algn="l" defTabSz="685800" rtl="0" eaLnBrk="1" latinLnBrk="0" hangingPunct="1">
              <a:lnSpc>
                <a:spcPct val="100000"/>
              </a:lnSpc>
              <a:spcBef>
                <a:spcPts val="750"/>
              </a:spcBef>
              <a:buFont typeface="Arial" panose="020B0604020202020204" pitchFamily="34" charset="0"/>
              <a:buNone/>
              <a:defRPr sz="1100" kern="1200" baseline="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125" kern="120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125" kern="120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1" dirty="0">
                <a:solidFill>
                  <a:srgbClr val="14487F"/>
                </a:solidFill>
              </a:rPr>
              <a:t>Kroll Recommended ERP is the benchmark reference in valuation</a:t>
            </a:r>
          </a:p>
        </p:txBody>
      </p:sp>
    </p:spTree>
    <p:extLst>
      <p:ext uri="{BB962C8B-B14F-4D97-AF65-F5344CB8AC3E}">
        <p14:creationId xmlns:p14="http://schemas.microsoft.com/office/powerpoint/2010/main" val="3039002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891C5483-45A9-D533-F96A-6565D3F64293}"/>
              </a:ext>
            </a:extLst>
          </p:cNvPr>
          <p:cNvSpPr/>
          <p:nvPr/>
        </p:nvSpPr>
        <p:spPr>
          <a:xfrm>
            <a:off x="6826816" y="1208665"/>
            <a:ext cx="5347442" cy="4190305"/>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7FE98A-78B1-495F-8A5C-53E48422F91F}" type="slidenum">
              <a:rPr kumimoji="0" lang="en-US" sz="900" b="0" i="0" u="none" strike="noStrike" kern="1200" cap="none" spc="0" normalizeH="0" baseline="0" noProof="0" smtClean="0">
                <a:ln>
                  <a:noFill/>
                </a:ln>
                <a:solidFill>
                  <a:prstClr val="black"/>
                </a:solidFill>
                <a:effectLst/>
                <a:uLnTx/>
                <a:uFillTx/>
                <a:latin typeface="Nunit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prstClr val="black"/>
              </a:solidFill>
              <a:effectLst/>
              <a:uLnTx/>
              <a:uFillTx/>
              <a:latin typeface="Nunito Sans"/>
              <a:ea typeface="+mn-ea"/>
              <a:cs typeface="+mn-cs"/>
            </a:endParaRPr>
          </a:p>
        </p:txBody>
      </p:sp>
      <p:sp>
        <p:nvSpPr>
          <p:cNvPr id="5" name="Text Placeholder 4">
            <a:extLst>
              <a:ext uri="{FF2B5EF4-FFF2-40B4-BE49-F238E27FC236}">
                <a16:creationId xmlns:a16="http://schemas.microsoft.com/office/drawing/2014/main" id="{826B30EB-1F20-4B44-B484-9B5D7D356408}"/>
              </a:ext>
            </a:extLst>
          </p:cNvPr>
          <p:cNvSpPr>
            <a:spLocks noGrp="1"/>
          </p:cNvSpPr>
          <p:nvPr>
            <p:ph type="body" sz="quarter" idx="13"/>
          </p:nvPr>
        </p:nvSpPr>
        <p:spPr>
          <a:xfrm>
            <a:off x="753373" y="823192"/>
            <a:ext cx="7658099" cy="274431"/>
          </a:xfrm>
        </p:spPr>
        <p:txBody>
          <a:bodyPr>
            <a:normAutofit fontScale="70000" lnSpcReduction="20000"/>
          </a:bodyPr>
          <a:lstStyle/>
          <a:p>
            <a:r>
              <a:rPr lang="en-US" dirty="0"/>
              <a:t>Cost of Capital Navigator Datasets</a:t>
            </a:r>
          </a:p>
        </p:txBody>
      </p:sp>
      <p:sp>
        <p:nvSpPr>
          <p:cNvPr id="4" name="Title 3">
            <a:extLst>
              <a:ext uri="{FF2B5EF4-FFF2-40B4-BE49-F238E27FC236}">
                <a16:creationId xmlns:a16="http://schemas.microsoft.com/office/drawing/2014/main" id="{6E898A6F-B3F8-3C4C-9F8A-814E32A162AE}"/>
              </a:ext>
            </a:extLst>
          </p:cNvPr>
          <p:cNvSpPr>
            <a:spLocks noGrp="1"/>
          </p:cNvSpPr>
          <p:nvPr>
            <p:ph type="title"/>
          </p:nvPr>
        </p:nvSpPr>
        <p:spPr>
          <a:xfrm>
            <a:off x="754380" y="376687"/>
            <a:ext cx="3771900" cy="373839"/>
          </a:xfrm>
        </p:spPr>
        <p:txBody>
          <a:bodyPr/>
          <a:lstStyle/>
          <a:p>
            <a:r>
              <a:rPr lang="en-US" dirty="0"/>
              <a:t>A Brief History</a:t>
            </a:r>
          </a:p>
        </p:txBody>
      </p:sp>
      <p:sp>
        <p:nvSpPr>
          <p:cNvPr id="12" name="Rectangle 11">
            <a:extLst>
              <a:ext uri="{FF2B5EF4-FFF2-40B4-BE49-F238E27FC236}">
                <a16:creationId xmlns:a16="http://schemas.microsoft.com/office/drawing/2014/main" id="{97740ABC-8036-B456-0629-5F7A8D960327}"/>
              </a:ext>
            </a:extLst>
          </p:cNvPr>
          <p:cNvSpPr/>
          <p:nvPr/>
        </p:nvSpPr>
        <p:spPr>
          <a:xfrm>
            <a:off x="904754" y="1850319"/>
            <a:ext cx="4742393" cy="93153"/>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D8B074DD-31DD-E5C6-FC61-83EBB4425350}"/>
              </a:ext>
            </a:extLst>
          </p:cNvPr>
          <p:cNvCxnSpPr>
            <a:cxnSpLocks/>
            <a:stCxn id="83" idx="0"/>
          </p:cNvCxnSpPr>
          <p:nvPr/>
        </p:nvCxnSpPr>
        <p:spPr>
          <a:xfrm flipH="1" flipV="1">
            <a:off x="3114524" y="1885463"/>
            <a:ext cx="55795" cy="4104591"/>
          </a:xfrm>
          <a:prstGeom prst="line">
            <a:avLst/>
          </a:prstGeom>
          <a:ln w="57150">
            <a:solidFill>
              <a:schemeClr val="tx1">
                <a:lumMod val="50000"/>
                <a:lumOff val="50000"/>
                <a:alpha val="2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775DAF-B60B-F5A0-5BE4-E41DD548CEF6}"/>
              </a:ext>
            </a:extLst>
          </p:cNvPr>
          <p:cNvCxnSpPr>
            <a:cxnSpLocks/>
          </p:cNvCxnSpPr>
          <p:nvPr/>
        </p:nvCxnSpPr>
        <p:spPr>
          <a:xfrm flipV="1">
            <a:off x="2609781"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EE5445-726E-1A24-CE6B-BDE69C28B390}"/>
              </a:ext>
            </a:extLst>
          </p:cNvPr>
          <p:cNvCxnSpPr>
            <a:cxnSpLocks/>
          </p:cNvCxnSpPr>
          <p:nvPr/>
        </p:nvCxnSpPr>
        <p:spPr>
          <a:xfrm flipV="1">
            <a:off x="5358768"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086E6B-E0E7-7887-FBBE-2DAE881C8507}"/>
              </a:ext>
            </a:extLst>
          </p:cNvPr>
          <p:cNvCxnSpPr>
            <a:cxnSpLocks/>
          </p:cNvCxnSpPr>
          <p:nvPr/>
        </p:nvCxnSpPr>
        <p:spPr>
          <a:xfrm flipV="1">
            <a:off x="5905931"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Block Arc 16">
            <a:extLst>
              <a:ext uri="{FF2B5EF4-FFF2-40B4-BE49-F238E27FC236}">
                <a16:creationId xmlns:a16="http://schemas.microsoft.com/office/drawing/2014/main" id="{6BEC0FCE-DFE7-330C-0C03-AC91993FB752}"/>
              </a:ext>
            </a:extLst>
          </p:cNvPr>
          <p:cNvSpPr/>
          <p:nvPr/>
        </p:nvSpPr>
        <p:spPr>
          <a:xfrm>
            <a:off x="4680725" y="1850669"/>
            <a:ext cx="1773264" cy="659897"/>
          </a:xfrm>
          <a:prstGeom prst="blockArc">
            <a:avLst>
              <a:gd name="adj1" fmla="val 16742424"/>
              <a:gd name="adj2" fmla="val 21469500"/>
              <a:gd name="adj3" fmla="val 14161"/>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Block Arc 17">
            <a:extLst>
              <a:ext uri="{FF2B5EF4-FFF2-40B4-BE49-F238E27FC236}">
                <a16:creationId xmlns:a16="http://schemas.microsoft.com/office/drawing/2014/main" id="{FA82C225-BB57-17EC-109D-250E980FBC64}"/>
              </a:ext>
            </a:extLst>
          </p:cNvPr>
          <p:cNvSpPr/>
          <p:nvPr/>
        </p:nvSpPr>
        <p:spPr>
          <a:xfrm>
            <a:off x="4717884" y="2589323"/>
            <a:ext cx="1773264" cy="659897"/>
          </a:xfrm>
          <a:prstGeom prst="blockArc">
            <a:avLst>
              <a:gd name="adj1" fmla="val 15701615"/>
              <a:gd name="adj2" fmla="val 21105648"/>
              <a:gd name="adj3" fmla="val 13868"/>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EAED9CCE-C56C-C52F-ACED-3FEB594D89DC}"/>
              </a:ext>
            </a:extLst>
          </p:cNvPr>
          <p:cNvCxnSpPr>
            <a:cxnSpLocks/>
          </p:cNvCxnSpPr>
          <p:nvPr/>
        </p:nvCxnSpPr>
        <p:spPr>
          <a:xfrm flipV="1">
            <a:off x="3707913"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50C37D-7720-9244-ACCD-7A14EB183E59}"/>
              </a:ext>
            </a:extLst>
          </p:cNvPr>
          <p:cNvCxnSpPr>
            <a:cxnSpLocks/>
          </p:cNvCxnSpPr>
          <p:nvPr/>
        </p:nvCxnSpPr>
        <p:spPr>
          <a:xfrm flipV="1">
            <a:off x="4256979"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82E88D-EFED-3A4F-0BAF-54B6C3CB1D7D}"/>
              </a:ext>
            </a:extLst>
          </p:cNvPr>
          <p:cNvCxnSpPr>
            <a:cxnSpLocks/>
          </p:cNvCxnSpPr>
          <p:nvPr/>
        </p:nvCxnSpPr>
        <p:spPr>
          <a:xfrm flipV="1">
            <a:off x="4806627"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293F462-3497-6B74-77D2-F65044F73184}"/>
              </a:ext>
            </a:extLst>
          </p:cNvPr>
          <p:cNvCxnSpPr>
            <a:cxnSpLocks/>
          </p:cNvCxnSpPr>
          <p:nvPr/>
        </p:nvCxnSpPr>
        <p:spPr>
          <a:xfrm flipV="1">
            <a:off x="2060715"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A87A68-C850-7D65-1E62-B834C46A207E}"/>
              </a:ext>
            </a:extLst>
          </p:cNvPr>
          <p:cNvCxnSpPr>
            <a:cxnSpLocks/>
          </p:cNvCxnSpPr>
          <p:nvPr/>
        </p:nvCxnSpPr>
        <p:spPr>
          <a:xfrm flipH="1" flipV="1">
            <a:off x="1505965" y="1463511"/>
            <a:ext cx="1003"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59EBD5-A7FB-45C2-02FC-64674FBEBE35}"/>
              </a:ext>
            </a:extLst>
          </p:cNvPr>
          <p:cNvCxnSpPr>
            <a:cxnSpLocks/>
          </p:cNvCxnSpPr>
          <p:nvPr/>
        </p:nvCxnSpPr>
        <p:spPr>
          <a:xfrm flipV="1">
            <a:off x="954761" y="1463511"/>
            <a:ext cx="0" cy="4152035"/>
          </a:xfrm>
          <a:prstGeom prst="line">
            <a:avLst/>
          </a:prstGeom>
          <a:ln w="12700">
            <a:solidFill>
              <a:schemeClr val="bg1">
                <a:lumMod val="65000"/>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8C7EE70-BAF6-6D3F-1323-9826C28F631F}"/>
              </a:ext>
            </a:extLst>
          </p:cNvPr>
          <p:cNvSpPr/>
          <p:nvPr/>
        </p:nvSpPr>
        <p:spPr>
          <a:xfrm>
            <a:off x="890678" y="2591194"/>
            <a:ext cx="4742391" cy="93153"/>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21A1FF32-A4EA-EAC1-1B3A-D60F0A099A7A}"/>
              </a:ext>
            </a:extLst>
          </p:cNvPr>
          <p:cNvSpPr/>
          <p:nvPr/>
        </p:nvSpPr>
        <p:spPr>
          <a:xfrm>
            <a:off x="890679" y="3367386"/>
            <a:ext cx="5451822" cy="93153"/>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AD3F22D6-2C69-A4CA-2110-45049EED45E5}"/>
              </a:ext>
            </a:extLst>
          </p:cNvPr>
          <p:cNvSpPr/>
          <p:nvPr/>
        </p:nvSpPr>
        <p:spPr>
          <a:xfrm>
            <a:off x="1474497" y="4109751"/>
            <a:ext cx="4199251" cy="93153"/>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D938837E-14EF-F78B-563A-541F67E27F0B}"/>
              </a:ext>
            </a:extLst>
          </p:cNvPr>
          <p:cNvSpPr/>
          <p:nvPr/>
        </p:nvSpPr>
        <p:spPr>
          <a:xfrm>
            <a:off x="3149499" y="1863844"/>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2B31EAF8-EC81-EAA0-0F88-1D9AA7D8607D}"/>
              </a:ext>
            </a:extLst>
          </p:cNvPr>
          <p:cNvSpPr/>
          <p:nvPr/>
        </p:nvSpPr>
        <p:spPr>
          <a:xfrm>
            <a:off x="3679534" y="2612229"/>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FDC7D6FA-56A4-76DF-D516-704C657C948B}"/>
              </a:ext>
            </a:extLst>
          </p:cNvPr>
          <p:cNvSpPr/>
          <p:nvPr/>
        </p:nvSpPr>
        <p:spPr>
          <a:xfrm>
            <a:off x="4237489" y="3381293"/>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Isosceles Triangle 31">
            <a:extLst>
              <a:ext uri="{FF2B5EF4-FFF2-40B4-BE49-F238E27FC236}">
                <a16:creationId xmlns:a16="http://schemas.microsoft.com/office/drawing/2014/main" id="{D4D54B17-3AC2-59F2-B23E-45898F3E919C}"/>
              </a:ext>
            </a:extLst>
          </p:cNvPr>
          <p:cNvSpPr/>
          <p:nvPr/>
        </p:nvSpPr>
        <p:spPr>
          <a:xfrm rot="10800000">
            <a:off x="3046232" y="1745114"/>
            <a:ext cx="187516" cy="66344"/>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Isosceles Triangle 33">
            <a:extLst>
              <a:ext uri="{FF2B5EF4-FFF2-40B4-BE49-F238E27FC236}">
                <a16:creationId xmlns:a16="http://schemas.microsoft.com/office/drawing/2014/main" id="{31548198-46FC-A223-62F2-F30BCC396169}"/>
              </a:ext>
            </a:extLst>
          </p:cNvPr>
          <p:cNvSpPr/>
          <p:nvPr/>
        </p:nvSpPr>
        <p:spPr>
          <a:xfrm rot="10800000">
            <a:off x="3614016" y="2493388"/>
            <a:ext cx="187516" cy="66344"/>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Isosceles Triangle 34">
            <a:extLst>
              <a:ext uri="{FF2B5EF4-FFF2-40B4-BE49-F238E27FC236}">
                <a16:creationId xmlns:a16="http://schemas.microsoft.com/office/drawing/2014/main" id="{C8F1416F-3AE6-2D18-7FCD-6CB139B6AC71}"/>
              </a:ext>
            </a:extLst>
          </p:cNvPr>
          <p:cNvSpPr/>
          <p:nvPr/>
        </p:nvSpPr>
        <p:spPr>
          <a:xfrm rot="10800000">
            <a:off x="4167706" y="3274123"/>
            <a:ext cx="187516" cy="66344"/>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6" name="Picture 35" descr="Graphical user interface&#10;&#10;Description automatically generated">
            <a:extLst>
              <a:ext uri="{FF2B5EF4-FFF2-40B4-BE49-F238E27FC236}">
                <a16:creationId xmlns:a16="http://schemas.microsoft.com/office/drawing/2014/main" id="{D9DFCAAD-FE1F-5B6C-01C6-AF8EDE736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522" y="1365126"/>
            <a:ext cx="316713" cy="316713"/>
          </a:xfrm>
          <a:prstGeom prst="rect">
            <a:avLst/>
          </a:prstGeom>
        </p:spPr>
      </p:pic>
      <p:pic>
        <p:nvPicPr>
          <p:cNvPr id="37" name="Picture 36" descr="Graphical user interface, website&#10;&#10;Description automatically generated">
            <a:extLst>
              <a:ext uri="{FF2B5EF4-FFF2-40B4-BE49-F238E27FC236}">
                <a16:creationId xmlns:a16="http://schemas.microsoft.com/office/drawing/2014/main" id="{1E1948DA-60D2-AB54-66B7-5A1DD3440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889" y="2094610"/>
            <a:ext cx="316713" cy="316713"/>
          </a:xfrm>
          <a:prstGeom prst="rect">
            <a:avLst/>
          </a:prstGeom>
        </p:spPr>
      </p:pic>
      <p:pic>
        <p:nvPicPr>
          <p:cNvPr id="38" name="Picture 37" descr="A picture containing graphical user interface&#10;&#10;Description automatically generated">
            <a:extLst>
              <a:ext uri="{FF2B5EF4-FFF2-40B4-BE49-F238E27FC236}">
                <a16:creationId xmlns:a16="http://schemas.microsoft.com/office/drawing/2014/main" id="{BABA5291-E788-B052-E5DC-045049E49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580" y="2871870"/>
            <a:ext cx="316713" cy="316713"/>
          </a:xfrm>
          <a:prstGeom prst="rect">
            <a:avLst/>
          </a:prstGeom>
        </p:spPr>
      </p:pic>
      <p:pic>
        <p:nvPicPr>
          <p:cNvPr id="39" name="Picture 38" descr="Graphical user interface, website&#10;&#10;Description automatically generated">
            <a:extLst>
              <a:ext uri="{FF2B5EF4-FFF2-40B4-BE49-F238E27FC236}">
                <a16:creationId xmlns:a16="http://schemas.microsoft.com/office/drawing/2014/main" id="{20082F41-3A57-F98D-AC72-681DC7693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481" y="2038209"/>
            <a:ext cx="341619" cy="408827"/>
          </a:xfrm>
          <a:prstGeom prst="rect">
            <a:avLst/>
          </a:prstGeom>
        </p:spPr>
      </p:pic>
      <p:pic>
        <p:nvPicPr>
          <p:cNvPr id="40" name="Picture 39" descr="A picture containing text, screenshot, monitor, electronics&#10;&#10;Description automatically generated">
            <a:extLst>
              <a:ext uri="{FF2B5EF4-FFF2-40B4-BE49-F238E27FC236}">
                <a16:creationId xmlns:a16="http://schemas.microsoft.com/office/drawing/2014/main" id="{E09260E3-9F5E-7108-1C0F-38A9529008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55" y="2793563"/>
            <a:ext cx="336472" cy="408827"/>
          </a:xfrm>
          <a:prstGeom prst="rect">
            <a:avLst/>
          </a:prstGeom>
        </p:spPr>
      </p:pic>
      <p:pic>
        <p:nvPicPr>
          <p:cNvPr id="41" name="Picture 40" descr="Graphical user interface, application, website&#10;&#10;Description automatically generated">
            <a:extLst>
              <a:ext uri="{FF2B5EF4-FFF2-40B4-BE49-F238E27FC236}">
                <a16:creationId xmlns:a16="http://schemas.microsoft.com/office/drawing/2014/main" id="{0AD44B5B-6EC0-9683-002A-1048C9356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8893" y="3570662"/>
            <a:ext cx="325217" cy="376520"/>
          </a:xfrm>
          <a:prstGeom prst="rect">
            <a:avLst/>
          </a:prstGeom>
        </p:spPr>
      </p:pic>
      <p:pic>
        <p:nvPicPr>
          <p:cNvPr id="42" name="Picture 41" descr="Graphical user interface, website&#10;&#10;Description automatically generated">
            <a:extLst>
              <a:ext uri="{FF2B5EF4-FFF2-40B4-BE49-F238E27FC236}">
                <a16:creationId xmlns:a16="http://schemas.microsoft.com/office/drawing/2014/main" id="{7CA13B01-3CC3-CC4D-1333-8ECA28BF1D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509" y="1335225"/>
            <a:ext cx="301563" cy="376520"/>
          </a:xfrm>
          <a:prstGeom prst="rect">
            <a:avLst/>
          </a:prstGeom>
        </p:spPr>
      </p:pic>
      <p:sp>
        <p:nvSpPr>
          <p:cNvPr id="43" name="Oval 42">
            <a:extLst>
              <a:ext uri="{FF2B5EF4-FFF2-40B4-BE49-F238E27FC236}">
                <a16:creationId xmlns:a16="http://schemas.microsoft.com/office/drawing/2014/main" id="{08073462-79E8-C22B-7AA2-BE0B364352D9}"/>
              </a:ext>
            </a:extLst>
          </p:cNvPr>
          <p:cNvSpPr/>
          <p:nvPr/>
        </p:nvSpPr>
        <p:spPr>
          <a:xfrm>
            <a:off x="929936" y="1863844"/>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Isosceles Triangle 43">
            <a:extLst>
              <a:ext uri="{FF2B5EF4-FFF2-40B4-BE49-F238E27FC236}">
                <a16:creationId xmlns:a16="http://schemas.microsoft.com/office/drawing/2014/main" id="{FD5CBB56-AF51-D0F9-0AE6-7FC45E512416}"/>
              </a:ext>
            </a:extLst>
          </p:cNvPr>
          <p:cNvSpPr/>
          <p:nvPr/>
        </p:nvSpPr>
        <p:spPr>
          <a:xfrm rot="10800000">
            <a:off x="861365" y="1745114"/>
            <a:ext cx="187516" cy="66344"/>
          </a:xfrm>
          <a:prstGeom prst="triangle">
            <a:avLst/>
          </a:prstGeom>
          <a:solidFill>
            <a:srgbClr val="43B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A115B418-6FD6-51EE-45B5-299AE051E537}"/>
              </a:ext>
            </a:extLst>
          </p:cNvPr>
          <p:cNvSpPr/>
          <p:nvPr/>
        </p:nvSpPr>
        <p:spPr>
          <a:xfrm>
            <a:off x="929936" y="2608359"/>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Isosceles Triangle 45">
            <a:extLst>
              <a:ext uri="{FF2B5EF4-FFF2-40B4-BE49-F238E27FC236}">
                <a16:creationId xmlns:a16="http://schemas.microsoft.com/office/drawing/2014/main" id="{3E36B424-F5B1-AB2F-C693-12196D8526D0}"/>
              </a:ext>
            </a:extLst>
          </p:cNvPr>
          <p:cNvSpPr/>
          <p:nvPr/>
        </p:nvSpPr>
        <p:spPr>
          <a:xfrm rot="10800000">
            <a:off x="861365" y="2489631"/>
            <a:ext cx="187516" cy="66344"/>
          </a:xfrm>
          <a:prstGeom prst="triangle">
            <a:avLst/>
          </a:prstGeom>
          <a:solidFill>
            <a:srgbClr val="43B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Oval 46">
            <a:extLst>
              <a:ext uri="{FF2B5EF4-FFF2-40B4-BE49-F238E27FC236}">
                <a16:creationId xmlns:a16="http://schemas.microsoft.com/office/drawing/2014/main" id="{24389D68-4AA3-D85C-B4FD-ECB26D8E2815}"/>
              </a:ext>
            </a:extLst>
          </p:cNvPr>
          <p:cNvSpPr/>
          <p:nvPr/>
        </p:nvSpPr>
        <p:spPr>
          <a:xfrm>
            <a:off x="929936" y="3386484"/>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Isosceles Triangle 47">
            <a:extLst>
              <a:ext uri="{FF2B5EF4-FFF2-40B4-BE49-F238E27FC236}">
                <a16:creationId xmlns:a16="http://schemas.microsoft.com/office/drawing/2014/main" id="{4DDBAC20-EAEB-31CF-06FF-B2B9730B4F00}"/>
              </a:ext>
            </a:extLst>
          </p:cNvPr>
          <p:cNvSpPr/>
          <p:nvPr/>
        </p:nvSpPr>
        <p:spPr>
          <a:xfrm rot="10800000">
            <a:off x="861365" y="3267754"/>
            <a:ext cx="187516" cy="66344"/>
          </a:xfrm>
          <a:prstGeom prst="triangle">
            <a:avLst/>
          </a:prstGeom>
          <a:solidFill>
            <a:srgbClr val="43B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Oval 48">
            <a:extLst>
              <a:ext uri="{FF2B5EF4-FFF2-40B4-BE49-F238E27FC236}">
                <a16:creationId xmlns:a16="http://schemas.microsoft.com/office/drawing/2014/main" id="{6562F617-282F-EAB0-87CE-75E9354C7109}"/>
              </a:ext>
            </a:extLst>
          </p:cNvPr>
          <p:cNvSpPr/>
          <p:nvPr/>
        </p:nvSpPr>
        <p:spPr>
          <a:xfrm>
            <a:off x="1486155" y="4130184"/>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Isosceles Triangle 49">
            <a:extLst>
              <a:ext uri="{FF2B5EF4-FFF2-40B4-BE49-F238E27FC236}">
                <a16:creationId xmlns:a16="http://schemas.microsoft.com/office/drawing/2014/main" id="{E549822F-5D97-14A6-6882-38B59D79AFF2}"/>
              </a:ext>
            </a:extLst>
          </p:cNvPr>
          <p:cNvSpPr/>
          <p:nvPr/>
        </p:nvSpPr>
        <p:spPr>
          <a:xfrm rot="10800000">
            <a:off x="1417584" y="3999777"/>
            <a:ext cx="187516" cy="66344"/>
          </a:xfrm>
          <a:prstGeom prst="triangle">
            <a:avLst/>
          </a:prstGeom>
          <a:solidFill>
            <a:srgbClr val="43B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BD00A361-1821-6A13-E4D0-2066746B32B3}"/>
              </a:ext>
            </a:extLst>
          </p:cNvPr>
          <p:cNvSpPr/>
          <p:nvPr/>
        </p:nvSpPr>
        <p:spPr>
          <a:xfrm>
            <a:off x="2040269" y="4862605"/>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79B6B3D0-94A0-9345-EBB6-6AC89B21136D}"/>
              </a:ext>
            </a:extLst>
          </p:cNvPr>
          <p:cNvSpPr/>
          <p:nvPr/>
        </p:nvSpPr>
        <p:spPr>
          <a:xfrm>
            <a:off x="1122711" y="1295409"/>
            <a:ext cx="839650" cy="4937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1"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Valuation Handbook –                U.S. Guide to Cost of Capital</a:t>
            </a:r>
          </a:p>
        </p:txBody>
      </p:sp>
      <p:sp>
        <p:nvSpPr>
          <p:cNvPr id="55" name="Rectangle 54">
            <a:extLst>
              <a:ext uri="{FF2B5EF4-FFF2-40B4-BE49-F238E27FC236}">
                <a16:creationId xmlns:a16="http://schemas.microsoft.com/office/drawing/2014/main" id="{E3CF1A19-DDB4-05FF-3493-9F22BF7006DB}"/>
              </a:ext>
            </a:extLst>
          </p:cNvPr>
          <p:cNvSpPr/>
          <p:nvPr/>
        </p:nvSpPr>
        <p:spPr>
          <a:xfrm>
            <a:off x="1122711" y="2012796"/>
            <a:ext cx="839650" cy="4937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1"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Valuation Handbook –                U.S. Industry Cost of Capital</a:t>
            </a:r>
          </a:p>
        </p:txBody>
      </p:sp>
      <p:sp>
        <p:nvSpPr>
          <p:cNvPr id="56" name="Rectangle 55">
            <a:extLst>
              <a:ext uri="{FF2B5EF4-FFF2-40B4-BE49-F238E27FC236}">
                <a16:creationId xmlns:a16="http://schemas.microsoft.com/office/drawing/2014/main" id="{34A4CFE2-AA9B-3254-BF61-3B2B90144817}"/>
              </a:ext>
            </a:extLst>
          </p:cNvPr>
          <p:cNvSpPr/>
          <p:nvPr/>
        </p:nvSpPr>
        <p:spPr>
          <a:xfrm>
            <a:off x="1122712" y="2733544"/>
            <a:ext cx="728554" cy="5940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1"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Valuation Handbook –                International Guide to Cost of Capital</a:t>
            </a:r>
          </a:p>
        </p:txBody>
      </p:sp>
      <p:sp>
        <p:nvSpPr>
          <p:cNvPr id="57" name="Rectangle 56">
            <a:extLst>
              <a:ext uri="{FF2B5EF4-FFF2-40B4-BE49-F238E27FC236}">
                <a16:creationId xmlns:a16="http://schemas.microsoft.com/office/drawing/2014/main" id="{2D3953F9-03EB-290C-23D0-EFDAB4B03F3F}"/>
              </a:ext>
            </a:extLst>
          </p:cNvPr>
          <p:cNvSpPr/>
          <p:nvPr/>
        </p:nvSpPr>
        <p:spPr>
          <a:xfrm>
            <a:off x="1675993" y="3481249"/>
            <a:ext cx="728554" cy="5940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1"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Valuation Handbook –                International Industry Cost of Capital</a:t>
            </a:r>
          </a:p>
        </p:txBody>
      </p:sp>
      <p:sp>
        <p:nvSpPr>
          <p:cNvPr id="59" name="Rectangle 58">
            <a:extLst>
              <a:ext uri="{FF2B5EF4-FFF2-40B4-BE49-F238E27FC236}">
                <a16:creationId xmlns:a16="http://schemas.microsoft.com/office/drawing/2014/main" id="{8A4F7996-D254-6D3F-3750-AC05D57DDF11}"/>
              </a:ext>
            </a:extLst>
          </p:cNvPr>
          <p:cNvSpPr/>
          <p:nvPr/>
        </p:nvSpPr>
        <p:spPr>
          <a:xfrm>
            <a:off x="3382442" y="1357965"/>
            <a:ext cx="1371083" cy="3933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0" u="none" strike="noStrike" kern="1200" cap="none" spc="0" normalizeH="0" baseline="0" noProof="0" dirty="0">
                <a:ln>
                  <a:noFill/>
                </a:ln>
                <a:solidFill>
                  <a:srgbClr val="14487F"/>
                </a:solidFill>
                <a:effectLst/>
                <a:uLnTx/>
                <a:uFillTx/>
                <a:latin typeface="Arial" panose="020B0604020202020204" pitchFamily="34" charset="0"/>
                <a:ea typeface="+mn-ea"/>
                <a:cs typeface="Arial" panose="020B0604020202020204" pitchFamily="34" charset="0"/>
              </a:rPr>
              <a:t>Cost of Capital Navigator – </a:t>
            </a:r>
            <a:r>
              <a:rPr kumimoji="0" lang="en-US" sz="652"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U.S. Cost of Capital Inputs dataset</a:t>
            </a:r>
          </a:p>
        </p:txBody>
      </p:sp>
      <p:sp>
        <p:nvSpPr>
          <p:cNvPr id="60" name="Rectangle 59">
            <a:extLst>
              <a:ext uri="{FF2B5EF4-FFF2-40B4-BE49-F238E27FC236}">
                <a16:creationId xmlns:a16="http://schemas.microsoft.com/office/drawing/2014/main" id="{A2C2691D-F502-D1DC-14AC-8E8C945135B8}"/>
              </a:ext>
            </a:extLst>
          </p:cNvPr>
          <p:cNvSpPr/>
          <p:nvPr/>
        </p:nvSpPr>
        <p:spPr>
          <a:xfrm>
            <a:off x="3911435" y="2083816"/>
            <a:ext cx="1540943" cy="2930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0" u="none" strike="noStrike" kern="1200" cap="none" spc="0" normalizeH="0" baseline="0" noProof="0" dirty="0">
                <a:ln>
                  <a:noFill/>
                </a:ln>
                <a:solidFill>
                  <a:srgbClr val="14487F"/>
                </a:solidFill>
                <a:effectLst/>
                <a:uLnTx/>
                <a:uFillTx/>
                <a:latin typeface="Arial" panose="020B0604020202020204" pitchFamily="34" charset="0"/>
                <a:ea typeface="+mn-ea"/>
                <a:cs typeface="Arial" panose="020B0604020202020204" pitchFamily="34" charset="0"/>
              </a:rPr>
              <a:t>Cost of Capital Navigator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U.S. Industry Benchmarking dataset</a:t>
            </a:r>
          </a:p>
        </p:txBody>
      </p:sp>
      <p:sp>
        <p:nvSpPr>
          <p:cNvPr id="61" name="Rectangle 60">
            <a:extLst>
              <a:ext uri="{FF2B5EF4-FFF2-40B4-BE49-F238E27FC236}">
                <a16:creationId xmlns:a16="http://schemas.microsoft.com/office/drawing/2014/main" id="{2010246A-0CAA-FAB3-8451-D110389F15BB}"/>
              </a:ext>
            </a:extLst>
          </p:cNvPr>
          <p:cNvSpPr/>
          <p:nvPr/>
        </p:nvSpPr>
        <p:spPr>
          <a:xfrm>
            <a:off x="4461441" y="2850772"/>
            <a:ext cx="1623645" cy="3933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0" u="none" strike="noStrike" kern="1200" cap="none" spc="0" normalizeH="0" baseline="0" noProof="0" dirty="0">
                <a:ln>
                  <a:noFill/>
                </a:ln>
                <a:solidFill>
                  <a:srgbClr val="14487F"/>
                </a:solidFill>
                <a:effectLst/>
                <a:uLnTx/>
                <a:uFillTx/>
                <a:latin typeface="Arial" panose="020B0604020202020204" pitchFamily="34" charset="0"/>
                <a:ea typeface="+mn-ea"/>
                <a:cs typeface="Arial" panose="020B0604020202020204" pitchFamily="34" charset="0"/>
              </a:rPr>
              <a:t>Cost of Capital Navigator – </a:t>
            </a:r>
            <a:r>
              <a:rPr kumimoji="0" lang="en-US" sz="652"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International Cost of Capital Inputs dataset</a:t>
            </a:r>
          </a:p>
        </p:txBody>
      </p:sp>
      <p:sp>
        <p:nvSpPr>
          <p:cNvPr id="65" name="Block Arc 64">
            <a:extLst>
              <a:ext uri="{FF2B5EF4-FFF2-40B4-BE49-F238E27FC236}">
                <a16:creationId xmlns:a16="http://schemas.microsoft.com/office/drawing/2014/main" id="{8AA7BBEE-3B64-3D3C-5488-DA8CDDDD0E7F}"/>
              </a:ext>
            </a:extLst>
          </p:cNvPr>
          <p:cNvSpPr/>
          <p:nvPr/>
        </p:nvSpPr>
        <p:spPr>
          <a:xfrm rot="10800000" flipH="1">
            <a:off x="4768325" y="3543506"/>
            <a:ext cx="1697795" cy="659897"/>
          </a:xfrm>
          <a:prstGeom prst="blockArc">
            <a:avLst>
              <a:gd name="adj1" fmla="val 15221337"/>
              <a:gd name="adj2" fmla="val 21382614"/>
              <a:gd name="adj3" fmla="val 14026"/>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Oval 65">
            <a:extLst>
              <a:ext uri="{FF2B5EF4-FFF2-40B4-BE49-F238E27FC236}">
                <a16:creationId xmlns:a16="http://schemas.microsoft.com/office/drawing/2014/main" id="{3AE51674-1494-5312-B7BC-FC1FA2A05358}"/>
              </a:ext>
            </a:extLst>
          </p:cNvPr>
          <p:cNvSpPr/>
          <p:nvPr/>
        </p:nvSpPr>
        <p:spPr>
          <a:xfrm>
            <a:off x="4769295" y="4130150"/>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Isosceles Triangle 66">
            <a:extLst>
              <a:ext uri="{FF2B5EF4-FFF2-40B4-BE49-F238E27FC236}">
                <a16:creationId xmlns:a16="http://schemas.microsoft.com/office/drawing/2014/main" id="{49390FF7-D238-868E-F8F3-7DD16405D584}"/>
              </a:ext>
            </a:extLst>
          </p:cNvPr>
          <p:cNvSpPr/>
          <p:nvPr/>
        </p:nvSpPr>
        <p:spPr>
          <a:xfrm rot="10800000">
            <a:off x="4706743" y="4013920"/>
            <a:ext cx="187516" cy="66344"/>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8" name="Picture 67">
            <a:extLst>
              <a:ext uri="{FF2B5EF4-FFF2-40B4-BE49-F238E27FC236}">
                <a16:creationId xmlns:a16="http://schemas.microsoft.com/office/drawing/2014/main" id="{92731EDD-1DF3-E638-83AE-B71D078D19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1918" y="3604699"/>
            <a:ext cx="316713" cy="316713"/>
          </a:xfrm>
          <a:prstGeom prst="rect">
            <a:avLst/>
          </a:prstGeom>
        </p:spPr>
      </p:pic>
      <p:sp>
        <p:nvSpPr>
          <p:cNvPr id="69" name="Rectangle 68">
            <a:extLst>
              <a:ext uri="{FF2B5EF4-FFF2-40B4-BE49-F238E27FC236}">
                <a16:creationId xmlns:a16="http://schemas.microsoft.com/office/drawing/2014/main" id="{545AC491-64B4-D85B-8331-0A9AB0AECAF4}"/>
              </a:ext>
            </a:extLst>
          </p:cNvPr>
          <p:cNvSpPr/>
          <p:nvPr/>
        </p:nvSpPr>
        <p:spPr>
          <a:xfrm>
            <a:off x="4995764" y="3575321"/>
            <a:ext cx="1388934" cy="3933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1" i="0" u="none" strike="noStrike" kern="1200" cap="none" spc="0" normalizeH="0" baseline="0" noProof="0" dirty="0">
                <a:ln>
                  <a:noFill/>
                </a:ln>
                <a:solidFill>
                  <a:srgbClr val="14487F"/>
                </a:solidFill>
                <a:effectLst/>
                <a:uLnTx/>
                <a:uFillTx/>
                <a:latin typeface="Arial" panose="020B0604020202020204" pitchFamily="34" charset="0"/>
                <a:ea typeface="+mn-ea"/>
                <a:cs typeface="Arial" panose="020B0604020202020204" pitchFamily="34" charset="0"/>
              </a:rPr>
              <a:t>Cost of Capital Navigator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2"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International Industry Benchmarking dataset</a:t>
            </a:r>
          </a:p>
        </p:txBody>
      </p:sp>
      <p:cxnSp>
        <p:nvCxnSpPr>
          <p:cNvPr id="72" name="Straight Connector 71">
            <a:extLst>
              <a:ext uri="{FF2B5EF4-FFF2-40B4-BE49-F238E27FC236}">
                <a16:creationId xmlns:a16="http://schemas.microsoft.com/office/drawing/2014/main" id="{EE263398-D9EE-F068-BEB7-C15BFA2092CD}"/>
              </a:ext>
            </a:extLst>
          </p:cNvPr>
          <p:cNvCxnSpPr>
            <a:cxnSpLocks/>
          </p:cNvCxnSpPr>
          <p:nvPr/>
        </p:nvCxnSpPr>
        <p:spPr>
          <a:xfrm>
            <a:off x="764168" y="5952573"/>
            <a:ext cx="10417318" cy="0"/>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4E74A702-F2CC-BD71-86AD-3A0133A51E61}"/>
              </a:ext>
            </a:extLst>
          </p:cNvPr>
          <p:cNvGrpSpPr/>
          <p:nvPr/>
        </p:nvGrpSpPr>
        <p:grpSpPr>
          <a:xfrm>
            <a:off x="1304431" y="5868953"/>
            <a:ext cx="437494" cy="351933"/>
            <a:chOff x="898750" y="6044957"/>
            <a:chExt cx="357993" cy="432094"/>
          </a:xfrm>
        </p:grpSpPr>
        <p:sp>
          <p:nvSpPr>
            <p:cNvPr id="74" name="TextBox 73">
              <a:extLst>
                <a:ext uri="{FF2B5EF4-FFF2-40B4-BE49-F238E27FC236}">
                  <a16:creationId xmlns:a16="http://schemas.microsoft.com/office/drawing/2014/main" id="{567E3CB5-7EC8-0D81-ACDB-F267FF46F0D9}"/>
                </a:ext>
              </a:extLst>
            </p:cNvPr>
            <p:cNvSpPr txBox="1"/>
            <p:nvPr/>
          </p:nvSpPr>
          <p:spPr>
            <a:xfrm>
              <a:off x="898750" y="6193642"/>
              <a:ext cx="357993"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2015</a:t>
              </a:r>
            </a:p>
          </p:txBody>
        </p:sp>
        <p:cxnSp>
          <p:nvCxnSpPr>
            <p:cNvPr id="75" name="Straight Connector 74">
              <a:extLst>
                <a:ext uri="{FF2B5EF4-FFF2-40B4-BE49-F238E27FC236}">
                  <a16:creationId xmlns:a16="http://schemas.microsoft.com/office/drawing/2014/main" id="{3ABD41B9-3494-DB7A-7000-48E15612719D}"/>
                </a:ext>
              </a:extLst>
            </p:cNvPr>
            <p:cNvCxnSpPr>
              <a:cxnSpLocks/>
            </p:cNvCxnSpPr>
            <p:nvPr/>
          </p:nvCxnSpPr>
          <p:spPr>
            <a:xfrm>
              <a:off x="1081233"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8515097-E1A6-0C21-DD95-B4C5CCCDBC88}"/>
              </a:ext>
            </a:extLst>
          </p:cNvPr>
          <p:cNvGrpSpPr/>
          <p:nvPr/>
        </p:nvGrpSpPr>
        <p:grpSpPr>
          <a:xfrm>
            <a:off x="1853267" y="5868947"/>
            <a:ext cx="437840" cy="351933"/>
            <a:chOff x="4237528" y="6044957"/>
            <a:chExt cx="358276" cy="432096"/>
          </a:xfrm>
        </p:grpSpPr>
        <p:sp>
          <p:nvSpPr>
            <p:cNvPr id="77" name="TextBox 76">
              <a:extLst>
                <a:ext uri="{FF2B5EF4-FFF2-40B4-BE49-F238E27FC236}">
                  <a16:creationId xmlns:a16="http://schemas.microsoft.com/office/drawing/2014/main" id="{0F4B071C-CFC4-8956-B8FD-B6F46565BA7A}"/>
                </a:ext>
              </a:extLst>
            </p:cNvPr>
            <p:cNvSpPr txBox="1"/>
            <p:nvPr/>
          </p:nvSpPr>
          <p:spPr>
            <a:xfrm>
              <a:off x="4237528" y="6193642"/>
              <a:ext cx="358276" cy="28341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2016</a:t>
              </a:r>
            </a:p>
          </p:txBody>
        </p:sp>
        <p:cxnSp>
          <p:nvCxnSpPr>
            <p:cNvPr id="78" name="Straight Connector 77">
              <a:extLst>
                <a:ext uri="{FF2B5EF4-FFF2-40B4-BE49-F238E27FC236}">
                  <a16:creationId xmlns:a16="http://schemas.microsoft.com/office/drawing/2014/main" id="{CA350333-501C-8C05-6EFF-94019BB7924C}"/>
                </a:ext>
              </a:extLst>
            </p:cNvPr>
            <p:cNvCxnSpPr>
              <a:cxnSpLocks/>
            </p:cNvCxnSpPr>
            <p:nvPr/>
          </p:nvCxnSpPr>
          <p:spPr>
            <a:xfrm>
              <a:off x="4419454"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2B73C9B-1016-5C4D-74B3-6B8217DDB267}"/>
              </a:ext>
            </a:extLst>
          </p:cNvPr>
          <p:cNvGrpSpPr/>
          <p:nvPr/>
        </p:nvGrpSpPr>
        <p:grpSpPr>
          <a:xfrm>
            <a:off x="2402335" y="5868953"/>
            <a:ext cx="437840" cy="351933"/>
            <a:chOff x="4578421" y="6044957"/>
            <a:chExt cx="358276" cy="432094"/>
          </a:xfrm>
        </p:grpSpPr>
        <p:sp>
          <p:nvSpPr>
            <p:cNvPr id="80" name="TextBox 79">
              <a:extLst>
                <a:ext uri="{FF2B5EF4-FFF2-40B4-BE49-F238E27FC236}">
                  <a16:creationId xmlns:a16="http://schemas.microsoft.com/office/drawing/2014/main" id="{FF41D149-8EBD-B969-DD66-332A08675FD4}"/>
                </a:ext>
              </a:extLst>
            </p:cNvPr>
            <p:cNvSpPr txBox="1"/>
            <p:nvPr/>
          </p:nvSpPr>
          <p:spPr>
            <a:xfrm>
              <a:off x="4578421"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2017</a:t>
              </a:r>
            </a:p>
          </p:txBody>
        </p:sp>
        <p:cxnSp>
          <p:nvCxnSpPr>
            <p:cNvPr id="81" name="Straight Connector 80">
              <a:extLst>
                <a:ext uri="{FF2B5EF4-FFF2-40B4-BE49-F238E27FC236}">
                  <a16:creationId xmlns:a16="http://schemas.microsoft.com/office/drawing/2014/main" id="{9E4CAB04-E409-DA91-B703-EE381FE8379E}"/>
                </a:ext>
              </a:extLst>
            </p:cNvPr>
            <p:cNvCxnSpPr>
              <a:cxnSpLocks/>
            </p:cNvCxnSpPr>
            <p:nvPr/>
          </p:nvCxnSpPr>
          <p:spPr>
            <a:xfrm>
              <a:off x="4759788"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BE0C349A-1199-F5C9-48C2-4779CAE1139D}"/>
              </a:ext>
            </a:extLst>
          </p:cNvPr>
          <p:cNvGrpSpPr/>
          <p:nvPr/>
        </p:nvGrpSpPr>
        <p:grpSpPr>
          <a:xfrm>
            <a:off x="2951399" y="5868953"/>
            <a:ext cx="437840" cy="351933"/>
            <a:chOff x="4919315" y="6044957"/>
            <a:chExt cx="358276" cy="432094"/>
          </a:xfrm>
        </p:grpSpPr>
        <p:sp>
          <p:nvSpPr>
            <p:cNvPr id="83" name="TextBox 82">
              <a:extLst>
                <a:ext uri="{FF2B5EF4-FFF2-40B4-BE49-F238E27FC236}">
                  <a16:creationId xmlns:a16="http://schemas.microsoft.com/office/drawing/2014/main" id="{A12990A0-4172-AAF0-D7A7-A36F69E1037B}"/>
                </a:ext>
              </a:extLst>
            </p:cNvPr>
            <p:cNvSpPr txBox="1"/>
            <p:nvPr/>
          </p:nvSpPr>
          <p:spPr>
            <a:xfrm>
              <a:off x="4919315"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2018</a:t>
              </a:r>
            </a:p>
          </p:txBody>
        </p:sp>
        <p:cxnSp>
          <p:nvCxnSpPr>
            <p:cNvPr id="84" name="Straight Connector 83">
              <a:extLst>
                <a:ext uri="{FF2B5EF4-FFF2-40B4-BE49-F238E27FC236}">
                  <a16:creationId xmlns:a16="http://schemas.microsoft.com/office/drawing/2014/main" id="{5C41AF5F-4A8F-AFF3-B3E2-24222177E25E}"/>
                </a:ext>
              </a:extLst>
            </p:cNvPr>
            <p:cNvCxnSpPr>
              <a:cxnSpLocks/>
            </p:cNvCxnSpPr>
            <p:nvPr/>
          </p:nvCxnSpPr>
          <p:spPr>
            <a:xfrm>
              <a:off x="5100123"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1FD91C6D-ABB9-5404-EC0C-797725EB68EF}"/>
              </a:ext>
            </a:extLst>
          </p:cNvPr>
          <p:cNvGrpSpPr/>
          <p:nvPr/>
        </p:nvGrpSpPr>
        <p:grpSpPr>
          <a:xfrm>
            <a:off x="3500467" y="5868953"/>
            <a:ext cx="437840" cy="351933"/>
            <a:chOff x="5260207" y="6044957"/>
            <a:chExt cx="358276" cy="432094"/>
          </a:xfrm>
        </p:grpSpPr>
        <p:sp>
          <p:nvSpPr>
            <p:cNvPr id="86" name="TextBox 85">
              <a:extLst>
                <a:ext uri="{FF2B5EF4-FFF2-40B4-BE49-F238E27FC236}">
                  <a16:creationId xmlns:a16="http://schemas.microsoft.com/office/drawing/2014/main" id="{BDF76DF9-F5E7-8014-8B16-1B71CB1839FD}"/>
                </a:ext>
              </a:extLst>
            </p:cNvPr>
            <p:cNvSpPr txBox="1"/>
            <p:nvPr/>
          </p:nvSpPr>
          <p:spPr>
            <a:xfrm>
              <a:off x="5260207"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2019</a:t>
              </a:r>
            </a:p>
          </p:txBody>
        </p:sp>
        <p:cxnSp>
          <p:nvCxnSpPr>
            <p:cNvPr id="87" name="Straight Connector 86">
              <a:extLst>
                <a:ext uri="{FF2B5EF4-FFF2-40B4-BE49-F238E27FC236}">
                  <a16:creationId xmlns:a16="http://schemas.microsoft.com/office/drawing/2014/main" id="{7903B346-9690-6834-8E45-19D58A0CAA27}"/>
                </a:ext>
              </a:extLst>
            </p:cNvPr>
            <p:cNvCxnSpPr>
              <a:cxnSpLocks/>
            </p:cNvCxnSpPr>
            <p:nvPr/>
          </p:nvCxnSpPr>
          <p:spPr>
            <a:xfrm>
              <a:off x="5440457"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61F0F70-7A41-4B4C-049D-7A90A92D61AE}"/>
              </a:ext>
            </a:extLst>
          </p:cNvPr>
          <p:cNvGrpSpPr/>
          <p:nvPr/>
        </p:nvGrpSpPr>
        <p:grpSpPr>
          <a:xfrm>
            <a:off x="4049531" y="5868953"/>
            <a:ext cx="437840" cy="351933"/>
            <a:chOff x="5601101" y="6044957"/>
            <a:chExt cx="358276" cy="432094"/>
          </a:xfrm>
        </p:grpSpPr>
        <p:sp>
          <p:nvSpPr>
            <p:cNvPr id="89" name="TextBox 88">
              <a:extLst>
                <a:ext uri="{FF2B5EF4-FFF2-40B4-BE49-F238E27FC236}">
                  <a16:creationId xmlns:a16="http://schemas.microsoft.com/office/drawing/2014/main" id="{A6B73E0C-E954-BB01-1F6A-F8870E206F60}"/>
                </a:ext>
              </a:extLst>
            </p:cNvPr>
            <p:cNvSpPr txBox="1"/>
            <p:nvPr/>
          </p:nvSpPr>
          <p:spPr>
            <a:xfrm>
              <a:off x="5601101"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2020</a:t>
              </a:r>
            </a:p>
          </p:txBody>
        </p:sp>
        <p:cxnSp>
          <p:nvCxnSpPr>
            <p:cNvPr id="90" name="Straight Connector 89">
              <a:extLst>
                <a:ext uri="{FF2B5EF4-FFF2-40B4-BE49-F238E27FC236}">
                  <a16:creationId xmlns:a16="http://schemas.microsoft.com/office/drawing/2014/main" id="{D99CE983-C048-9AE2-E645-11643D44ED9E}"/>
                </a:ext>
              </a:extLst>
            </p:cNvPr>
            <p:cNvCxnSpPr>
              <a:cxnSpLocks/>
            </p:cNvCxnSpPr>
            <p:nvPr/>
          </p:nvCxnSpPr>
          <p:spPr>
            <a:xfrm>
              <a:off x="5780792"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CA55BAF8-CAC7-DE82-62CE-755692DAF0AF}"/>
              </a:ext>
            </a:extLst>
          </p:cNvPr>
          <p:cNvGrpSpPr/>
          <p:nvPr/>
        </p:nvGrpSpPr>
        <p:grpSpPr>
          <a:xfrm>
            <a:off x="4598599" y="5868953"/>
            <a:ext cx="437840" cy="351933"/>
            <a:chOff x="5941993" y="6044957"/>
            <a:chExt cx="358276" cy="432094"/>
          </a:xfrm>
        </p:grpSpPr>
        <p:sp>
          <p:nvSpPr>
            <p:cNvPr id="92" name="TextBox 91">
              <a:extLst>
                <a:ext uri="{FF2B5EF4-FFF2-40B4-BE49-F238E27FC236}">
                  <a16:creationId xmlns:a16="http://schemas.microsoft.com/office/drawing/2014/main" id="{9086F720-F048-B905-5786-2A30DC2E38F8}"/>
                </a:ext>
              </a:extLst>
            </p:cNvPr>
            <p:cNvSpPr txBox="1"/>
            <p:nvPr/>
          </p:nvSpPr>
          <p:spPr>
            <a:xfrm>
              <a:off x="5941993"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2021</a:t>
              </a:r>
            </a:p>
          </p:txBody>
        </p:sp>
        <p:cxnSp>
          <p:nvCxnSpPr>
            <p:cNvPr id="93" name="Straight Connector 92">
              <a:extLst>
                <a:ext uri="{FF2B5EF4-FFF2-40B4-BE49-F238E27FC236}">
                  <a16:creationId xmlns:a16="http://schemas.microsoft.com/office/drawing/2014/main" id="{B8F375B9-A207-F0FB-B929-A44F29B07E19}"/>
                </a:ext>
              </a:extLst>
            </p:cNvPr>
            <p:cNvCxnSpPr>
              <a:cxnSpLocks/>
            </p:cNvCxnSpPr>
            <p:nvPr/>
          </p:nvCxnSpPr>
          <p:spPr>
            <a:xfrm>
              <a:off x="6120644"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BC84EBD-6186-939C-E08F-9FD4E7A111B0}"/>
              </a:ext>
            </a:extLst>
          </p:cNvPr>
          <p:cNvGrpSpPr/>
          <p:nvPr/>
        </p:nvGrpSpPr>
        <p:grpSpPr>
          <a:xfrm>
            <a:off x="5147663" y="5868953"/>
            <a:ext cx="437840" cy="351933"/>
            <a:chOff x="6288033" y="6044957"/>
            <a:chExt cx="358276" cy="432094"/>
          </a:xfrm>
        </p:grpSpPr>
        <p:sp>
          <p:nvSpPr>
            <p:cNvPr id="95" name="TextBox 94">
              <a:extLst>
                <a:ext uri="{FF2B5EF4-FFF2-40B4-BE49-F238E27FC236}">
                  <a16:creationId xmlns:a16="http://schemas.microsoft.com/office/drawing/2014/main" id="{2AE0B2A3-7618-8DCD-9C09-9435115931DB}"/>
                </a:ext>
              </a:extLst>
            </p:cNvPr>
            <p:cNvSpPr txBox="1"/>
            <p:nvPr/>
          </p:nvSpPr>
          <p:spPr>
            <a:xfrm>
              <a:off x="6288033"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2022</a:t>
              </a:r>
            </a:p>
          </p:txBody>
        </p:sp>
        <p:cxnSp>
          <p:nvCxnSpPr>
            <p:cNvPr id="96" name="Straight Connector 95">
              <a:extLst>
                <a:ext uri="{FF2B5EF4-FFF2-40B4-BE49-F238E27FC236}">
                  <a16:creationId xmlns:a16="http://schemas.microsoft.com/office/drawing/2014/main" id="{A1CF276E-D415-CC5B-8750-731D10120B04}"/>
                </a:ext>
              </a:extLst>
            </p:cNvPr>
            <p:cNvCxnSpPr>
              <a:cxnSpLocks/>
            </p:cNvCxnSpPr>
            <p:nvPr/>
          </p:nvCxnSpPr>
          <p:spPr>
            <a:xfrm>
              <a:off x="6466684"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EEBB2123-5FF0-12D9-1D93-22818F82DD01}"/>
              </a:ext>
            </a:extLst>
          </p:cNvPr>
          <p:cNvGrpSpPr/>
          <p:nvPr/>
        </p:nvGrpSpPr>
        <p:grpSpPr>
          <a:xfrm>
            <a:off x="5696731" y="5868953"/>
            <a:ext cx="453310" cy="351933"/>
            <a:chOff x="6621414" y="6044957"/>
            <a:chExt cx="370934" cy="432094"/>
          </a:xfrm>
        </p:grpSpPr>
        <p:sp>
          <p:nvSpPr>
            <p:cNvPr id="98" name="TextBox 97">
              <a:extLst>
                <a:ext uri="{FF2B5EF4-FFF2-40B4-BE49-F238E27FC236}">
                  <a16:creationId xmlns:a16="http://schemas.microsoft.com/office/drawing/2014/main" id="{577DA941-DA77-EC2B-0944-B48709B71480}"/>
                </a:ext>
              </a:extLst>
            </p:cNvPr>
            <p:cNvSpPr txBox="1"/>
            <p:nvPr/>
          </p:nvSpPr>
          <p:spPr>
            <a:xfrm>
              <a:off x="6621414" y="6193642"/>
              <a:ext cx="370934"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2023</a:t>
              </a:r>
            </a:p>
          </p:txBody>
        </p:sp>
        <p:cxnSp>
          <p:nvCxnSpPr>
            <p:cNvPr id="99" name="Straight Connector 98">
              <a:extLst>
                <a:ext uri="{FF2B5EF4-FFF2-40B4-BE49-F238E27FC236}">
                  <a16:creationId xmlns:a16="http://schemas.microsoft.com/office/drawing/2014/main" id="{602DAEB7-3CAF-CE08-3565-D5DAA4190247}"/>
                </a:ext>
              </a:extLst>
            </p:cNvPr>
            <p:cNvCxnSpPr>
              <a:cxnSpLocks/>
            </p:cNvCxnSpPr>
            <p:nvPr/>
          </p:nvCxnSpPr>
          <p:spPr>
            <a:xfrm>
              <a:off x="6800065"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ECC7CBFE-2472-0009-8F64-BE8BC75FF79B}"/>
              </a:ext>
            </a:extLst>
          </p:cNvPr>
          <p:cNvGrpSpPr/>
          <p:nvPr/>
        </p:nvGrpSpPr>
        <p:grpSpPr>
          <a:xfrm>
            <a:off x="747677" y="5868953"/>
            <a:ext cx="437840" cy="351933"/>
            <a:chOff x="554518" y="6044957"/>
            <a:chExt cx="358276" cy="432094"/>
          </a:xfrm>
        </p:grpSpPr>
        <p:sp>
          <p:nvSpPr>
            <p:cNvPr id="101" name="TextBox 100">
              <a:extLst>
                <a:ext uri="{FF2B5EF4-FFF2-40B4-BE49-F238E27FC236}">
                  <a16:creationId xmlns:a16="http://schemas.microsoft.com/office/drawing/2014/main" id="{0B286C61-BB7F-ACC0-EEF4-9389F2D605D8}"/>
                </a:ext>
              </a:extLst>
            </p:cNvPr>
            <p:cNvSpPr txBox="1"/>
            <p:nvPr/>
          </p:nvSpPr>
          <p:spPr>
            <a:xfrm>
              <a:off x="554518" y="6193642"/>
              <a:ext cx="358276" cy="2834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2014</a:t>
              </a:r>
            </a:p>
          </p:txBody>
        </p:sp>
        <p:cxnSp>
          <p:nvCxnSpPr>
            <p:cNvPr id="102" name="Straight Connector 101">
              <a:extLst>
                <a:ext uri="{FF2B5EF4-FFF2-40B4-BE49-F238E27FC236}">
                  <a16:creationId xmlns:a16="http://schemas.microsoft.com/office/drawing/2014/main" id="{9F9B5A29-DD0F-265A-EBE1-1A89BA5AD508}"/>
                </a:ext>
              </a:extLst>
            </p:cNvPr>
            <p:cNvCxnSpPr>
              <a:cxnSpLocks/>
            </p:cNvCxnSpPr>
            <p:nvPr/>
          </p:nvCxnSpPr>
          <p:spPr>
            <a:xfrm>
              <a:off x="724330"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sp>
        <p:nvSpPr>
          <p:cNvPr id="103" name="Isosceles Triangle 102">
            <a:extLst>
              <a:ext uri="{FF2B5EF4-FFF2-40B4-BE49-F238E27FC236}">
                <a16:creationId xmlns:a16="http://schemas.microsoft.com/office/drawing/2014/main" id="{2FDD0D4E-79B8-28C3-0924-C73FD3B62F35}"/>
              </a:ext>
            </a:extLst>
          </p:cNvPr>
          <p:cNvSpPr/>
          <p:nvPr/>
        </p:nvSpPr>
        <p:spPr>
          <a:xfrm rot="9000000">
            <a:off x="6302738" y="2075979"/>
            <a:ext cx="243111" cy="209579"/>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 name="Isosceles Triangle 103">
            <a:extLst>
              <a:ext uri="{FF2B5EF4-FFF2-40B4-BE49-F238E27FC236}">
                <a16:creationId xmlns:a16="http://schemas.microsoft.com/office/drawing/2014/main" id="{A6D897EF-E16B-0C9B-2DE5-11664564562F}"/>
              </a:ext>
            </a:extLst>
          </p:cNvPr>
          <p:cNvSpPr/>
          <p:nvPr/>
        </p:nvSpPr>
        <p:spPr>
          <a:xfrm rot="2700000">
            <a:off x="6305204" y="3806394"/>
            <a:ext cx="258421" cy="222777"/>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 name="Isosceles Triangle 104">
            <a:extLst>
              <a:ext uri="{FF2B5EF4-FFF2-40B4-BE49-F238E27FC236}">
                <a16:creationId xmlns:a16="http://schemas.microsoft.com/office/drawing/2014/main" id="{4CEF80E1-F97B-3580-EB66-ED90B50D7A7B}"/>
              </a:ext>
            </a:extLst>
          </p:cNvPr>
          <p:cNvSpPr/>
          <p:nvPr/>
        </p:nvSpPr>
        <p:spPr>
          <a:xfrm rot="7200000">
            <a:off x="6291547" y="2718839"/>
            <a:ext cx="254285" cy="219210"/>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6" name="Isosceles Triangle 105">
            <a:extLst>
              <a:ext uri="{FF2B5EF4-FFF2-40B4-BE49-F238E27FC236}">
                <a16:creationId xmlns:a16="http://schemas.microsoft.com/office/drawing/2014/main" id="{2DE03453-32B5-C3F0-9F49-703D9F73584B}"/>
              </a:ext>
            </a:extLst>
          </p:cNvPr>
          <p:cNvSpPr/>
          <p:nvPr/>
        </p:nvSpPr>
        <p:spPr>
          <a:xfrm rot="5400000">
            <a:off x="6263955" y="3301972"/>
            <a:ext cx="254508" cy="219403"/>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 name="Rectangle 111">
            <a:extLst>
              <a:ext uri="{FF2B5EF4-FFF2-40B4-BE49-F238E27FC236}">
                <a16:creationId xmlns:a16="http://schemas.microsoft.com/office/drawing/2014/main" id="{0A243760-F8A5-D1E8-C168-DC81FC5CF135}"/>
              </a:ext>
            </a:extLst>
          </p:cNvPr>
          <p:cNvSpPr/>
          <p:nvPr/>
        </p:nvSpPr>
        <p:spPr>
          <a:xfrm>
            <a:off x="6982766" y="1335610"/>
            <a:ext cx="5056321" cy="7421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D4D4F"/>
                </a:solidFill>
                <a:effectLst/>
                <a:uLnTx/>
                <a:uFillTx/>
                <a:latin typeface="Nunito Sans ExtraBold"/>
                <a:ea typeface="+mn-ea"/>
                <a:cs typeface="Arial" panose="020B0604020202020204" pitchFamily="34" charset="0"/>
              </a:rPr>
              <a:t>The Cost of Capital Navigator includes two subscription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23" b="1" i="0" u="none" strike="noStrike" kern="1200" cap="none" spc="0" normalizeH="0" baseline="0" noProof="0" dirty="0">
              <a:ln>
                <a:noFill/>
              </a:ln>
              <a:solidFill>
                <a:srgbClr val="4D4D4F"/>
              </a:solidFill>
              <a:effectLst/>
              <a:uLnTx/>
              <a:uFillTx/>
              <a:latin typeface="Nunito Sans ExtraBold"/>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4D4D4F"/>
                </a:solidFill>
                <a:effectLst/>
                <a:uLnTx/>
                <a:uFillTx/>
                <a:latin typeface="Nunito Sans"/>
                <a:ea typeface="+mn-ea"/>
                <a:cs typeface="Arial" panose="020B0604020202020204" pitchFamily="34" charset="0"/>
              </a:rPr>
              <a:t>U.S. Cost of Capital Module</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4D4D4F"/>
                </a:solidFill>
                <a:effectLst/>
                <a:uLnTx/>
                <a:uFillTx/>
                <a:latin typeface="Nunito Sans"/>
                <a:ea typeface="+mn-ea"/>
                <a:cs typeface="Arial" panose="020B0604020202020204" pitchFamily="34" charset="0"/>
              </a:rPr>
              <a:t>International Cost of Capital Module</a:t>
            </a:r>
          </a:p>
        </p:txBody>
      </p:sp>
      <p:grpSp>
        <p:nvGrpSpPr>
          <p:cNvPr id="114" name="Group 113">
            <a:extLst>
              <a:ext uri="{FF2B5EF4-FFF2-40B4-BE49-F238E27FC236}">
                <a16:creationId xmlns:a16="http://schemas.microsoft.com/office/drawing/2014/main" id="{D289A9C2-DA15-A9EE-118E-DBEE1E72AA51}"/>
              </a:ext>
            </a:extLst>
          </p:cNvPr>
          <p:cNvGrpSpPr/>
          <p:nvPr/>
        </p:nvGrpSpPr>
        <p:grpSpPr>
          <a:xfrm>
            <a:off x="2979523" y="1337080"/>
            <a:ext cx="349337" cy="352803"/>
            <a:chOff x="1293695" y="2132295"/>
            <a:chExt cx="2063959" cy="2084438"/>
          </a:xfrm>
        </p:grpSpPr>
        <p:pic>
          <p:nvPicPr>
            <p:cNvPr id="115" name="Picture 114">
              <a:extLst>
                <a:ext uri="{FF2B5EF4-FFF2-40B4-BE49-F238E27FC236}">
                  <a16:creationId xmlns:a16="http://schemas.microsoft.com/office/drawing/2014/main" id="{04C9C082-7820-72CE-824A-182400B6980E}"/>
                </a:ext>
              </a:extLst>
            </p:cNvPr>
            <p:cNvPicPr>
              <a:picLocks noChangeAspect="1"/>
            </p:cNvPicPr>
            <p:nvPr/>
          </p:nvPicPr>
          <p:blipFill>
            <a:blip r:embed="rId11"/>
            <a:stretch>
              <a:fillRect/>
            </a:stretch>
          </p:blipFill>
          <p:spPr>
            <a:xfrm>
              <a:off x="1293695" y="2139739"/>
              <a:ext cx="2063958" cy="2076994"/>
            </a:xfrm>
            <a:prstGeom prst="rect">
              <a:avLst/>
            </a:prstGeom>
            <a:effectLst>
              <a:outerShdw blurRad="50800" dist="38100" dir="2700000" algn="tl" rotWithShape="0">
                <a:prstClr val="black">
                  <a:alpha val="40000"/>
                </a:prstClr>
              </a:outerShdw>
            </a:effectLst>
          </p:spPr>
        </p:pic>
        <p:pic>
          <p:nvPicPr>
            <p:cNvPr id="116" name="Picture 115">
              <a:extLst>
                <a:ext uri="{FF2B5EF4-FFF2-40B4-BE49-F238E27FC236}">
                  <a16:creationId xmlns:a16="http://schemas.microsoft.com/office/drawing/2014/main" id="{DFD41A51-CD1C-50C9-53DC-9FF03D12E5FD}"/>
                </a:ext>
              </a:extLst>
            </p:cNvPr>
            <p:cNvPicPr>
              <a:picLocks noChangeAspect="1"/>
            </p:cNvPicPr>
            <p:nvPr/>
          </p:nvPicPr>
          <p:blipFill>
            <a:blip r:embed="rId12"/>
            <a:stretch>
              <a:fillRect/>
            </a:stretch>
          </p:blipFill>
          <p:spPr>
            <a:xfrm>
              <a:off x="1293695" y="2139533"/>
              <a:ext cx="2063959" cy="2057462"/>
            </a:xfrm>
            <a:prstGeom prst="rect">
              <a:avLst/>
            </a:prstGeom>
          </p:spPr>
        </p:pic>
        <p:sp>
          <p:nvSpPr>
            <p:cNvPr id="117" name="Rectangle 116">
              <a:extLst>
                <a:ext uri="{FF2B5EF4-FFF2-40B4-BE49-F238E27FC236}">
                  <a16:creationId xmlns:a16="http://schemas.microsoft.com/office/drawing/2014/main" id="{9BC684BA-47B8-F249-9E4D-88068DE7DF93}"/>
                </a:ext>
              </a:extLst>
            </p:cNvPr>
            <p:cNvSpPr/>
            <p:nvPr/>
          </p:nvSpPr>
          <p:spPr>
            <a:xfrm>
              <a:off x="1293695" y="2132295"/>
              <a:ext cx="2063958" cy="45719"/>
            </a:xfrm>
            <a:prstGeom prst="rect">
              <a:avLst/>
            </a:prstGeom>
            <a:solidFill>
              <a:srgbClr val="41A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srgbClr val="FFFFFF"/>
                </a:solidFill>
                <a:effectLst/>
                <a:uLnTx/>
                <a:uFillTx/>
                <a:latin typeface="Nunito Sans"/>
                <a:ea typeface="+mn-ea"/>
                <a:cs typeface="+mn-cs"/>
              </a:endParaRPr>
            </a:p>
          </p:txBody>
        </p:sp>
      </p:grpSp>
      <p:grpSp>
        <p:nvGrpSpPr>
          <p:cNvPr id="118" name="Group 117">
            <a:extLst>
              <a:ext uri="{FF2B5EF4-FFF2-40B4-BE49-F238E27FC236}">
                <a16:creationId xmlns:a16="http://schemas.microsoft.com/office/drawing/2014/main" id="{BD8D5F15-8BD8-D09E-71CB-306EC1F62288}"/>
              </a:ext>
            </a:extLst>
          </p:cNvPr>
          <p:cNvGrpSpPr/>
          <p:nvPr/>
        </p:nvGrpSpPr>
        <p:grpSpPr>
          <a:xfrm>
            <a:off x="3529086" y="2073208"/>
            <a:ext cx="346350" cy="346928"/>
            <a:chOff x="3627116" y="2131897"/>
            <a:chExt cx="2081362" cy="2084836"/>
          </a:xfrm>
        </p:grpSpPr>
        <p:pic>
          <p:nvPicPr>
            <p:cNvPr id="119" name="Picture 118">
              <a:extLst>
                <a:ext uri="{FF2B5EF4-FFF2-40B4-BE49-F238E27FC236}">
                  <a16:creationId xmlns:a16="http://schemas.microsoft.com/office/drawing/2014/main" id="{47DB3C90-E551-2674-455E-1A1691796015}"/>
                </a:ext>
              </a:extLst>
            </p:cNvPr>
            <p:cNvPicPr>
              <a:picLocks noChangeAspect="1"/>
            </p:cNvPicPr>
            <p:nvPr/>
          </p:nvPicPr>
          <p:blipFill>
            <a:blip r:embed="rId13"/>
            <a:stretch>
              <a:fillRect/>
            </a:stretch>
          </p:blipFill>
          <p:spPr>
            <a:xfrm>
              <a:off x="3627116" y="2135371"/>
              <a:ext cx="2081362" cy="2081362"/>
            </a:xfrm>
            <a:prstGeom prst="rect">
              <a:avLst/>
            </a:prstGeom>
            <a:effectLst>
              <a:outerShdw blurRad="50800" dist="38100" dir="2700000" algn="tl" rotWithShape="0">
                <a:prstClr val="black">
                  <a:alpha val="40000"/>
                </a:prstClr>
              </a:outerShdw>
            </a:effectLst>
          </p:spPr>
        </p:pic>
        <p:sp>
          <p:nvSpPr>
            <p:cNvPr id="120" name="Rectangle 119">
              <a:extLst>
                <a:ext uri="{FF2B5EF4-FFF2-40B4-BE49-F238E27FC236}">
                  <a16:creationId xmlns:a16="http://schemas.microsoft.com/office/drawing/2014/main" id="{D7E8F2A7-45E6-A084-9D2B-DE9F4814CCA6}"/>
                </a:ext>
              </a:extLst>
            </p:cNvPr>
            <p:cNvSpPr/>
            <p:nvPr/>
          </p:nvSpPr>
          <p:spPr>
            <a:xfrm>
              <a:off x="3627116" y="2131897"/>
              <a:ext cx="2081362" cy="45719"/>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srgbClr val="FFFFFF"/>
                </a:solidFill>
                <a:effectLst/>
                <a:uLnTx/>
                <a:uFillTx/>
                <a:latin typeface="Nunito Sans"/>
                <a:ea typeface="+mn-ea"/>
                <a:cs typeface="+mn-cs"/>
              </a:endParaRPr>
            </a:p>
          </p:txBody>
        </p:sp>
      </p:grpSp>
      <p:grpSp>
        <p:nvGrpSpPr>
          <p:cNvPr id="121" name="Group 120">
            <a:extLst>
              <a:ext uri="{FF2B5EF4-FFF2-40B4-BE49-F238E27FC236}">
                <a16:creationId xmlns:a16="http://schemas.microsoft.com/office/drawing/2014/main" id="{FEBB10EE-8981-5BA6-AF52-9E6A7EA9D14E}"/>
              </a:ext>
            </a:extLst>
          </p:cNvPr>
          <p:cNvGrpSpPr/>
          <p:nvPr/>
        </p:nvGrpSpPr>
        <p:grpSpPr>
          <a:xfrm>
            <a:off x="4091748" y="2869958"/>
            <a:ext cx="320436" cy="320444"/>
            <a:chOff x="6539302" y="2132295"/>
            <a:chExt cx="2084384" cy="2084438"/>
          </a:xfrm>
        </p:grpSpPr>
        <p:pic>
          <p:nvPicPr>
            <p:cNvPr id="122" name="Picture 121">
              <a:extLst>
                <a:ext uri="{FF2B5EF4-FFF2-40B4-BE49-F238E27FC236}">
                  <a16:creationId xmlns:a16="http://schemas.microsoft.com/office/drawing/2014/main" id="{FAD85A85-0FA3-404D-6F8C-689127865CE4}"/>
                </a:ext>
              </a:extLst>
            </p:cNvPr>
            <p:cNvPicPr>
              <a:picLocks noChangeAspect="1"/>
            </p:cNvPicPr>
            <p:nvPr/>
          </p:nvPicPr>
          <p:blipFill>
            <a:blip r:embed="rId14"/>
            <a:stretch>
              <a:fillRect/>
            </a:stretch>
          </p:blipFill>
          <p:spPr>
            <a:xfrm>
              <a:off x="6542324" y="2133189"/>
              <a:ext cx="2081362" cy="2083544"/>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F4E89FBF-D884-324E-0443-0C4900CF59D1}"/>
                </a:ext>
              </a:extLst>
            </p:cNvPr>
            <p:cNvSpPr/>
            <p:nvPr/>
          </p:nvSpPr>
          <p:spPr>
            <a:xfrm>
              <a:off x="6539302" y="2132295"/>
              <a:ext cx="2081361" cy="45719"/>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srgbClr val="FFFFFF"/>
                </a:solidFill>
                <a:effectLst/>
                <a:uLnTx/>
                <a:uFillTx/>
                <a:latin typeface="Nunito Sans"/>
                <a:ea typeface="+mn-ea"/>
                <a:cs typeface="+mn-cs"/>
              </a:endParaRPr>
            </a:p>
          </p:txBody>
        </p:sp>
      </p:grpSp>
      <p:grpSp>
        <p:nvGrpSpPr>
          <p:cNvPr id="124" name="Group 123">
            <a:extLst>
              <a:ext uri="{FF2B5EF4-FFF2-40B4-BE49-F238E27FC236}">
                <a16:creationId xmlns:a16="http://schemas.microsoft.com/office/drawing/2014/main" id="{FF43B521-BC62-EA84-479A-62B7C87D1360}"/>
              </a:ext>
            </a:extLst>
          </p:cNvPr>
          <p:cNvGrpSpPr/>
          <p:nvPr/>
        </p:nvGrpSpPr>
        <p:grpSpPr>
          <a:xfrm>
            <a:off x="4615900" y="3594283"/>
            <a:ext cx="352734" cy="353322"/>
            <a:chOff x="9045549" y="2284298"/>
            <a:chExt cx="2081362" cy="2084835"/>
          </a:xfrm>
        </p:grpSpPr>
        <p:pic>
          <p:nvPicPr>
            <p:cNvPr id="125" name="Picture 124">
              <a:extLst>
                <a:ext uri="{FF2B5EF4-FFF2-40B4-BE49-F238E27FC236}">
                  <a16:creationId xmlns:a16="http://schemas.microsoft.com/office/drawing/2014/main" id="{C1E53FF4-889A-DFAC-2F12-A296CB0C3868}"/>
                </a:ext>
              </a:extLst>
            </p:cNvPr>
            <p:cNvPicPr>
              <a:picLocks noChangeAspect="1"/>
            </p:cNvPicPr>
            <p:nvPr/>
          </p:nvPicPr>
          <p:blipFill>
            <a:blip r:embed="rId15"/>
            <a:stretch>
              <a:fillRect/>
            </a:stretch>
          </p:blipFill>
          <p:spPr>
            <a:xfrm>
              <a:off x="9045549" y="2292139"/>
              <a:ext cx="2081362" cy="2076994"/>
            </a:xfrm>
            <a:prstGeom prst="rect">
              <a:avLst/>
            </a:prstGeom>
            <a:effectLst>
              <a:outerShdw blurRad="50800" dist="38100" dir="2700000" algn="tl" rotWithShape="0">
                <a:prstClr val="black">
                  <a:alpha val="40000"/>
                </a:prstClr>
              </a:outerShdw>
            </a:effectLst>
          </p:spPr>
        </p:pic>
        <p:sp>
          <p:nvSpPr>
            <p:cNvPr id="126" name="Rectangle 125">
              <a:extLst>
                <a:ext uri="{FF2B5EF4-FFF2-40B4-BE49-F238E27FC236}">
                  <a16:creationId xmlns:a16="http://schemas.microsoft.com/office/drawing/2014/main" id="{F04ACAA6-A883-FDE2-058A-F360A8DC37E2}"/>
                </a:ext>
              </a:extLst>
            </p:cNvPr>
            <p:cNvSpPr/>
            <p:nvPr/>
          </p:nvSpPr>
          <p:spPr>
            <a:xfrm>
              <a:off x="9045549" y="2284298"/>
              <a:ext cx="2081362" cy="45719"/>
            </a:xfrm>
            <a:prstGeom prst="rect">
              <a:avLst/>
            </a:prstGeom>
            <a:solidFill>
              <a:srgbClr val="67D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srgbClr val="FFFFFF"/>
                </a:solidFill>
                <a:effectLst/>
                <a:uLnTx/>
                <a:uFillTx/>
                <a:latin typeface="Nunito Sans"/>
                <a:ea typeface="+mn-ea"/>
                <a:cs typeface="+mn-cs"/>
              </a:endParaRPr>
            </a:p>
          </p:txBody>
        </p:sp>
      </p:grpSp>
      <p:pic>
        <p:nvPicPr>
          <p:cNvPr id="127" name="Picture 126" descr="A picture containing text, electronics, display, picture frame&#10;&#10;Description automatically generated">
            <a:extLst>
              <a:ext uri="{FF2B5EF4-FFF2-40B4-BE49-F238E27FC236}">
                <a16:creationId xmlns:a16="http://schemas.microsoft.com/office/drawing/2014/main" id="{C0B92E92-C9DD-AC55-7A2B-CD2A83418FE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22857" y="4356703"/>
            <a:ext cx="376398" cy="376398"/>
          </a:xfrm>
          <a:prstGeom prst="rect">
            <a:avLst/>
          </a:prstGeom>
          <a:effectLst>
            <a:outerShdw blurRad="50800" dist="38100" dir="2700000" algn="tl" rotWithShape="0">
              <a:prstClr val="black">
                <a:alpha val="40000"/>
              </a:prstClr>
            </a:outerShdw>
          </a:effectLst>
        </p:spPr>
      </p:pic>
      <p:sp>
        <p:nvSpPr>
          <p:cNvPr id="128" name="Rectangle 127">
            <a:extLst>
              <a:ext uri="{FF2B5EF4-FFF2-40B4-BE49-F238E27FC236}">
                <a16:creationId xmlns:a16="http://schemas.microsoft.com/office/drawing/2014/main" id="{D980FA23-897B-AB71-7E84-B704F9E5BFF0}"/>
              </a:ext>
            </a:extLst>
          </p:cNvPr>
          <p:cNvSpPr/>
          <p:nvPr/>
        </p:nvSpPr>
        <p:spPr>
          <a:xfrm>
            <a:off x="4311126" y="4341480"/>
            <a:ext cx="1388934" cy="3933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2" b="1" i="0" u="none" strike="noStrike" kern="1200" cap="none" spc="0" normalizeH="0" baseline="0" noProof="0" dirty="0">
                <a:ln>
                  <a:noFill/>
                </a:ln>
                <a:solidFill>
                  <a:srgbClr val="14487F"/>
                </a:solidFill>
                <a:effectLst/>
                <a:uLnTx/>
                <a:uFillTx/>
                <a:latin typeface="Arial" panose="020B0604020202020204" pitchFamily="34" charset="0"/>
                <a:ea typeface="+mn-ea"/>
                <a:cs typeface="Arial" panose="020B0604020202020204" pitchFamily="34" charset="0"/>
              </a:rPr>
              <a:t>Cost of Capital Navigator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2"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Company-Level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52"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Betas datasets</a:t>
            </a:r>
          </a:p>
        </p:txBody>
      </p:sp>
      <p:sp>
        <p:nvSpPr>
          <p:cNvPr id="130" name="Block Arc 129">
            <a:extLst>
              <a:ext uri="{FF2B5EF4-FFF2-40B4-BE49-F238E27FC236}">
                <a16:creationId xmlns:a16="http://schemas.microsoft.com/office/drawing/2014/main" id="{063C19BB-D664-C42C-6304-2DE7028BAF2D}"/>
              </a:ext>
            </a:extLst>
          </p:cNvPr>
          <p:cNvSpPr/>
          <p:nvPr/>
        </p:nvSpPr>
        <p:spPr>
          <a:xfrm rot="9627827" flipH="1">
            <a:off x="4949991" y="4421162"/>
            <a:ext cx="1697796" cy="659897"/>
          </a:xfrm>
          <a:prstGeom prst="blockArc">
            <a:avLst>
              <a:gd name="adj1" fmla="val 19483429"/>
              <a:gd name="adj2" fmla="val 21186879"/>
              <a:gd name="adj3" fmla="val 14083"/>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Isosceles Triangle 130">
            <a:extLst>
              <a:ext uri="{FF2B5EF4-FFF2-40B4-BE49-F238E27FC236}">
                <a16:creationId xmlns:a16="http://schemas.microsoft.com/office/drawing/2014/main" id="{B155A034-EF70-5570-0CEA-7763378CBEE3}"/>
              </a:ext>
            </a:extLst>
          </p:cNvPr>
          <p:cNvSpPr/>
          <p:nvPr/>
        </p:nvSpPr>
        <p:spPr>
          <a:xfrm rot="1527827">
            <a:off x="6415446" y="4469052"/>
            <a:ext cx="260886" cy="224901"/>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2" name="Block Arc 131">
            <a:extLst>
              <a:ext uri="{FF2B5EF4-FFF2-40B4-BE49-F238E27FC236}">
                <a16:creationId xmlns:a16="http://schemas.microsoft.com/office/drawing/2014/main" id="{356BBDBB-E641-89E2-FA66-DE3D36C1D6C1}"/>
              </a:ext>
            </a:extLst>
          </p:cNvPr>
          <p:cNvSpPr/>
          <p:nvPr/>
        </p:nvSpPr>
        <p:spPr>
          <a:xfrm rot="10800000" flipH="1">
            <a:off x="4772280" y="4351471"/>
            <a:ext cx="1697796" cy="659897"/>
          </a:xfrm>
          <a:prstGeom prst="blockArc">
            <a:avLst>
              <a:gd name="adj1" fmla="val 15868045"/>
              <a:gd name="adj2" fmla="val 21186879"/>
              <a:gd name="adj3" fmla="val 14083"/>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14"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Oval 132">
            <a:extLst>
              <a:ext uri="{FF2B5EF4-FFF2-40B4-BE49-F238E27FC236}">
                <a16:creationId xmlns:a16="http://schemas.microsoft.com/office/drawing/2014/main" id="{2EF55E22-3B45-634A-E0FA-BBE2788C83EE}"/>
              </a:ext>
            </a:extLst>
          </p:cNvPr>
          <p:cNvSpPr/>
          <p:nvPr/>
        </p:nvSpPr>
        <p:spPr>
          <a:xfrm>
            <a:off x="5886845" y="4921467"/>
            <a:ext cx="50374" cy="503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4" name="Isosceles Triangle 133">
            <a:extLst>
              <a:ext uri="{FF2B5EF4-FFF2-40B4-BE49-F238E27FC236}">
                <a16:creationId xmlns:a16="http://schemas.microsoft.com/office/drawing/2014/main" id="{2022EF7B-B760-C008-CD2A-4DAD3D0244F7}"/>
              </a:ext>
            </a:extLst>
          </p:cNvPr>
          <p:cNvSpPr/>
          <p:nvPr/>
        </p:nvSpPr>
        <p:spPr>
          <a:xfrm rot="10800000">
            <a:off x="5820367" y="4792956"/>
            <a:ext cx="187516" cy="66344"/>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9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6" name="Group 135">
            <a:extLst>
              <a:ext uri="{FF2B5EF4-FFF2-40B4-BE49-F238E27FC236}">
                <a16:creationId xmlns:a16="http://schemas.microsoft.com/office/drawing/2014/main" id="{3A21FA84-441F-01CF-768D-0E95451C6BA0}"/>
              </a:ext>
            </a:extLst>
          </p:cNvPr>
          <p:cNvGrpSpPr/>
          <p:nvPr/>
        </p:nvGrpSpPr>
        <p:grpSpPr>
          <a:xfrm>
            <a:off x="8854492" y="5868941"/>
            <a:ext cx="453310" cy="351933"/>
            <a:chOff x="6646356" y="6044957"/>
            <a:chExt cx="370934" cy="432095"/>
          </a:xfrm>
        </p:grpSpPr>
        <p:sp>
          <p:nvSpPr>
            <p:cNvPr id="137" name="TextBox 136">
              <a:extLst>
                <a:ext uri="{FF2B5EF4-FFF2-40B4-BE49-F238E27FC236}">
                  <a16:creationId xmlns:a16="http://schemas.microsoft.com/office/drawing/2014/main" id="{21A5074B-6F18-00FF-F3E4-F81F25B4146D}"/>
                </a:ext>
              </a:extLst>
            </p:cNvPr>
            <p:cNvSpPr txBox="1"/>
            <p:nvPr/>
          </p:nvSpPr>
          <p:spPr>
            <a:xfrm>
              <a:off x="6646356" y="6193642"/>
              <a:ext cx="370934" cy="2834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rPr>
                <a:t>2024</a:t>
              </a:r>
            </a:p>
          </p:txBody>
        </p:sp>
        <p:cxnSp>
          <p:nvCxnSpPr>
            <p:cNvPr id="138" name="Straight Connector 137">
              <a:extLst>
                <a:ext uri="{FF2B5EF4-FFF2-40B4-BE49-F238E27FC236}">
                  <a16:creationId xmlns:a16="http://schemas.microsoft.com/office/drawing/2014/main" id="{1E1660F9-CD3A-7C99-131E-EDD568042962}"/>
                </a:ext>
              </a:extLst>
            </p:cNvPr>
            <p:cNvCxnSpPr>
              <a:cxnSpLocks/>
            </p:cNvCxnSpPr>
            <p:nvPr/>
          </p:nvCxnSpPr>
          <p:spPr>
            <a:xfrm>
              <a:off x="6800065" y="6044957"/>
              <a:ext cx="0" cy="158417"/>
            </a:xfrm>
            <a:prstGeom prst="line">
              <a:avLst/>
            </a:prstGeom>
            <a:ln w="12700">
              <a:solidFill>
                <a:srgbClr val="45556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EA1303EF-9AB1-8FF9-B3DA-B6DD5DB93FAC}"/>
              </a:ext>
            </a:extLst>
          </p:cNvPr>
          <p:cNvGrpSpPr/>
          <p:nvPr/>
        </p:nvGrpSpPr>
        <p:grpSpPr>
          <a:xfrm>
            <a:off x="7306743" y="2214469"/>
            <a:ext cx="1404398" cy="1418332"/>
            <a:chOff x="1293695" y="2132295"/>
            <a:chExt cx="2063959" cy="2084438"/>
          </a:xfrm>
        </p:grpSpPr>
        <p:pic>
          <p:nvPicPr>
            <p:cNvPr id="140" name="Picture 139">
              <a:extLst>
                <a:ext uri="{FF2B5EF4-FFF2-40B4-BE49-F238E27FC236}">
                  <a16:creationId xmlns:a16="http://schemas.microsoft.com/office/drawing/2014/main" id="{F9A5DF3F-AE52-EB8D-2305-699C8BEEB55E}"/>
                </a:ext>
              </a:extLst>
            </p:cNvPr>
            <p:cNvPicPr>
              <a:picLocks noChangeAspect="1"/>
            </p:cNvPicPr>
            <p:nvPr/>
          </p:nvPicPr>
          <p:blipFill>
            <a:blip r:embed="rId11"/>
            <a:stretch>
              <a:fillRect/>
            </a:stretch>
          </p:blipFill>
          <p:spPr>
            <a:xfrm>
              <a:off x="1293695" y="2139739"/>
              <a:ext cx="2063958" cy="2076994"/>
            </a:xfrm>
            <a:prstGeom prst="rect">
              <a:avLst/>
            </a:prstGeom>
            <a:effectLst>
              <a:outerShdw blurRad="50800" dist="38100" dir="2700000" algn="tl" rotWithShape="0">
                <a:prstClr val="black">
                  <a:alpha val="40000"/>
                </a:prstClr>
              </a:outerShdw>
            </a:effectLst>
          </p:spPr>
        </p:pic>
        <p:pic>
          <p:nvPicPr>
            <p:cNvPr id="141" name="Picture 140">
              <a:extLst>
                <a:ext uri="{FF2B5EF4-FFF2-40B4-BE49-F238E27FC236}">
                  <a16:creationId xmlns:a16="http://schemas.microsoft.com/office/drawing/2014/main" id="{1AF126EC-D1CB-2B1D-FE8E-9439D79D476E}"/>
                </a:ext>
              </a:extLst>
            </p:cNvPr>
            <p:cNvPicPr>
              <a:picLocks noChangeAspect="1"/>
            </p:cNvPicPr>
            <p:nvPr/>
          </p:nvPicPr>
          <p:blipFill>
            <a:blip r:embed="rId12"/>
            <a:stretch>
              <a:fillRect/>
            </a:stretch>
          </p:blipFill>
          <p:spPr>
            <a:xfrm>
              <a:off x="1293695" y="2139533"/>
              <a:ext cx="2063959" cy="2057462"/>
            </a:xfrm>
            <a:prstGeom prst="rect">
              <a:avLst/>
            </a:prstGeom>
          </p:spPr>
        </p:pic>
        <p:sp>
          <p:nvSpPr>
            <p:cNvPr id="142" name="Rectangle 141">
              <a:extLst>
                <a:ext uri="{FF2B5EF4-FFF2-40B4-BE49-F238E27FC236}">
                  <a16:creationId xmlns:a16="http://schemas.microsoft.com/office/drawing/2014/main" id="{1FEC7030-1390-C77E-E09E-42FFDA386F90}"/>
                </a:ext>
              </a:extLst>
            </p:cNvPr>
            <p:cNvSpPr/>
            <p:nvPr/>
          </p:nvSpPr>
          <p:spPr>
            <a:xfrm>
              <a:off x="1293695" y="2132295"/>
              <a:ext cx="2063958" cy="45719"/>
            </a:xfrm>
            <a:prstGeom prst="rect">
              <a:avLst/>
            </a:prstGeom>
            <a:solidFill>
              <a:srgbClr val="41A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srgbClr val="FFFFFF"/>
                </a:solidFill>
                <a:effectLst/>
                <a:uLnTx/>
                <a:uFillTx/>
                <a:latin typeface="Nunito Sans"/>
                <a:ea typeface="+mn-ea"/>
                <a:cs typeface="+mn-cs"/>
              </a:endParaRPr>
            </a:p>
          </p:txBody>
        </p:sp>
      </p:grpSp>
      <p:grpSp>
        <p:nvGrpSpPr>
          <p:cNvPr id="143" name="Group 142">
            <a:extLst>
              <a:ext uri="{FF2B5EF4-FFF2-40B4-BE49-F238E27FC236}">
                <a16:creationId xmlns:a16="http://schemas.microsoft.com/office/drawing/2014/main" id="{0968B50B-87BA-8785-A347-9FC8435024B2}"/>
              </a:ext>
            </a:extLst>
          </p:cNvPr>
          <p:cNvGrpSpPr/>
          <p:nvPr/>
        </p:nvGrpSpPr>
        <p:grpSpPr>
          <a:xfrm>
            <a:off x="9822940" y="2217256"/>
            <a:ext cx="1414299" cy="1414335"/>
            <a:chOff x="6539302" y="2132295"/>
            <a:chExt cx="2084384" cy="2084438"/>
          </a:xfrm>
        </p:grpSpPr>
        <p:pic>
          <p:nvPicPr>
            <p:cNvPr id="144" name="Picture 143">
              <a:extLst>
                <a:ext uri="{FF2B5EF4-FFF2-40B4-BE49-F238E27FC236}">
                  <a16:creationId xmlns:a16="http://schemas.microsoft.com/office/drawing/2014/main" id="{3FBF705D-E8E2-7BFC-F269-C84DF181F1B5}"/>
                </a:ext>
              </a:extLst>
            </p:cNvPr>
            <p:cNvPicPr>
              <a:picLocks noChangeAspect="1"/>
            </p:cNvPicPr>
            <p:nvPr/>
          </p:nvPicPr>
          <p:blipFill>
            <a:blip r:embed="rId14"/>
            <a:stretch>
              <a:fillRect/>
            </a:stretch>
          </p:blipFill>
          <p:spPr>
            <a:xfrm>
              <a:off x="6542324" y="2133189"/>
              <a:ext cx="2081362" cy="2083544"/>
            </a:xfrm>
            <a:prstGeom prst="rect">
              <a:avLst/>
            </a:prstGeom>
            <a:effectLst>
              <a:outerShdw blurRad="50800" dist="38100" dir="2700000" algn="tl" rotWithShape="0">
                <a:prstClr val="black">
                  <a:alpha val="40000"/>
                </a:prstClr>
              </a:outerShdw>
            </a:effectLst>
          </p:spPr>
        </p:pic>
        <p:sp>
          <p:nvSpPr>
            <p:cNvPr id="145" name="Rectangle 144">
              <a:extLst>
                <a:ext uri="{FF2B5EF4-FFF2-40B4-BE49-F238E27FC236}">
                  <a16:creationId xmlns:a16="http://schemas.microsoft.com/office/drawing/2014/main" id="{C3A12331-2C27-03BA-679A-B0E9DBB9499F}"/>
                </a:ext>
              </a:extLst>
            </p:cNvPr>
            <p:cNvSpPr/>
            <p:nvPr/>
          </p:nvSpPr>
          <p:spPr>
            <a:xfrm>
              <a:off x="6539302" y="2132295"/>
              <a:ext cx="2081361" cy="45719"/>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srgbClr val="FFFFFF"/>
                </a:solidFill>
                <a:effectLst/>
                <a:uLnTx/>
                <a:uFillTx/>
                <a:latin typeface="Nunito Sans"/>
                <a:ea typeface="+mn-ea"/>
                <a:cs typeface="+mn-cs"/>
              </a:endParaRPr>
            </a:p>
          </p:txBody>
        </p:sp>
      </p:grpSp>
      <p:sp>
        <p:nvSpPr>
          <p:cNvPr id="146" name="Rectangle 145">
            <a:extLst>
              <a:ext uri="{FF2B5EF4-FFF2-40B4-BE49-F238E27FC236}">
                <a16:creationId xmlns:a16="http://schemas.microsoft.com/office/drawing/2014/main" id="{5B119486-FE08-12DC-2917-471E7297CDE1}"/>
              </a:ext>
            </a:extLst>
          </p:cNvPr>
          <p:cNvSpPr/>
          <p:nvPr/>
        </p:nvSpPr>
        <p:spPr>
          <a:xfrm>
            <a:off x="9077827" y="5483569"/>
            <a:ext cx="872612" cy="2343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23" b="0" i="0" u="sng" strike="noStrike" kern="1200" cap="none" spc="0" normalizeH="0" baseline="0" noProof="0" dirty="0">
                <a:ln>
                  <a:noFill/>
                </a:ln>
                <a:solidFill>
                  <a:srgbClr val="43B049"/>
                </a:solidFill>
                <a:effectLst/>
                <a:uLnTx/>
                <a:uFill>
                  <a:solidFill>
                    <a:srgbClr val="FFFFFF"/>
                  </a:solidFill>
                </a:uFill>
                <a:latin typeface="Arial" panose="020B0604020202020204" pitchFamily="34" charset="0"/>
                <a:ea typeface="+mn-ea"/>
                <a:cs typeface="Arial" panose="020B0604020202020204" pitchFamily="34" charset="0"/>
                <a:hlinkClick r:id="rId17">
                  <a:extLst>
                    <a:ext uri="{A12FA001-AC4F-418D-AE19-62706E023703}">
                      <ahyp:hlinkClr xmlns:ahyp="http://schemas.microsoft.com/office/drawing/2018/hyperlinkcolor" val="tx"/>
                    </a:ext>
                  </a:extLst>
                </a:hlinkClick>
              </a:rPr>
              <a:t>Learn More</a:t>
            </a:r>
            <a:endParaRPr kumimoji="0" lang="en-US" sz="923" b="0" i="0" u="sng" strike="noStrike" kern="1200" cap="none" spc="0" normalizeH="0" baseline="0" noProof="0" dirty="0">
              <a:ln>
                <a:noFill/>
              </a:ln>
              <a:solidFill>
                <a:srgbClr val="43B049"/>
              </a:solidFill>
              <a:effectLst/>
              <a:uLnTx/>
              <a:uFill>
                <a:solidFill>
                  <a:srgbClr val="FFFFFF"/>
                </a:solidFill>
              </a:uFill>
              <a:latin typeface="Arial" panose="020B0604020202020204" pitchFamily="34" charset="0"/>
              <a:ea typeface="+mn-ea"/>
              <a:cs typeface="Arial" panose="020B0604020202020204" pitchFamily="34" charset="0"/>
            </a:endParaRPr>
          </a:p>
        </p:txBody>
      </p:sp>
      <p:sp>
        <p:nvSpPr>
          <p:cNvPr id="150" name="TextBox 149">
            <a:extLst>
              <a:ext uri="{FF2B5EF4-FFF2-40B4-BE49-F238E27FC236}">
                <a16:creationId xmlns:a16="http://schemas.microsoft.com/office/drawing/2014/main" id="{070450F3-158F-FC43-C1BE-237D40F60FFE}"/>
              </a:ext>
            </a:extLst>
          </p:cNvPr>
          <p:cNvSpPr txBox="1"/>
          <p:nvPr/>
        </p:nvSpPr>
        <p:spPr>
          <a:xfrm>
            <a:off x="8124838" y="6368962"/>
            <a:ext cx="2883276" cy="34624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3B049"/>
                </a:solidFill>
                <a:effectLst/>
                <a:uLnTx/>
                <a:uFillTx/>
                <a:latin typeface="Nunito Sans"/>
                <a:ea typeface="+mn-ea"/>
                <a:cs typeface="+mn-cs"/>
              </a:rPr>
              <a:t>Kroll.com/costofcapitalnavigator</a:t>
            </a:r>
          </a:p>
        </p:txBody>
      </p:sp>
      <p:sp>
        <p:nvSpPr>
          <p:cNvPr id="2" name="Text Placeholder 6">
            <a:extLst>
              <a:ext uri="{FF2B5EF4-FFF2-40B4-BE49-F238E27FC236}">
                <a16:creationId xmlns:a16="http://schemas.microsoft.com/office/drawing/2014/main" id="{29C98C50-F163-1F72-A54B-7FB8E1CBE2FF}"/>
              </a:ext>
            </a:extLst>
          </p:cNvPr>
          <p:cNvSpPr txBox="1">
            <a:spLocks/>
          </p:cNvSpPr>
          <p:nvPr/>
        </p:nvSpPr>
        <p:spPr>
          <a:xfrm>
            <a:off x="7086606" y="4312090"/>
            <a:ext cx="2598374" cy="788740"/>
          </a:xfrm>
          <a:prstGeom prst="rect">
            <a:avLst/>
          </a:prstGeom>
        </p:spPr>
        <p:txBody>
          <a:bodyPr vert="horz" lIns="91440" tIns="45720" rIns="91440" bIns="45720" numCol="1" rtlCol="0">
            <a:norm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Nunito Sans"/>
                <a:ea typeface="+mn-ea"/>
                <a:cs typeface="+mn-cs"/>
              </a:rPr>
              <a:t>U.S. Cost of Capital Inputs</a:t>
            </a:r>
          </a:p>
          <a:p>
            <a:pPr marL="171450" marR="0" lvl="0" indent="-17145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Nunito Sans"/>
                <a:ea typeface="+mn-ea"/>
                <a:cs typeface="+mn-cs"/>
              </a:rPr>
              <a:t>U.S. Industry Benchmarking </a:t>
            </a:r>
          </a:p>
          <a:p>
            <a:pPr marL="171450" marR="0" lvl="0" indent="-17145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Nunito Sans"/>
                <a:ea typeface="+mn-ea"/>
                <a:cs typeface="+mn-cs"/>
              </a:rPr>
              <a:t>U.S. Company-Level Betas</a:t>
            </a:r>
          </a:p>
        </p:txBody>
      </p:sp>
      <p:sp>
        <p:nvSpPr>
          <p:cNvPr id="3" name="Text Placeholder 6">
            <a:extLst>
              <a:ext uri="{FF2B5EF4-FFF2-40B4-BE49-F238E27FC236}">
                <a16:creationId xmlns:a16="http://schemas.microsoft.com/office/drawing/2014/main" id="{873B8B9C-033B-9ECE-FE6D-BCC491D4897C}"/>
              </a:ext>
            </a:extLst>
          </p:cNvPr>
          <p:cNvSpPr txBox="1">
            <a:spLocks/>
          </p:cNvSpPr>
          <p:nvPr/>
        </p:nvSpPr>
        <p:spPr>
          <a:xfrm>
            <a:off x="9322574" y="4320759"/>
            <a:ext cx="2598375" cy="788740"/>
          </a:xfrm>
          <a:prstGeom prst="rect">
            <a:avLst/>
          </a:prstGeom>
        </p:spPr>
        <p:txBody>
          <a:bodyPr vert="horz" lIns="91440" tIns="45720" rIns="91440" bIns="45720" numCol="1" rtlCol="0">
            <a:norm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Nunito Sans"/>
                <a:ea typeface="+mn-ea"/>
                <a:cs typeface="+mn-cs"/>
              </a:rPr>
              <a:t>International Cost of Capital Inputs</a:t>
            </a:r>
          </a:p>
          <a:p>
            <a:pPr marL="171450" marR="0" lvl="0" indent="-17145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Nunito Sans"/>
                <a:ea typeface="+mn-ea"/>
                <a:cs typeface="+mn-cs"/>
              </a:rPr>
              <a:t>International Industry Benchmarking </a:t>
            </a:r>
          </a:p>
          <a:p>
            <a:pPr marL="171450" marR="0" lvl="0" indent="-17145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Nunito Sans"/>
                <a:ea typeface="+mn-ea"/>
                <a:cs typeface="+mn-cs"/>
              </a:rPr>
              <a:t>International Company-Level Betas</a:t>
            </a:r>
          </a:p>
        </p:txBody>
      </p:sp>
      <p:sp>
        <p:nvSpPr>
          <p:cNvPr id="6" name="Text Placeholder 6">
            <a:extLst>
              <a:ext uri="{FF2B5EF4-FFF2-40B4-BE49-F238E27FC236}">
                <a16:creationId xmlns:a16="http://schemas.microsoft.com/office/drawing/2014/main" id="{1C773CEB-7397-560F-45BC-A9D13BE9BEAB}"/>
              </a:ext>
            </a:extLst>
          </p:cNvPr>
          <p:cNvSpPr txBox="1">
            <a:spLocks/>
          </p:cNvSpPr>
          <p:nvPr/>
        </p:nvSpPr>
        <p:spPr>
          <a:xfrm>
            <a:off x="7086606" y="3792645"/>
            <a:ext cx="2151301" cy="1041582"/>
          </a:xfrm>
          <a:prstGeom prst="rect">
            <a:avLst/>
          </a:prstGeom>
        </p:spPr>
        <p:txBody>
          <a:bodyPr vert="horz" lIns="91440" tIns="45720" rIns="91440" bIns="45720" numCol="1" rtlCol="0">
            <a:norm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None/>
              <a:tabLst/>
              <a:defRPr/>
            </a:pPr>
            <a:r>
              <a:rPr kumimoji="0" lang="en-US" sz="1050" b="1" i="0" u="none" strike="noStrike" kern="1200" cap="none" spc="0" normalizeH="0" baseline="0" noProof="0" dirty="0">
                <a:ln>
                  <a:noFill/>
                </a:ln>
                <a:solidFill>
                  <a:prstClr val="black"/>
                </a:solidFill>
                <a:effectLst/>
                <a:uLnTx/>
                <a:uFillTx/>
                <a:latin typeface="Nunito Sans"/>
                <a:ea typeface="+mn-ea"/>
                <a:cs typeface="+mn-cs"/>
              </a:rPr>
              <a:t>Includes all historical data for these datasets:</a:t>
            </a:r>
          </a:p>
        </p:txBody>
      </p:sp>
      <p:sp>
        <p:nvSpPr>
          <p:cNvPr id="7" name="Text Placeholder 6">
            <a:extLst>
              <a:ext uri="{FF2B5EF4-FFF2-40B4-BE49-F238E27FC236}">
                <a16:creationId xmlns:a16="http://schemas.microsoft.com/office/drawing/2014/main" id="{0DA3B65A-8271-9268-B5FE-DEA3F0973CD1}"/>
              </a:ext>
            </a:extLst>
          </p:cNvPr>
          <p:cNvSpPr txBox="1">
            <a:spLocks/>
          </p:cNvSpPr>
          <p:nvPr/>
        </p:nvSpPr>
        <p:spPr>
          <a:xfrm>
            <a:off x="9366911" y="3801314"/>
            <a:ext cx="2194176" cy="488424"/>
          </a:xfrm>
          <a:prstGeom prst="rect">
            <a:avLst/>
          </a:prstGeom>
        </p:spPr>
        <p:txBody>
          <a:bodyPr vert="horz" lIns="91440" tIns="45720" rIns="91440" bIns="45720" numCol="1" rtlCol="0">
            <a:norm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400"/>
              </a:spcBef>
              <a:spcAft>
                <a:spcPts val="0"/>
              </a:spcAft>
              <a:buClr>
                <a:srgbClr val="43B049"/>
              </a:buClr>
              <a:buSzTx/>
              <a:buFont typeface="Arial" panose="020B0604020202020204" pitchFamily="34" charset="0"/>
              <a:buNone/>
              <a:tabLst/>
              <a:defRPr/>
            </a:pPr>
            <a:r>
              <a:rPr kumimoji="0" lang="en-US" sz="1050" b="1" i="0" u="none" strike="noStrike" kern="1200" cap="none" spc="0" normalizeH="0" baseline="0" noProof="0" dirty="0">
                <a:ln>
                  <a:noFill/>
                </a:ln>
                <a:solidFill>
                  <a:prstClr val="black"/>
                </a:solidFill>
                <a:effectLst/>
                <a:uLnTx/>
                <a:uFillTx/>
                <a:latin typeface="Nunito Sans"/>
                <a:ea typeface="+mn-ea"/>
                <a:cs typeface="+mn-cs"/>
              </a:rPr>
              <a:t>Includes all historical data for these datasets:</a:t>
            </a:r>
          </a:p>
        </p:txBody>
      </p:sp>
    </p:spTree>
    <p:extLst>
      <p:ext uri="{BB962C8B-B14F-4D97-AF65-F5344CB8AC3E}">
        <p14:creationId xmlns:p14="http://schemas.microsoft.com/office/powerpoint/2010/main" val="2350647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7FE98A-78B1-495F-8A5C-53E48422F91F}" type="slidenum">
              <a:rPr kumimoji="0" lang="en-US" sz="900" b="0" i="0" u="none" strike="noStrike" kern="1200" cap="none" spc="0" normalizeH="0" baseline="0" noProof="0" smtClean="0">
                <a:ln>
                  <a:noFill/>
                </a:ln>
                <a:solidFill>
                  <a:prstClr val="black"/>
                </a:solidFill>
                <a:effectLst/>
                <a:uLnTx/>
                <a:uFillTx/>
                <a:latin typeface="Nunit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prstClr val="black"/>
              </a:solidFill>
              <a:effectLst/>
              <a:uLnTx/>
              <a:uFillTx/>
              <a:latin typeface="Nunito Sans"/>
              <a:ea typeface="+mn-ea"/>
              <a:cs typeface="+mn-cs"/>
            </a:endParaRPr>
          </a:p>
        </p:txBody>
      </p:sp>
      <p:sp>
        <p:nvSpPr>
          <p:cNvPr id="4" name="Title 3">
            <a:extLst>
              <a:ext uri="{FF2B5EF4-FFF2-40B4-BE49-F238E27FC236}">
                <a16:creationId xmlns:a16="http://schemas.microsoft.com/office/drawing/2014/main" id="{6E898A6F-B3F8-3C4C-9F8A-814E32A162AE}"/>
              </a:ext>
            </a:extLst>
          </p:cNvPr>
          <p:cNvSpPr>
            <a:spLocks noGrp="1"/>
          </p:cNvSpPr>
          <p:nvPr>
            <p:ph type="title"/>
          </p:nvPr>
        </p:nvSpPr>
        <p:spPr/>
        <p:txBody>
          <a:bodyPr/>
          <a:lstStyle/>
          <a:p>
            <a:r>
              <a:rPr lang="en-US" dirty="0"/>
              <a:t>Available Modules and Datasets</a:t>
            </a:r>
          </a:p>
        </p:txBody>
      </p:sp>
      <p:pic>
        <p:nvPicPr>
          <p:cNvPr id="8" name="Picture 7" descr="A picture containing text, sitting, electronics&#10;&#10;Description automatically generated">
            <a:extLst>
              <a:ext uri="{FF2B5EF4-FFF2-40B4-BE49-F238E27FC236}">
                <a16:creationId xmlns:a16="http://schemas.microsoft.com/office/drawing/2014/main" id="{7703EF63-9AA7-7AE7-2029-B73D83BA6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097" y="1257035"/>
            <a:ext cx="1477066" cy="1477066"/>
          </a:xfrm>
          <a:prstGeom prst="rect">
            <a:avLst/>
          </a:prstGeom>
          <a:effectLst>
            <a:outerShdw blurRad="50800" dist="38100" dir="2700000" algn="tl" rotWithShape="0">
              <a:prstClr val="black">
                <a:alpha val="40000"/>
              </a:prstClr>
            </a:outerShdw>
          </a:effectLst>
        </p:spPr>
      </p:pic>
      <p:pic>
        <p:nvPicPr>
          <p:cNvPr id="9" name="Picture 8" descr="Graphical user interface&#10;&#10;Description automatically generated">
            <a:extLst>
              <a:ext uri="{FF2B5EF4-FFF2-40B4-BE49-F238E27FC236}">
                <a16:creationId xmlns:a16="http://schemas.microsoft.com/office/drawing/2014/main" id="{991DC0DF-EEA8-FFA1-AB01-4AE3DE76D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50" y="1257035"/>
            <a:ext cx="1477066" cy="1477066"/>
          </a:xfrm>
          <a:prstGeom prst="rect">
            <a:avLst/>
          </a:prstGeom>
          <a:effectLst>
            <a:outerShdw blurRad="50800" dist="38100" dir="2700000" algn="tl" rotWithShape="0">
              <a:prstClr val="black">
                <a:alpha val="40000"/>
              </a:prstClr>
            </a:outerShdw>
          </a:effectLst>
        </p:spPr>
      </p:pic>
      <p:sp>
        <p:nvSpPr>
          <p:cNvPr id="10" name="Text Placeholder 6">
            <a:extLst>
              <a:ext uri="{FF2B5EF4-FFF2-40B4-BE49-F238E27FC236}">
                <a16:creationId xmlns:a16="http://schemas.microsoft.com/office/drawing/2014/main" id="{F1DBD8A6-B440-4AE9-8A81-B66A09D6CCD1}"/>
              </a:ext>
            </a:extLst>
          </p:cNvPr>
          <p:cNvSpPr txBox="1">
            <a:spLocks/>
          </p:cNvSpPr>
          <p:nvPr/>
        </p:nvSpPr>
        <p:spPr>
          <a:xfrm>
            <a:off x="2395454" y="1202365"/>
            <a:ext cx="3375868" cy="5299434"/>
          </a:xfrm>
          <a:prstGeom prst="rect">
            <a:avLst/>
          </a:prstGeom>
        </p:spPr>
        <p:txBody>
          <a:bodyPr vert="horz" lIns="91440" tIns="45720" rIns="91440" bIns="45720" numCol="1" rtlCol="0">
            <a:no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U.S. Cost of Capital Inputs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Risk-free Rates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Equity Risk Premia (ERPs)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Size Premium</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Risk Premium Over the Risk-free Rate</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Betas and Industry Risk Premia </a:t>
            </a: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U.S. Industry Benchmarking</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170+ industries analyzed each quarter</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Cost of equity, cost of debt and WACC estimates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Performance statistics and ratio analysis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Valuation multiples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Levered and Unlevered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Capital structure inputs</a:t>
            </a: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U.S. Company-Level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8,000+ U.S. Companies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Currency: USD</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Market index: MSCI USA Index</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Levered, Unlevered, and Relevered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Statistical Quality of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Company-Level Metrics</a:t>
            </a: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p:txBody>
      </p:sp>
      <p:sp>
        <p:nvSpPr>
          <p:cNvPr id="11" name="Text Placeholder 6">
            <a:extLst>
              <a:ext uri="{FF2B5EF4-FFF2-40B4-BE49-F238E27FC236}">
                <a16:creationId xmlns:a16="http://schemas.microsoft.com/office/drawing/2014/main" id="{5E944220-5369-7044-81FC-B92D1A5704BB}"/>
              </a:ext>
            </a:extLst>
          </p:cNvPr>
          <p:cNvSpPr txBox="1">
            <a:spLocks/>
          </p:cNvSpPr>
          <p:nvPr/>
        </p:nvSpPr>
        <p:spPr>
          <a:xfrm>
            <a:off x="7501936" y="1202365"/>
            <a:ext cx="3506177" cy="5111059"/>
          </a:xfrm>
          <a:prstGeom prst="rect">
            <a:avLst/>
          </a:prstGeom>
        </p:spPr>
        <p:txBody>
          <a:bodyPr vert="horz" lIns="91440" tIns="45720" rIns="91440" bIns="45720" numCol="1" rtlCol="0">
            <a:no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International Cost of Capital Inputs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Country risk premia (CRPs) for 175+ countries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Relative volatility (RV) factors for 70+ countries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Risk-free rates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Equity Risk Premia (ERPs)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Long-term inflation expectations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Statutory corporate tax rates</a:t>
            </a: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International Industry Benchmarking</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200+ industries analyzed each quarter</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Cost of equity, cost of debt and WACC estimates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Performance statistics and ratio analysis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Valuation multiples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Levered and Unlevered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Capital structure inputs</a:t>
            </a: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endPar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
                <a:srgbClr val="43B049"/>
              </a:buClr>
              <a:buSzTx/>
              <a:buFont typeface="Arial" panose="020B0604020202020204" pitchFamily="34" charset="0"/>
              <a:buNone/>
              <a:tabLst/>
              <a:defRPr/>
            </a:pPr>
            <a:r>
              <a:rPr kumimoji="0" lang="en-US" sz="1100" b="1"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International Company-Level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35,000+ Companies located in 110+ countries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140+ currencies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30+ equity market indices in the MSCI universe</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Levered, Unlevered, and Relevered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Statistical Quality of Betas</a:t>
            </a:r>
          </a:p>
          <a:p>
            <a:pPr marL="171450" marR="0" lvl="0" indent="-171450" algn="l" defTabSz="914400" rtl="0" eaLnBrk="1" fontAlgn="auto" latinLnBrk="0" hangingPunct="1">
              <a:lnSpc>
                <a:spcPct val="100000"/>
              </a:lnSpc>
              <a:spcBef>
                <a:spcPts val="0"/>
              </a:spcBef>
              <a:spcAft>
                <a:spcPts val="0"/>
              </a:spcAft>
              <a:buClr>
                <a:srgbClr val="43B049"/>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4D4D4F"/>
                </a:solidFill>
                <a:effectLst/>
                <a:uLnTx/>
                <a:uFillTx/>
                <a:latin typeface="Arial" panose="020B0604020202020204" pitchFamily="34" charset="0"/>
                <a:ea typeface="+mn-ea"/>
                <a:cs typeface="Arial" panose="020B0604020202020204" pitchFamily="34" charset="0"/>
              </a:rPr>
              <a:t>Company-Level Metrics</a:t>
            </a:r>
          </a:p>
        </p:txBody>
      </p:sp>
      <p:sp>
        <p:nvSpPr>
          <p:cNvPr id="17" name="TextBox 16">
            <a:extLst>
              <a:ext uri="{FF2B5EF4-FFF2-40B4-BE49-F238E27FC236}">
                <a16:creationId xmlns:a16="http://schemas.microsoft.com/office/drawing/2014/main" id="{F677D371-42DF-00E9-5B22-EA5EEBFBCE87}"/>
              </a:ext>
            </a:extLst>
          </p:cNvPr>
          <p:cNvSpPr txBox="1"/>
          <p:nvPr/>
        </p:nvSpPr>
        <p:spPr>
          <a:xfrm>
            <a:off x="339453" y="2822263"/>
            <a:ext cx="2163020" cy="34624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B049"/>
                </a:solidFill>
                <a:effectLst/>
                <a:uLnTx/>
                <a:uFillTx/>
                <a:latin typeface="Nunito Sans"/>
                <a:ea typeface="+mn-ea"/>
                <a:cs typeface="+mn-cs"/>
                <a:hlinkClick r:id="rId5"/>
              </a:rPr>
              <a:t>Learn More</a:t>
            </a:r>
            <a:endParaRPr kumimoji="0" lang="en-US" sz="1200" b="1" i="0" u="none" strike="noStrike" kern="1200" cap="none" spc="0" normalizeH="0" baseline="0" noProof="0" dirty="0">
              <a:ln>
                <a:noFill/>
              </a:ln>
              <a:solidFill>
                <a:srgbClr val="43B049"/>
              </a:solidFill>
              <a:effectLst/>
              <a:uLnTx/>
              <a:uFillTx/>
              <a:latin typeface="Nunito Sans"/>
              <a:ea typeface="+mn-ea"/>
              <a:cs typeface="+mn-cs"/>
            </a:endParaRPr>
          </a:p>
        </p:txBody>
      </p:sp>
      <p:sp>
        <p:nvSpPr>
          <p:cNvPr id="18" name="TextBox 17">
            <a:extLst>
              <a:ext uri="{FF2B5EF4-FFF2-40B4-BE49-F238E27FC236}">
                <a16:creationId xmlns:a16="http://schemas.microsoft.com/office/drawing/2014/main" id="{D17CC854-416E-262C-5DD1-FC024721490B}"/>
              </a:ext>
            </a:extLst>
          </p:cNvPr>
          <p:cNvSpPr txBox="1"/>
          <p:nvPr/>
        </p:nvSpPr>
        <p:spPr>
          <a:xfrm>
            <a:off x="5468800" y="2770805"/>
            <a:ext cx="2163020" cy="34624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3B049"/>
                </a:solidFill>
                <a:effectLst/>
                <a:uLnTx/>
                <a:uFillTx/>
                <a:latin typeface="Nunito Sans"/>
                <a:ea typeface="+mn-ea"/>
                <a:cs typeface="+mn-cs"/>
                <a:hlinkClick r:id="rId6"/>
              </a:rPr>
              <a:t>Learn More</a:t>
            </a:r>
            <a:endParaRPr kumimoji="0" lang="en-US" sz="1200" b="1" i="0" u="none" strike="noStrike" kern="1200" cap="none" spc="0" normalizeH="0" baseline="0" noProof="0" dirty="0">
              <a:ln>
                <a:noFill/>
              </a:ln>
              <a:solidFill>
                <a:srgbClr val="43B049"/>
              </a:solidFill>
              <a:effectLst/>
              <a:uLnTx/>
              <a:uFillTx/>
              <a:latin typeface="Nunito Sans"/>
              <a:ea typeface="+mn-ea"/>
              <a:cs typeface="+mn-cs"/>
            </a:endParaRPr>
          </a:p>
        </p:txBody>
      </p:sp>
      <p:sp>
        <p:nvSpPr>
          <p:cNvPr id="20" name="TextBox 19">
            <a:extLst>
              <a:ext uri="{FF2B5EF4-FFF2-40B4-BE49-F238E27FC236}">
                <a16:creationId xmlns:a16="http://schemas.microsoft.com/office/drawing/2014/main" id="{57BAB887-D2C5-ACFD-F370-4D9A8B02EEC6}"/>
              </a:ext>
            </a:extLst>
          </p:cNvPr>
          <p:cNvSpPr txBox="1"/>
          <p:nvPr/>
        </p:nvSpPr>
        <p:spPr>
          <a:xfrm>
            <a:off x="8124838" y="6368962"/>
            <a:ext cx="2883276" cy="34624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3B049"/>
                </a:solidFill>
                <a:effectLst/>
                <a:uLnTx/>
                <a:uFillTx/>
                <a:latin typeface="Nunito Sans"/>
                <a:ea typeface="+mn-ea"/>
                <a:cs typeface="+mn-cs"/>
              </a:rPr>
              <a:t>Kroll.com/costofcapitalnavigator</a:t>
            </a:r>
          </a:p>
        </p:txBody>
      </p:sp>
      <p:cxnSp>
        <p:nvCxnSpPr>
          <p:cNvPr id="6" name="Straight Connector 5">
            <a:extLst>
              <a:ext uri="{FF2B5EF4-FFF2-40B4-BE49-F238E27FC236}">
                <a16:creationId xmlns:a16="http://schemas.microsoft.com/office/drawing/2014/main" id="{A88E4480-1AB4-678A-D663-0827B1431520}"/>
              </a:ext>
            </a:extLst>
          </p:cNvPr>
          <p:cNvCxnSpPr/>
          <p:nvPr/>
        </p:nvCxnSpPr>
        <p:spPr>
          <a:xfrm>
            <a:off x="2464904" y="2499691"/>
            <a:ext cx="2946953" cy="0"/>
          </a:xfrm>
          <a:prstGeom prst="line">
            <a:avLst/>
          </a:prstGeom>
          <a:ln w="12700">
            <a:solidFill>
              <a:srgbClr val="14487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BD6FFD-3044-D3BF-F050-9BDFB87C5A5E}"/>
              </a:ext>
            </a:extLst>
          </p:cNvPr>
          <p:cNvCxnSpPr/>
          <p:nvPr/>
        </p:nvCxnSpPr>
        <p:spPr>
          <a:xfrm>
            <a:off x="7583555" y="2549387"/>
            <a:ext cx="2946953" cy="0"/>
          </a:xfrm>
          <a:prstGeom prst="line">
            <a:avLst/>
          </a:prstGeom>
          <a:ln w="12700">
            <a:solidFill>
              <a:srgbClr val="14487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534E99-9731-ED51-65D4-28DA3AEE35CC}"/>
              </a:ext>
            </a:extLst>
          </p:cNvPr>
          <p:cNvCxnSpPr/>
          <p:nvPr/>
        </p:nvCxnSpPr>
        <p:spPr>
          <a:xfrm>
            <a:off x="2464904" y="4237384"/>
            <a:ext cx="2946953" cy="0"/>
          </a:xfrm>
          <a:prstGeom prst="line">
            <a:avLst/>
          </a:prstGeom>
          <a:ln w="12700">
            <a:solidFill>
              <a:srgbClr val="14487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9EBC6-8E84-EEEA-BFFE-262EFB36C200}"/>
              </a:ext>
            </a:extLst>
          </p:cNvPr>
          <p:cNvCxnSpPr/>
          <p:nvPr/>
        </p:nvCxnSpPr>
        <p:spPr>
          <a:xfrm>
            <a:off x="7583555" y="4235728"/>
            <a:ext cx="2946953" cy="0"/>
          </a:xfrm>
          <a:prstGeom prst="line">
            <a:avLst/>
          </a:prstGeom>
          <a:ln w="12700">
            <a:solidFill>
              <a:srgbClr val="1448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139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ll, posing&#10;&#10;Description automatically generated">
            <a:extLst>
              <a:ext uri="{FF2B5EF4-FFF2-40B4-BE49-F238E27FC236}">
                <a16:creationId xmlns:a16="http://schemas.microsoft.com/office/drawing/2014/main" id="{C3AB018F-B704-4E0C-898B-7A43771981F2}"/>
              </a:ext>
            </a:extLst>
          </p:cNvPr>
          <p:cNvPicPr>
            <a:picLocks noChangeAspect="1"/>
          </p:cNvPicPr>
          <p:nvPr/>
        </p:nvPicPr>
        <p:blipFill rotWithShape="1">
          <a:blip r:embed="rId2">
            <a:extLst>
              <a:ext uri="{28A0092B-C50C-407E-A947-70E740481C1C}">
                <a14:useLocalDpi xmlns:a14="http://schemas.microsoft.com/office/drawing/2010/main" val="0"/>
              </a:ext>
            </a:extLst>
          </a:blip>
          <a:srcRect l="11539" r="11539"/>
          <a:stretch/>
        </p:blipFill>
        <p:spPr>
          <a:xfrm>
            <a:off x="4373854" y="2204270"/>
            <a:ext cx="1508942" cy="1961624"/>
          </a:xfrm>
          <a:prstGeom prst="rect">
            <a:avLst/>
          </a:prstGeom>
        </p:spPr>
      </p:pic>
      <p:sp>
        <p:nvSpPr>
          <p:cNvPr id="8" name="Text Placeholder 10">
            <a:extLst>
              <a:ext uri="{FF2B5EF4-FFF2-40B4-BE49-F238E27FC236}">
                <a16:creationId xmlns:a16="http://schemas.microsoft.com/office/drawing/2014/main" id="{86A72D03-4E58-4B83-8BBC-B6F73B87EB85}"/>
              </a:ext>
            </a:extLst>
          </p:cNvPr>
          <p:cNvSpPr txBox="1">
            <a:spLocks/>
          </p:cNvSpPr>
          <p:nvPr/>
        </p:nvSpPr>
        <p:spPr>
          <a:xfrm>
            <a:off x="5943002" y="2204271"/>
            <a:ext cx="2861562" cy="2161659"/>
          </a:xfrm>
          <a:prstGeom prst="rect">
            <a:avLst/>
          </a:prstGeom>
        </p:spPr>
        <p:txBody>
          <a:bodyPr/>
          <a:lstStyle>
            <a:lvl1pPr marL="0" indent="0" algn="l" defTabSz="685800"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172641" indent="-85725" algn="l" defTabSz="685800" rtl="0" eaLnBrk="1" latinLnBrk="0" hangingPunct="1">
              <a:lnSpc>
                <a:spcPct val="100000"/>
              </a:lnSpc>
              <a:spcBef>
                <a:spcPts val="375"/>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2pPr>
            <a:lvl3pPr marL="346472" indent="-172641" algn="l" defTabSz="685800" rtl="0" eaLnBrk="1" latinLnBrk="0" hangingPunct="1">
              <a:lnSpc>
                <a:spcPct val="100000"/>
              </a:lnSpc>
              <a:spcBef>
                <a:spcPts val="375"/>
              </a:spcBef>
              <a:buClr>
                <a:schemeClr val="accent2"/>
              </a:buClr>
              <a:buFont typeface="System Font Regular"/>
              <a:buChar char="—"/>
              <a:tabLst/>
              <a:defRPr lang="en-US" sz="1200" kern="1200" dirty="0">
                <a:solidFill>
                  <a:schemeClr val="tx1"/>
                </a:solidFill>
                <a:latin typeface="+mn-lt"/>
                <a:ea typeface="+mn-ea"/>
                <a:cs typeface="+mn-cs"/>
              </a:defRPr>
            </a:lvl3pPr>
            <a:lvl4pPr marL="431006" indent="-169069" algn="l" defTabSz="685800" rtl="0" eaLnBrk="1" latinLnBrk="0" hangingPunct="1">
              <a:lnSpc>
                <a:spcPct val="100000"/>
              </a:lnSpc>
              <a:spcBef>
                <a:spcPts val="375"/>
              </a:spcBef>
              <a:buClr>
                <a:schemeClr val="accent2"/>
              </a:buClr>
              <a:buFont typeface="Courier New" panose="02070309020205020404" pitchFamily="49" charset="0"/>
              <a:buChar char="o"/>
              <a:tabLst/>
              <a:defRPr lang="en-US" sz="1200" kern="1200" dirty="0">
                <a:solidFill>
                  <a:schemeClr val="tx1"/>
                </a:solidFill>
                <a:latin typeface="+mn-lt"/>
                <a:ea typeface="+mn-ea"/>
                <a:cs typeface="+mn-cs"/>
              </a:defRPr>
            </a:lvl4pPr>
            <a:lvl5pPr marL="514350" indent="-165497" algn="l" defTabSz="685800" rtl="0" eaLnBrk="1" latinLnBrk="0" hangingPunct="1">
              <a:lnSpc>
                <a:spcPct val="100000"/>
              </a:lnSpc>
              <a:spcBef>
                <a:spcPts val="375"/>
              </a:spcBef>
              <a:buClr>
                <a:schemeClr val="accent2"/>
              </a:buClr>
              <a:buFont typeface="System Font Regular"/>
              <a:buChar char="–"/>
              <a:tabLst/>
              <a:defRPr lang="en-US"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4487F"/>
                </a:solidFill>
                <a:effectLst/>
                <a:uLnTx/>
                <a:uFillTx/>
                <a:latin typeface="Nunito Sans"/>
                <a:ea typeface="+mn-ea"/>
                <a:cs typeface="+mn-cs"/>
              </a:rPr>
              <a:t>Carla S. Nunes, CFA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4D4D4F"/>
                </a:solidFill>
                <a:effectLst/>
                <a:uLnTx/>
                <a:uFillTx/>
                <a:latin typeface="Nunito Sans"/>
                <a:ea typeface="+mn-ea"/>
                <a:cs typeface="+mn-cs"/>
              </a:rPr>
              <a:t>Managing Director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4D4D4F"/>
                </a:solidFill>
                <a:effectLst/>
                <a:uLnTx/>
                <a:uFillTx/>
                <a:latin typeface="Nunito Sans"/>
                <a:ea typeface="+mn-ea"/>
                <a:cs typeface="+mn-cs"/>
              </a:rPr>
              <a:t>Valuation Digital Solutions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4D4D4F"/>
                </a:solidFill>
                <a:effectLst/>
                <a:uLnTx/>
                <a:uFillTx/>
                <a:latin typeface="Nunito Sans"/>
                <a:ea typeface="+mn-ea"/>
                <a:cs typeface="+mn-cs"/>
              </a:rPr>
              <a:t>Kroll, LLC</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Nunito Sans"/>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43B049"/>
                </a:solidFill>
                <a:effectLst/>
                <a:uLnTx/>
                <a:uFillTx/>
                <a:latin typeface="Nunito Sans"/>
                <a:ea typeface="+mn-ea"/>
                <a:cs typeface="+mn-cs"/>
                <a:hlinkClick r:id="rId3"/>
              </a:rPr>
              <a:t>Carla.nunes@kroll.com</a:t>
            </a:r>
            <a:endParaRPr kumimoji="0" lang="en-US" sz="1100" b="0" i="0" u="none" strike="noStrike" kern="1200" cap="none" spc="0" normalizeH="0" baseline="0" noProof="0" dirty="0">
              <a:ln>
                <a:noFill/>
              </a:ln>
              <a:solidFill>
                <a:srgbClr val="43B049"/>
              </a:solidFill>
              <a:effectLst/>
              <a:uLnTx/>
              <a:uFillTx/>
              <a:latin typeface="Nunito Sans"/>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rgbClr val="43B049"/>
              </a:solidFill>
              <a:latin typeface="Nunito Sans"/>
            </a:endParaRPr>
          </a:p>
          <a:p>
            <a:pPr>
              <a:spcBef>
                <a:spcPts val="0"/>
              </a:spcBef>
              <a:defRPr/>
            </a:pPr>
            <a:r>
              <a:rPr lang="en-US" sz="1100" dirty="0">
                <a:solidFill>
                  <a:srgbClr val="4D4D4F"/>
                </a:solidFill>
              </a:rPr>
              <a:t>LinkedIn:</a:t>
            </a:r>
          </a:p>
          <a:p>
            <a:pPr lvl="0">
              <a:spcBef>
                <a:spcPts val="0"/>
              </a:spcBef>
              <a:defRPr/>
            </a:pPr>
            <a:r>
              <a:rPr lang="en-US" sz="1100" dirty="0">
                <a:solidFill>
                  <a:srgbClr val="43B049"/>
                </a:solidFill>
              </a:rPr>
              <a:t>https://www.linkedin.com/in/carlasnunes/</a:t>
            </a:r>
            <a:endParaRPr kumimoji="0" lang="en-US" sz="1100" b="0" i="0" u="none" strike="noStrike" kern="1200" cap="none" spc="0" normalizeH="0" baseline="0" noProof="0" dirty="0">
              <a:ln>
                <a:noFill/>
              </a:ln>
              <a:solidFill>
                <a:srgbClr val="43B049"/>
              </a:solidFill>
              <a:effectLst/>
              <a:uLnTx/>
              <a:uFillTx/>
              <a:latin typeface="Nunito Sans"/>
              <a:ea typeface="+mn-ea"/>
              <a:cs typeface="+mn-cs"/>
            </a:endParaRPr>
          </a:p>
        </p:txBody>
      </p:sp>
    </p:spTree>
    <p:extLst>
      <p:ext uri="{BB962C8B-B14F-4D97-AF65-F5344CB8AC3E}">
        <p14:creationId xmlns:p14="http://schemas.microsoft.com/office/powerpoint/2010/main" val="386618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noAutofit/>
          </a:bodyPr>
          <a:lstStyle/>
          <a:p>
            <a:r>
              <a:rPr lang="en-US" dirty="0"/>
              <a:t>What is CAPM Beta?</a:t>
            </a:r>
          </a:p>
        </p:txBody>
      </p:sp>
      <p:sp>
        <p:nvSpPr>
          <p:cNvPr id="3" name="Rectangle 2"/>
          <p:cNvSpPr/>
          <p:nvPr/>
        </p:nvSpPr>
        <p:spPr>
          <a:xfrm>
            <a:off x="754380" y="1418666"/>
            <a:ext cx="10475094" cy="1913473"/>
          </a:xfrm>
          <a:prstGeom prst="rect">
            <a:avLst/>
          </a:prstGeom>
        </p:spPr>
        <p:txBody>
          <a:bodyPr wrap="square">
            <a:spAutoFit/>
          </a:bodyPr>
          <a:lstStyle/>
          <a:p>
            <a:r>
              <a:rPr lang="en-US" sz="2000" dirty="0">
                <a:solidFill>
                  <a:srgbClr val="4D4D4F"/>
                </a:solidFill>
              </a:rPr>
              <a:t>Beta is a measure of </a:t>
            </a:r>
            <a:r>
              <a:rPr lang="en-US" sz="2000" u="sng" dirty="0">
                <a:solidFill>
                  <a:srgbClr val="BF0D3E"/>
                </a:solidFill>
              </a:rPr>
              <a:t>systematic</a:t>
            </a:r>
            <a:r>
              <a:rPr lang="en-US" sz="2000" dirty="0">
                <a:solidFill>
                  <a:srgbClr val="4D4D4F"/>
                </a:solidFill>
              </a:rPr>
              <a:t> (i.e., “market”) risk of a stock; the tendency of a stock’s price to correlate with changes in a specific market index. Beta does not measure </a:t>
            </a:r>
            <a:r>
              <a:rPr lang="en-US" sz="2000" u="sng" dirty="0">
                <a:solidFill>
                  <a:srgbClr val="4D4D4F"/>
                </a:solidFill>
              </a:rPr>
              <a:t>unsystematic</a:t>
            </a:r>
            <a:r>
              <a:rPr lang="en-US" sz="2000" dirty="0">
                <a:solidFill>
                  <a:srgbClr val="4D4D4F"/>
                </a:solidFill>
              </a:rPr>
              <a:t> risk. </a:t>
            </a:r>
          </a:p>
          <a:p>
            <a:r>
              <a:rPr lang="en-US" sz="2000" dirty="0">
                <a:solidFill>
                  <a:srgbClr val="4D4D4F"/>
                </a:solidFill>
              </a:rPr>
              <a:t>	</a:t>
            </a:r>
          </a:p>
          <a:p>
            <a:endParaRPr lang="en-US" sz="2000" dirty="0">
              <a:solidFill>
                <a:srgbClr val="4D4D4F"/>
              </a:solidFill>
            </a:endParaRPr>
          </a:p>
          <a:p>
            <a:pPr>
              <a:lnSpc>
                <a:spcPct val="90000"/>
              </a:lnSpc>
              <a:buClr>
                <a:srgbClr val="EE3124"/>
              </a:buClr>
            </a:pPr>
            <a:r>
              <a:rPr lang="en-US" sz="2000" dirty="0">
                <a:solidFill>
                  <a:srgbClr val="4D4D4F"/>
                </a:solidFill>
              </a:rPr>
              <a:t>Beta (</a:t>
            </a:r>
            <a:r>
              <a:rPr lang="el-GR" sz="2000" dirty="0">
                <a:solidFill>
                  <a:srgbClr val="4D4D4F"/>
                </a:solidFill>
                <a:cs typeface="Times New Roman"/>
              </a:rPr>
              <a:t>β</a:t>
            </a:r>
            <a:r>
              <a:rPr lang="en-US" sz="2000" dirty="0">
                <a:solidFill>
                  <a:srgbClr val="4D4D4F"/>
                </a:solidFill>
                <a:cs typeface="Times New Roman"/>
              </a:rPr>
              <a:t>) </a:t>
            </a:r>
            <a:r>
              <a:rPr lang="en-US" sz="2000" dirty="0">
                <a:solidFill>
                  <a:srgbClr val="4D4D4F"/>
                </a:solidFill>
              </a:rPr>
              <a:t>is the CAPM measure of risk:</a:t>
            </a:r>
          </a:p>
        </p:txBody>
      </p:sp>
      <p:graphicFrame>
        <p:nvGraphicFramePr>
          <p:cNvPr id="8" name="Diagram 7"/>
          <p:cNvGraphicFramePr/>
          <p:nvPr>
            <p:extLst>
              <p:ext uri="{D42A27DB-BD31-4B8C-83A1-F6EECF244321}">
                <p14:modId xmlns:p14="http://schemas.microsoft.com/office/powerpoint/2010/main" val="2099108242"/>
              </p:ext>
            </p:extLst>
          </p:nvPr>
        </p:nvGraphicFramePr>
        <p:xfrm>
          <a:off x="2063262" y="4377216"/>
          <a:ext cx="7683159" cy="1786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ight Arrow 1"/>
          <p:cNvSpPr/>
          <p:nvPr/>
        </p:nvSpPr>
        <p:spPr>
          <a:xfrm rot="5400000">
            <a:off x="6478527" y="3966863"/>
            <a:ext cx="794480" cy="434592"/>
          </a:xfrm>
          <a:prstGeom prst="rightArrow">
            <a:avLst/>
          </a:prstGeom>
          <a:solidFill>
            <a:srgbClr val="BF0D3E"/>
          </a:solidFill>
          <a:ln>
            <a:solidFill>
              <a:srgbClr val="BF0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3124"/>
              </a:solidFill>
            </a:endParaRPr>
          </a:p>
        </p:txBody>
      </p:sp>
      <p:sp>
        <p:nvSpPr>
          <p:cNvPr id="4" name="Slide Number Placeholder 3">
            <a:extLst>
              <a:ext uri="{FF2B5EF4-FFF2-40B4-BE49-F238E27FC236}">
                <a16:creationId xmlns:a16="http://schemas.microsoft.com/office/drawing/2014/main" id="{D80F09A8-01DA-4C6F-9AF2-7149321C1EBD}"/>
              </a:ext>
            </a:extLst>
          </p:cNvPr>
          <p:cNvSpPr>
            <a:spLocks noGrp="1"/>
          </p:cNvSpPr>
          <p:nvPr>
            <p:ph type="sldNum" sz="quarter" idx="12"/>
          </p:nvPr>
        </p:nvSpPr>
        <p:spPr/>
        <p:txBody>
          <a:bodyPr/>
          <a:lstStyle/>
          <a:p>
            <a:fld id="{CB7FE98A-78B1-495F-8A5C-53E48422F91F}" type="slidenum">
              <a:rPr lang="en-US" smtClean="0"/>
              <a:pPr/>
              <a:t>6</a:t>
            </a:fld>
            <a:endParaRPr lang="en-US" dirty="0"/>
          </a:p>
        </p:txBody>
      </p:sp>
    </p:spTree>
    <p:custDataLst>
      <p:tags r:id="rId1"/>
    </p:custDataLst>
    <p:extLst>
      <p:ext uri="{BB962C8B-B14F-4D97-AF65-F5344CB8AC3E}">
        <p14:creationId xmlns:p14="http://schemas.microsoft.com/office/powerpoint/2010/main" val="3931618466"/>
      </p:ext>
    </p:extLst>
  </p:cSld>
  <p:clrMapOvr>
    <a:masterClrMapping/>
  </p:clrMapOvr>
  <mc:AlternateContent xmlns:mc="http://schemas.openxmlformats.org/markup-compatibility/2006" xmlns:p14="http://schemas.microsoft.com/office/powerpoint/2010/main">
    <mc:Choice Requires="p14">
      <p:transition p14:dur="0" advTm="22694"/>
    </mc:Choice>
    <mc:Fallback xmlns="">
      <p:transition advTm="2269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08581" y="1763753"/>
            <a:ext cx="3477718" cy="1199213"/>
          </a:xfrm>
          <a:prstGeom prst="roundRect">
            <a:avLst/>
          </a:prstGeom>
          <a:solidFill>
            <a:schemeClr val="bg2">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83" name="Rectangle 2"/>
          <p:cNvSpPr>
            <a:spLocks noGrp="1" noChangeArrowheads="1"/>
          </p:cNvSpPr>
          <p:nvPr>
            <p:ph type="title"/>
          </p:nvPr>
        </p:nvSpPr>
        <p:spPr/>
        <p:txBody>
          <a:bodyPr/>
          <a:lstStyle/>
          <a:p>
            <a:pPr eaLnBrk="1" hangingPunct="1"/>
            <a:r>
              <a:rPr lang="en-US" dirty="0"/>
              <a:t>How do You Compute the CAPM Beta?</a:t>
            </a:r>
          </a:p>
        </p:txBody>
      </p:sp>
      <mc:AlternateContent xmlns:mc="http://schemas.openxmlformats.org/markup-compatibility/2006" xmlns:a14="http://schemas.microsoft.com/office/drawing/2010/main">
        <mc:Choice Requires="a14">
          <p:sp>
            <p:nvSpPr>
              <p:cNvPr id="46084" name="Rectangle 3"/>
              <p:cNvSpPr>
                <a:spLocks noGrp="1" noChangeArrowheads="1"/>
              </p:cNvSpPr>
              <p:nvPr>
                <p:ph type="body" idx="4294967295"/>
              </p:nvPr>
            </p:nvSpPr>
            <p:spPr>
              <a:xfrm>
                <a:off x="859847" y="1159741"/>
                <a:ext cx="8801100" cy="2718423"/>
              </a:xfrm>
            </p:spPr>
            <p:txBody>
              <a:bodyPr>
                <a:normAutofit fontScale="92500" lnSpcReduction="10000"/>
              </a:bodyPr>
              <a:lstStyle/>
              <a:p>
                <a:pPr>
                  <a:lnSpc>
                    <a:spcPct val="90000"/>
                  </a:lnSpc>
                  <a:buClr>
                    <a:srgbClr val="EE3124"/>
                  </a:buClr>
                </a:pPr>
                <a:r>
                  <a:rPr lang="en-US" sz="2000" dirty="0">
                    <a:solidFill>
                      <a:srgbClr val="4D4D4F"/>
                    </a:solidFill>
                  </a:rPr>
                  <a:t>In theory, th</a:t>
                </a:r>
                <a:r>
                  <a:rPr lang="en-US" sz="2000" dirty="0"/>
                  <a:t>e CAPM </a:t>
                </a:r>
                <a:r>
                  <a:rPr lang="en-US" sz="2000" dirty="0">
                    <a:solidFill>
                      <a:srgbClr val="4D4D4F"/>
                    </a:solidFill>
                  </a:rPr>
                  <a:t>Beta (</a:t>
                </a:r>
                <a:r>
                  <a:rPr lang="el-GR" sz="2000" dirty="0">
                    <a:solidFill>
                      <a:srgbClr val="4D4D4F"/>
                    </a:solidFill>
                    <a:latin typeface="Times New Roman"/>
                    <a:cs typeface="Times New Roman"/>
                  </a:rPr>
                  <a:t>β</a:t>
                </a:r>
                <a:r>
                  <a:rPr lang="en-US" sz="2000" dirty="0">
                    <a:solidFill>
                      <a:srgbClr val="4D4D4F"/>
                    </a:solidFill>
                    <a:latin typeface="Times New Roman"/>
                    <a:cs typeface="Times New Roman"/>
                  </a:rPr>
                  <a:t>) </a:t>
                </a:r>
                <a:r>
                  <a:rPr lang="en-US" sz="2000" dirty="0">
                    <a:solidFill>
                      <a:srgbClr val="4D4D4F"/>
                    </a:solidFill>
                  </a:rPr>
                  <a:t>is equal to:</a:t>
                </a:r>
                <a:br>
                  <a:rPr lang="en-US" sz="2000" dirty="0">
                    <a:solidFill>
                      <a:srgbClr val="4D4D4F"/>
                    </a:solidFill>
                  </a:rPr>
                </a:br>
                <a:endParaRPr lang="en-US" sz="2000" dirty="0">
                  <a:solidFill>
                    <a:srgbClr val="4D4D4F"/>
                  </a:solidFill>
                </a:endParaRPr>
              </a:p>
              <a:p>
                <a:pPr>
                  <a:lnSpc>
                    <a:spcPct val="90000"/>
                  </a:lnSpc>
                  <a:buClr>
                    <a:srgbClr val="EE3124"/>
                  </a:buClr>
                </a:pPr>
                <a:endParaRPr lang="en-US" sz="2000" dirty="0">
                  <a:solidFill>
                    <a:srgbClr val="4D4D4F"/>
                  </a:solidFill>
                  <a:sym typeface="Symbol" pitchFamily="18" charset="2"/>
                </a:endParaRPr>
              </a:p>
              <a:p>
                <a:pPr>
                  <a:lnSpc>
                    <a:spcPct val="90000"/>
                  </a:lnSpc>
                  <a:buClr>
                    <a:srgbClr val="EE3124"/>
                  </a:buClr>
                </a:pPr>
                <a:r>
                  <a:rPr lang="en-US" sz="2000" dirty="0">
                    <a:solidFill>
                      <a:srgbClr val="4D4D4F"/>
                    </a:solidFill>
                    <a:ea typeface="Cambria Math"/>
                    <a:sym typeface="Symbol" pitchFamily="18" charset="2"/>
                  </a:rPr>
                  <a:t>				</a:t>
                </a:r>
                <a14:m>
                  <m:oMath xmlns:m="http://schemas.openxmlformats.org/officeDocument/2006/math">
                    <m:sSub>
                      <m:sSubPr>
                        <m:ctrlPr>
                          <a:rPr lang="en-US" sz="2800" i="1" smtClean="0">
                            <a:solidFill>
                              <a:srgbClr val="4D4D4F"/>
                            </a:solidFill>
                            <a:latin typeface="Cambria Math" panose="02040503050406030204" pitchFamily="18" charset="0"/>
                            <a:ea typeface="Cambria Math"/>
                            <a:sym typeface="Symbol" pitchFamily="18" charset="2"/>
                          </a:rPr>
                        </m:ctrlPr>
                      </m:sSubPr>
                      <m:e>
                        <m:r>
                          <a:rPr lang="en-US" sz="2800" i="1" smtClean="0">
                            <a:solidFill>
                              <a:srgbClr val="4D4D4F"/>
                            </a:solidFill>
                            <a:latin typeface="Cambria Math" panose="02040503050406030204" pitchFamily="18" charset="0"/>
                            <a:ea typeface="Cambria Math"/>
                            <a:sym typeface="Symbol" pitchFamily="18" charset="2"/>
                          </a:rPr>
                          <m:t></m:t>
                        </m:r>
                      </m:e>
                      <m:sub>
                        <m:r>
                          <a:rPr lang="en-US" sz="2800" b="0" i="1" smtClean="0">
                            <a:solidFill>
                              <a:srgbClr val="43B049"/>
                            </a:solidFill>
                            <a:latin typeface="Cambria Math" panose="02040503050406030204" pitchFamily="18" charset="0"/>
                            <a:ea typeface="Cambria Math"/>
                            <a:sym typeface="Symbol" pitchFamily="18" charset="2"/>
                          </a:rPr>
                          <m:t>𝑠</m:t>
                        </m:r>
                      </m:sub>
                    </m:sSub>
                    <m:r>
                      <a:rPr lang="en-US" sz="2800" i="1">
                        <a:solidFill>
                          <a:srgbClr val="4D4D4F"/>
                        </a:solidFill>
                        <a:latin typeface="Cambria Math"/>
                        <a:sym typeface="Symbol" pitchFamily="18" charset="2"/>
                      </a:rPr>
                      <m:t>=</m:t>
                    </m:r>
                    <m:f>
                      <m:fPr>
                        <m:ctrlPr>
                          <a:rPr lang="en-US" sz="2800" i="1">
                            <a:solidFill>
                              <a:srgbClr val="4D4D4F"/>
                            </a:solidFill>
                            <a:latin typeface="Cambria Math" panose="02040503050406030204" pitchFamily="18" charset="0"/>
                            <a:sym typeface="Symbol" pitchFamily="18" charset="2"/>
                          </a:rPr>
                        </m:ctrlPr>
                      </m:fPr>
                      <m:num>
                        <m:r>
                          <a:rPr lang="en-US" sz="2800" i="1">
                            <a:solidFill>
                              <a:srgbClr val="4D4D4F"/>
                            </a:solidFill>
                            <a:latin typeface="Cambria Math"/>
                            <a:sym typeface="Symbol" pitchFamily="18" charset="2"/>
                          </a:rPr>
                          <m:t>𝐶𝑜𝑣</m:t>
                        </m:r>
                        <m:r>
                          <a:rPr lang="en-US" sz="2800" i="1">
                            <a:solidFill>
                              <a:srgbClr val="4D4D4F"/>
                            </a:solidFill>
                            <a:latin typeface="Cambria Math"/>
                            <a:sym typeface="Symbol" pitchFamily="18" charset="2"/>
                          </a:rPr>
                          <m:t>(</m:t>
                        </m:r>
                        <m:sSub>
                          <m:sSubPr>
                            <m:ctrlPr>
                              <a:rPr lang="en-US" sz="2800" i="1">
                                <a:solidFill>
                                  <a:srgbClr val="4D4D4F"/>
                                </a:solidFill>
                                <a:latin typeface="Cambria Math" panose="02040503050406030204" pitchFamily="18" charset="0"/>
                                <a:sym typeface="Symbol" pitchFamily="18" charset="2"/>
                              </a:rPr>
                            </m:ctrlPr>
                          </m:sSubPr>
                          <m:e>
                            <m:r>
                              <a:rPr lang="en-US" sz="2800" i="1">
                                <a:solidFill>
                                  <a:srgbClr val="4D4D4F"/>
                                </a:solidFill>
                                <a:latin typeface="Cambria Math"/>
                                <a:sym typeface="Symbol" pitchFamily="18" charset="2"/>
                              </a:rPr>
                              <m:t>𝑅</m:t>
                            </m:r>
                          </m:e>
                          <m:sub>
                            <m:r>
                              <a:rPr lang="en-US" sz="2800" i="1" smtClean="0">
                                <a:solidFill>
                                  <a:srgbClr val="43B049"/>
                                </a:solidFill>
                                <a:latin typeface="Cambria Math"/>
                                <a:sym typeface="Symbol" pitchFamily="18" charset="2"/>
                              </a:rPr>
                              <m:t>𝑠</m:t>
                            </m:r>
                            <m:r>
                              <a:rPr lang="en-US" sz="2800" i="1">
                                <a:solidFill>
                                  <a:srgbClr val="4D4D4F"/>
                                </a:solidFill>
                                <a:latin typeface="Cambria Math"/>
                                <a:sym typeface="Symbol" pitchFamily="18" charset="2"/>
                              </a:rPr>
                              <m:t>,</m:t>
                            </m:r>
                          </m:sub>
                        </m:sSub>
                        <m:r>
                          <a:rPr lang="en-US" sz="2800" i="1">
                            <a:solidFill>
                              <a:srgbClr val="4D4D4F"/>
                            </a:solidFill>
                            <a:latin typeface="Cambria Math"/>
                            <a:sym typeface="Symbol" pitchFamily="18" charset="2"/>
                          </a:rPr>
                          <m:t>,</m:t>
                        </m:r>
                        <m:sSub>
                          <m:sSubPr>
                            <m:ctrlPr>
                              <a:rPr lang="en-US" sz="2800" i="1">
                                <a:solidFill>
                                  <a:srgbClr val="4D4D4F"/>
                                </a:solidFill>
                                <a:latin typeface="Cambria Math" panose="02040503050406030204" pitchFamily="18" charset="0"/>
                                <a:sym typeface="Symbol" pitchFamily="18" charset="2"/>
                              </a:rPr>
                            </m:ctrlPr>
                          </m:sSubPr>
                          <m:e>
                            <m:r>
                              <a:rPr lang="en-US" sz="2800" i="1">
                                <a:solidFill>
                                  <a:srgbClr val="4D4D4F"/>
                                </a:solidFill>
                                <a:latin typeface="Cambria Math"/>
                                <a:sym typeface="Symbol" pitchFamily="18" charset="2"/>
                              </a:rPr>
                              <m:t>𝑅</m:t>
                            </m:r>
                          </m:e>
                          <m:sub>
                            <m:r>
                              <a:rPr lang="en-US" sz="2800" i="1" smtClean="0">
                                <a:solidFill>
                                  <a:srgbClr val="4C9FC8"/>
                                </a:solidFill>
                                <a:latin typeface="Cambria Math"/>
                                <a:sym typeface="Symbol" pitchFamily="18" charset="2"/>
                              </a:rPr>
                              <m:t>𝑚</m:t>
                            </m:r>
                          </m:sub>
                        </m:sSub>
                        <m:r>
                          <a:rPr lang="en-US" sz="2800" i="1">
                            <a:solidFill>
                              <a:srgbClr val="4D4D4F"/>
                            </a:solidFill>
                            <a:latin typeface="Cambria Math"/>
                            <a:sym typeface="Symbol" pitchFamily="18" charset="2"/>
                          </a:rPr>
                          <m:t>)</m:t>
                        </m:r>
                      </m:num>
                      <m:den>
                        <m:r>
                          <a:rPr lang="en-US" sz="2800" i="1">
                            <a:solidFill>
                              <a:srgbClr val="4D4D4F"/>
                            </a:solidFill>
                            <a:latin typeface="Cambria Math"/>
                            <a:sym typeface="Symbol" pitchFamily="18" charset="2"/>
                          </a:rPr>
                          <m:t>𝑉𝑎𝑟</m:t>
                        </m:r>
                        <m:r>
                          <a:rPr lang="en-US" sz="2800" i="1">
                            <a:solidFill>
                              <a:srgbClr val="4D4D4F"/>
                            </a:solidFill>
                            <a:latin typeface="Cambria Math"/>
                            <a:sym typeface="Symbol" pitchFamily="18" charset="2"/>
                          </a:rPr>
                          <m:t>(</m:t>
                        </m:r>
                        <m:sSub>
                          <m:sSubPr>
                            <m:ctrlPr>
                              <a:rPr lang="en-US" sz="2800" i="1">
                                <a:solidFill>
                                  <a:srgbClr val="4D4D4F"/>
                                </a:solidFill>
                                <a:latin typeface="Cambria Math" panose="02040503050406030204" pitchFamily="18" charset="0"/>
                                <a:sym typeface="Symbol" pitchFamily="18" charset="2"/>
                              </a:rPr>
                            </m:ctrlPr>
                          </m:sSubPr>
                          <m:e>
                            <m:r>
                              <a:rPr lang="en-US" sz="2800" i="1">
                                <a:solidFill>
                                  <a:srgbClr val="4D4D4F"/>
                                </a:solidFill>
                                <a:latin typeface="Cambria Math"/>
                                <a:sym typeface="Symbol" pitchFamily="18" charset="2"/>
                              </a:rPr>
                              <m:t>𝑅</m:t>
                            </m:r>
                          </m:e>
                          <m:sub>
                            <m:r>
                              <a:rPr lang="en-US" sz="2800" i="1" smtClean="0">
                                <a:solidFill>
                                  <a:srgbClr val="4C9FC8"/>
                                </a:solidFill>
                                <a:latin typeface="Cambria Math"/>
                                <a:sym typeface="Symbol" pitchFamily="18" charset="2"/>
                              </a:rPr>
                              <m:t>𝑚</m:t>
                            </m:r>
                          </m:sub>
                        </m:sSub>
                        <m:r>
                          <a:rPr lang="en-US" sz="2800" i="1">
                            <a:solidFill>
                              <a:srgbClr val="4D4D4F"/>
                            </a:solidFill>
                            <a:latin typeface="Cambria Math"/>
                            <a:sym typeface="Symbol" pitchFamily="18" charset="2"/>
                          </a:rPr>
                          <m:t>)</m:t>
                        </m:r>
                      </m:den>
                    </m:f>
                  </m:oMath>
                </a14:m>
                <a:endParaRPr lang="en-US" sz="2800" dirty="0">
                  <a:solidFill>
                    <a:srgbClr val="4D4D4F"/>
                  </a:solidFill>
                  <a:sym typeface="Symbol" pitchFamily="18" charset="2"/>
                </a:endParaRPr>
              </a:p>
              <a:p>
                <a:pPr>
                  <a:lnSpc>
                    <a:spcPct val="90000"/>
                  </a:lnSpc>
                  <a:buClr>
                    <a:srgbClr val="EE3124"/>
                  </a:buClr>
                </a:pPr>
                <a:endParaRPr lang="en-US" sz="2000" dirty="0">
                  <a:solidFill>
                    <a:srgbClr val="4D4D4F"/>
                  </a:solidFill>
                  <a:sym typeface="Symbol" pitchFamily="18" charset="2"/>
                </a:endParaRPr>
              </a:p>
              <a:p>
                <a:pPr>
                  <a:lnSpc>
                    <a:spcPct val="90000"/>
                  </a:lnSpc>
                  <a:buClr>
                    <a:srgbClr val="EE3124"/>
                  </a:buClr>
                </a:pPr>
                <a:endParaRPr lang="en-US" sz="2000" dirty="0">
                  <a:solidFill>
                    <a:srgbClr val="4D4D4F"/>
                  </a:solidFill>
                  <a:sym typeface="Symbol" pitchFamily="18" charset="2"/>
                </a:endParaRPr>
              </a:p>
              <a:p>
                <a:pPr>
                  <a:lnSpc>
                    <a:spcPct val="90000"/>
                  </a:lnSpc>
                  <a:buClr>
                    <a:srgbClr val="EE3124"/>
                  </a:buClr>
                </a:pPr>
                <a:r>
                  <a:rPr lang="en-US" sz="2000" dirty="0">
                    <a:solidFill>
                      <a:srgbClr val="4D4D4F"/>
                    </a:solidFill>
                    <a:sym typeface="Symbol" pitchFamily="18" charset="2"/>
                  </a:rPr>
                  <a:t>Where:</a:t>
                </a:r>
                <a:endParaRPr lang="en-US" sz="2000" dirty="0">
                  <a:solidFill>
                    <a:srgbClr val="4D4D4F"/>
                  </a:solidFill>
                </a:endParaRPr>
              </a:p>
            </p:txBody>
          </p:sp>
        </mc:Choice>
        <mc:Fallback xmlns="">
          <p:sp>
            <p:nvSpPr>
              <p:cNvPr id="46084" name="Rectangle 3"/>
              <p:cNvSpPr>
                <a:spLocks noGrp="1" noRot="1" noChangeAspect="1" noMove="1" noResize="1" noEditPoints="1" noAdjustHandles="1" noChangeArrowheads="1" noChangeShapeType="1" noTextEdit="1"/>
              </p:cNvSpPr>
              <p:nvPr>
                <p:ph type="body" idx="4294967295"/>
              </p:nvPr>
            </p:nvSpPr>
            <p:spPr>
              <a:xfrm>
                <a:off x="859847" y="1159741"/>
                <a:ext cx="8801100" cy="2718423"/>
              </a:xfrm>
              <a:blipFill>
                <a:blip r:embed="rId4"/>
                <a:stretch>
                  <a:fillRect l="-1662" t="-3139" b="-89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54FA2885-832C-4025-8CB2-75B0AEB59E46}"/>
              </a:ext>
            </a:extLst>
          </p:cNvPr>
          <p:cNvSpPr>
            <a:spLocks noGrp="1"/>
          </p:cNvSpPr>
          <p:nvPr>
            <p:ph type="sldNum" sz="quarter" idx="12"/>
          </p:nvPr>
        </p:nvSpPr>
        <p:spPr/>
        <p:txBody>
          <a:bodyPr/>
          <a:lstStyle/>
          <a:p>
            <a:fld id="{CB7FE98A-78B1-495F-8A5C-53E48422F91F}" type="slidenum">
              <a:rPr lang="en-US" smtClean="0"/>
              <a:pPr/>
              <a:t>7</a:t>
            </a:fld>
            <a:endParaRPr lang="en-US" dirty="0"/>
          </a:p>
        </p:txBody>
      </p:sp>
      <p:grpSp>
        <p:nvGrpSpPr>
          <p:cNvPr id="4" name="Group 4">
            <a:extLst>
              <a:ext uri="{FF2B5EF4-FFF2-40B4-BE49-F238E27FC236}">
                <a16:creationId xmlns:a16="http://schemas.microsoft.com/office/drawing/2014/main" id="{BB69D702-3261-4F92-BBF5-C5AB3DD2D470}"/>
              </a:ext>
            </a:extLst>
          </p:cNvPr>
          <p:cNvGrpSpPr>
            <a:grpSpLocks noChangeAspect="1"/>
          </p:cNvGrpSpPr>
          <p:nvPr/>
        </p:nvGrpSpPr>
        <p:grpSpPr bwMode="auto">
          <a:xfrm>
            <a:off x="936047" y="3772226"/>
            <a:ext cx="7683500" cy="2470150"/>
            <a:chOff x="524" y="2469"/>
            <a:chExt cx="4840" cy="1556"/>
          </a:xfrm>
        </p:grpSpPr>
        <p:sp>
          <p:nvSpPr>
            <p:cNvPr id="5" name="AutoShape 3">
              <a:extLst>
                <a:ext uri="{FF2B5EF4-FFF2-40B4-BE49-F238E27FC236}">
                  <a16:creationId xmlns:a16="http://schemas.microsoft.com/office/drawing/2014/main" id="{F49E04E7-8783-4EDD-BEF9-1B02618B0C17}"/>
                </a:ext>
              </a:extLst>
            </p:cNvPr>
            <p:cNvSpPr>
              <a:spLocks noChangeAspect="1" noChangeArrowheads="1" noTextEdit="1"/>
            </p:cNvSpPr>
            <p:nvPr/>
          </p:nvSpPr>
          <p:spPr bwMode="auto">
            <a:xfrm>
              <a:off x="524" y="2469"/>
              <a:ext cx="4840"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D4D4F"/>
                </a:solidFill>
              </a:endParaRPr>
            </a:p>
          </p:txBody>
        </p:sp>
        <p:sp>
          <p:nvSpPr>
            <p:cNvPr id="7" name="Rectangle 6">
              <a:extLst>
                <a:ext uri="{FF2B5EF4-FFF2-40B4-BE49-F238E27FC236}">
                  <a16:creationId xmlns:a16="http://schemas.microsoft.com/office/drawing/2014/main" id="{FD3C97B7-5870-4D92-A229-4CC0151E85EC}"/>
                </a:ext>
              </a:extLst>
            </p:cNvPr>
            <p:cNvSpPr>
              <a:spLocks noChangeArrowheads="1"/>
            </p:cNvSpPr>
            <p:nvPr/>
          </p:nvSpPr>
          <p:spPr bwMode="auto">
            <a:xfrm>
              <a:off x="1510" y="2491"/>
              <a:ext cx="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a:t>
              </a:r>
              <a:endParaRPr kumimoji="0" lang="en-US" altLang="en-US" sz="1600" b="0" i="0" u="none" strike="noStrike" cap="none" normalizeH="0" baseline="0" dirty="0">
                <a:ln>
                  <a:noFill/>
                </a:ln>
                <a:solidFill>
                  <a:srgbClr val="4D4D4F"/>
                </a:solidFill>
                <a:effectLst/>
                <a:latin typeface="+mn-lt"/>
              </a:endParaRPr>
            </a:p>
          </p:txBody>
        </p:sp>
        <p:sp>
          <p:nvSpPr>
            <p:cNvPr id="9" name="Rectangle 7">
              <a:extLst>
                <a:ext uri="{FF2B5EF4-FFF2-40B4-BE49-F238E27FC236}">
                  <a16:creationId xmlns:a16="http://schemas.microsoft.com/office/drawing/2014/main" id="{BB6FFDF6-48F1-43D2-93D6-F5C2D894E396}"/>
                </a:ext>
              </a:extLst>
            </p:cNvPr>
            <p:cNvSpPr>
              <a:spLocks noChangeArrowheads="1"/>
            </p:cNvSpPr>
            <p:nvPr/>
          </p:nvSpPr>
          <p:spPr bwMode="auto">
            <a:xfrm>
              <a:off x="1735" y="2491"/>
              <a:ext cx="199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Beta of the stock of company </a:t>
              </a:r>
              <a:r>
                <a:rPr kumimoji="0" lang="en-US" altLang="en-US" b="0" i="1" u="none" strike="noStrike" cap="none" normalizeH="0" baseline="0" dirty="0">
                  <a:ln>
                    <a:noFill/>
                  </a:ln>
                  <a:solidFill>
                    <a:srgbClr val="43B049"/>
                  </a:solidFill>
                  <a:effectLst/>
                  <a:latin typeface="+mn-lt"/>
                </a:rPr>
                <a:t>s</a:t>
              </a:r>
              <a:endParaRPr kumimoji="0" lang="en-US" altLang="en-US" sz="1600" b="0" i="1" u="none" strike="noStrike" cap="none" normalizeH="0" baseline="0" dirty="0">
                <a:ln>
                  <a:noFill/>
                </a:ln>
                <a:solidFill>
                  <a:srgbClr val="43B049"/>
                </a:solidFill>
                <a:effectLst/>
                <a:latin typeface="+mn-lt"/>
              </a:endParaRPr>
            </a:p>
          </p:txBody>
        </p:sp>
        <p:sp>
          <p:nvSpPr>
            <p:cNvPr id="10" name="Rectangle 8">
              <a:extLst>
                <a:ext uri="{FF2B5EF4-FFF2-40B4-BE49-F238E27FC236}">
                  <a16:creationId xmlns:a16="http://schemas.microsoft.com/office/drawing/2014/main" id="{051A0CC7-5732-417F-946F-00886A4F8A86}"/>
                </a:ext>
              </a:extLst>
            </p:cNvPr>
            <p:cNvSpPr>
              <a:spLocks noChangeArrowheads="1"/>
            </p:cNvSpPr>
            <p:nvPr/>
          </p:nvSpPr>
          <p:spPr bwMode="auto">
            <a:xfrm>
              <a:off x="569" y="2855"/>
              <a:ext cx="39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4D4D4F"/>
                  </a:solidFill>
                  <a:effectLst/>
                  <a:latin typeface="+mn-lt"/>
                </a:rPr>
                <a:t>Cov</a:t>
              </a:r>
              <a:r>
                <a:rPr kumimoji="0" lang="en-US" altLang="en-US" b="0" i="0" u="none" strike="noStrike" cap="none" normalizeH="0" baseline="0" dirty="0">
                  <a:ln>
                    <a:noFill/>
                  </a:ln>
                  <a:solidFill>
                    <a:srgbClr val="4D4D4F"/>
                  </a:solidFill>
                  <a:effectLst/>
                  <a:latin typeface="+mn-lt"/>
                </a:rPr>
                <a:t>(R</a:t>
              </a:r>
              <a:endParaRPr kumimoji="0" lang="en-US" altLang="en-US" sz="1600" b="0" i="0" u="none" strike="noStrike" cap="none" normalizeH="0" baseline="0" dirty="0">
                <a:ln>
                  <a:noFill/>
                </a:ln>
                <a:solidFill>
                  <a:srgbClr val="4D4D4F"/>
                </a:solidFill>
                <a:effectLst/>
                <a:latin typeface="+mn-lt"/>
              </a:endParaRPr>
            </a:p>
          </p:txBody>
        </p:sp>
        <p:sp>
          <p:nvSpPr>
            <p:cNvPr id="11" name="Rectangle 9">
              <a:extLst>
                <a:ext uri="{FF2B5EF4-FFF2-40B4-BE49-F238E27FC236}">
                  <a16:creationId xmlns:a16="http://schemas.microsoft.com/office/drawing/2014/main" id="{FA1BBEC2-0875-45C8-8CA1-3CE798D1233D}"/>
                </a:ext>
              </a:extLst>
            </p:cNvPr>
            <p:cNvSpPr>
              <a:spLocks noChangeArrowheads="1"/>
            </p:cNvSpPr>
            <p:nvPr/>
          </p:nvSpPr>
          <p:spPr bwMode="auto">
            <a:xfrm>
              <a:off x="972" y="2914"/>
              <a:ext cx="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3B049"/>
                  </a:solidFill>
                  <a:effectLst/>
                  <a:latin typeface="+mn-lt"/>
                </a:rPr>
                <a:t>s</a:t>
              </a:r>
              <a:endParaRPr kumimoji="0" lang="en-US" altLang="en-US" sz="1600" b="0" i="0" u="none" strike="noStrike" cap="none" normalizeH="0" baseline="0" dirty="0">
                <a:ln>
                  <a:noFill/>
                </a:ln>
                <a:solidFill>
                  <a:srgbClr val="43B049"/>
                </a:solidFill>
                <a:effectLst/>
                <a:latin typeface="+mn-lt"/>
              </a:endParaRPr>
            </a:p>
          </p:txBody>
        </p:sp>
        <p:sp>
          <p:nvSpPr>
            <p:cNvPr id="12" name="Rectangle 10">
              <a:extLst>
                <a:ext uri="{FF2B5EF4-FFF2-40B4-BE49-F238E27FC236}">
                  <a16:creationId xmlns:a16="http://schemas.microsoft.com/office/drawing/2014/main" id="{5B3511A5-8965-4227-8BF2-F5BA863F0D28}"/>
                </a:ext>
              </a:extLst>
            </p:cNvPr>
            <p:cNvSpPr>
              <a:spLocks noChangeArrowheads="1"/>
            </p:cNvSpPr>
            <p:nvPr/>
          </p:nvSpPr>
          <p:spPr bwMode="auto">
            <a:xfrm>
              <a:off x="1095" y="2855"/>
              <a:ext cx="1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,R</a:t>
              </a:r>
              <a:endParaRPr kumimoji="0" lang="en-US" altLang="en-US" sz="1600" b="0" i="0" u="none" strike="noStrike" cap="none" normalizeH="0" baseline="0" dirty="0">
                <a:ln>
                  <a:noFill/>
                </a:ln>
                <a:solidFill>
                  <a:srgbClr val="4D4D4F"/>
                </a:solidFill>
                <a:effectLst/>
                <a:latin typeface="+mn-lt"/>
              </a:endParaRPr>
            </a:p>
          </p:txBody>
        </p:sp>
        <p:sp>
          <p:nvSpPr>
            <p:cNvPr id="13" name="Rectangle 11">
              <a:extLst>
                <a:ext uri="{FF2B5EF4-FFF2-40B4-BE49-F238E27FC236}">
                  <a16:creationId xmlns:a16="http://schemas.microsoft.com/office/drawing/2014/main" id="{B113246B-8E8D-4DA1-823F-AEFA60059B57}"/>
                </a:ext>
              </a:extLst>
            </p:cNvPr>
            <p:cNvSpPr>
              <a:spLocks noChangeArrowheads="1"/>
            </p:cNvSpPr>
            <p:nvPr/>
          </p:nvSpPr>
          <p:spPr bwMode="auto">
            <a:xfrm>
              <a:off x="1227" y="2920"/>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4C9FC8"/>
                  </a:solidFill>
                  <a:latin typeface="+mn-lt"/>
                </a:rPr>
                <a:t>m</a:t>
              </a:r>
              <a:endParaRPr kumimoji="0" lang="en-US" altLang="en-US" sz="1600" b="0" i="0" u="none" strike="noStrike" cap="none" normalizeH="0" baseline="0" dirty="0">
                <a:ln>
                  <a:noFill/>
                </a:ln>
                <a:solidFill>
                  <a:srgbClr val="4C9FC8"/>
                </a:solidFill>
                <a:effectLst/>
                <a:latin typeface="+mn-lt"/>
              </a:endParaRPr>
            </a:p>
          </p:txBody>
        </p:sp>
        <p:sp>
          <p:nvSpPr>
            <p:cNvPr id="14" name="Rectangle 12">
              <a:extLst>
                <a:ext uri="{FF2B5EF4-FFF2-40B4-BE49-F238E27FC236}">
                  <a16:creationId xmlns:a16="http://schemas.microsoft.com/office/drawing/2014/main" id="{80463340-847E-4358-861A-49CFEF958F10}"/>
                </a:ext>
              </a:extLst>
            </p:cNvPr>
            <p:cNvSpPr>
              <a:spLocks noChangeArrowheads="1"/>
            </p:cNvSpPr>
            <p:nvPr/>
          </p:nvSpPr>
          <p:spPr bwMode="auto">
            <a:xfrm>
              <a:off x="1317" y="2855"/>
              <a:ext cx="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4D4D4F"/>
                  </a:solidFill>
                  <a:effectLst/>
                  <a:latin typeface="+mn-lt"/>
                </a:rPr>
                <a:t>)</a:t>
              </a:r>
              <a:endParaRPr kumimoji="0" lang="en-US" altLang="en-US" sz="1600" b="0" i="0" u="none" strike="noStrike" cap="none" normalizeH="0" baseline="0">
                <a:ln>
                  <a:noFill/>
                </a:ln>
                <a:solidFill>
                  <a:srgbClr val="4D4D4F"/>
                </a:solidFill>
                <a:effectLst/>
                <a:latin typeface="+mn-lt"/>
              </a:endParaRPr>
            </a:p>
          </p:txBody>
        </p:sp>
        <p:sp>
          <p:nvSpPr>
            <p:cNvPr id="15" name="Rectangle 13">
              <a:extLst>
                <a:ext uri="{FF2B5EF4-FFF2-40B4-BE49-F238E27FC236}">
                  <a16:creationId xmlns:a16="http://schemas.microsoft.com/office/drawing/2014/main" id="{6B782479-E6EF-475D-A83C-51D5065A3A82}"/>
                </a:ext>
              </a:extLst>
            </p:cNvPr>
            <p:cNvSpPr>
              <a:spLocks noChangeArrowheads="1"/>
            </p:cNvSpPr>
            <p:nvPr/>
          </p:nvSpPr>
          <p:spPr bwMode="auto">
            <a:xfrm>
              <a:off x="1510" y="2840"/>
              <a:ext cx="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4D4D4F"/>
                  </a:solidFill>
                  <a:effectLst/>
                  <a:latin typeface="+mn-lt"/>
                </a:rPr>
                <a:t>=</a:t>
              </a:r>
              <a:endParaRPr kumimoji="0" lang="en-US" altLang="en-US" sz="1600" b="0" i="0" u="none" strike="noStrike" cap="none" normalizeH="0" baseline="0">
                <a:ln>
                  <a:noFill/>
                </a:ln>
                <a:solidFill>
                  <a:srgbClr val="4D4D4F"/>
                </a:solidFill>
                <a:effectLst/>
                <a:latin typeface="+mn-lt"/>
              </a:endParaRPr>
            </a:p>
          </p:txBody>
        </p:sp>
        <p:sp>
          <p:nvSpPr>
            <p:cNvPr id="16" name="Rectangle 14">
              <a:extLst>
                <a:ext uri="{FF2B5EF4-FFF2-40B4-BE49-F238E27FC236}">
                  <a16:creationId xmlns:a16="http://schemas.microsoft.com/office/drawing/2014/main" id="{9F7DFC3E-1909-46BB-8BB3-BDA93B13B150}"/>
                </a:ext>
              </a:extLst>
            </p:cNvPr>
            <p:cNvSpPr>
              <a:spLocks noChangeArrowheads="1"/>
            </p:cNvSpPr>
            <p:nvPr/>
          </p:nvSpPr>
          <p:spPr bwMode="auto">
            <a:xfrm>
              <a:off x="1747" y="2840"/>
              <a:ext cx="320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Expected covariance between the excess returns </a:t>
              </a:r>
              <a:endParaRPr kumimoji="0" lang="en-US" altLang="en-US" sz="1600" b="0" i="0" u="none" strike="noStrike" cap="none" normalizeH="0" baseline="0" dirty="0">
                <a:ln>
                  <a:noFill/>
                </a:ln>
                <a:solidFill>
                  <a:srgbClr val="4D4D4F"/>
                </a:solidFill>
                <a:effectLst/>
                <a:latin typeface="+mn-lt"/>
              </a:endParaRPr>
            </a:p>
          </p:txBody>
        </p:sp>
        <p:sp>
          <p:nvSpPr>
            <p:cNvPr id="17" name="Rectangle 15">
              <a:extLst>
                <a:ext uri="{FF2B5EF4-FFF2-40B4-BE49-F238E27FC236}">
                  <a16:creationId xmlns:a16="http://schemas.microsoft.com/office/drawing/2014/main" id="{E1F52021-C148-4135-AFB6-1312E6C23EE5}"/>
                </a:ext>
              </a:extLst>
            </p:cNvPr>
            <p:cNvSpPr>
              <a:spLocks noChangeArrowheads="1"/>
            </p:cNvSpPr>
            <p:nvPr/>
          </p:nvSpPr>
          <p:spPr bwMode="auto">
            <a:xfrm>
              <a:off x="1747" y="3062"/>
              <a:ext cx="104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of company </a:t>
              </a:r>
              <a:r>
                <a:rPr kumimoji="0" lang="en-US" altLang="en-US" b="0" i="1" u="none" strike="noStrike" cap="none" normalizeH="0" baseline="0" dirty="0">
                  <a:ln>
                    <a:noFill/>
                  </a:ln>
                  <a:solidFill>
                    <a:srgbClr val="43B049"/>
                  </a:solidFill>
                  <a:effectLst/>
                  <a:latin typeface="+mn-lt"/>
                </a:rPr>
                <a:t>s</a:t>
              </a:r>
              <a:r>
                <a:rPr kumimoji="0" lang="en-US" altLang="en-US" b="0" i="0" u="none" strike="noStrike" cap="none" normalizeH="0" baseline="0" dirty="0">
                  <a:ln>
                    <a:noFill/>
                  </a:ln>
                  <a:solidFill>
                    <a:srgbClr val="4D4D4F"/>
                  </a:solidFill>
                  <a:effectLst/>
                  <a:latin typeface="+mn-lt"/>
                </a:rPr>
                <a:t> (R</a:t>
              </a:r>
              <a:endParaRPr kumimoji="0" lang="en-US" altLang="en-US" sz="1600" b="0" i="0" u="none" strike="noStrike" cap="none" normalizeH="0" baseline="0" dirty="0">
                <a:ln>
                  <a:noFill/>
                </a:ln>
                <a:solidFill>
                  <a:srgbClr val="4D4D4F"/>
                </a:solidFill>
                <a:effectLst/>
                <a:latin typeface="+mn-lt"/>
              </a:endParaRPr>
            </a:p>
          </p:txBody>
        </p:sp>
        <p:sp>
          <p:nvSpPr>
            <p:cNvPr id="18" name="Rectangle 16">
              <a:extLst>
                <a:ext uri="{FF2B5EF4-FFF2-40B4-BE49-F238E27FC236}">
                  <a16:creationId xmlns:a16="http://schemas.microsoft.com/office/drawing/2014/main" id="{8D1720EE-7DC0-4CAC-8DF2-CE937D3936A6}"/>
                </a:ext>
              </a:extLst>
            </p:cNvPr>
            <p:cNvSpPr>
              <a:spLocks noChangeArrowheads="1"/>
            </p:cNvSpPr>
            <p:nvPr/>
          </p:nvSpPr>
          <p:spPr bwMode="auto">
            <a:xfrm>
              <a:off x="2796" y="3106"/>
              <a:ext cx="4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3B049"/>
                  </a:solidFill>
                  <a:effectLst/>
                  <a:latin typeface="+mn-lt"/>
                </a:rPr>
                <a:t>s</a:t>
              </a:r>
              <a:endParaRPr kumimoji="0" lang="en-US" altLang="en-US" sz="1600" b="0" i="0" u="none" strike="noStrike" cap="none" normalizeH="0" baseline="0" dirty="0">
                <a:ln>
                  <a:noFill/>
                </a:ln>
                <a:solidFill>
                  <a:srgbClr val="43B049"/>
                </a:solidFill>
                <a:effectLst/>
                <a:latin typeface="+mn-lt"/>
              </a:endParaRPr>
            </a:p>
          </p:txBody>
        </p:sp>
        <p:sp>
          <p:nvSpPr>
            <p:cNvPr id="19" name="Rectangle 17">
              <a:extLst>
                <a:ext uri="{FF2B5EF4-FFF2-40B4-BE49-F238E27FC236}">
                  <a16:creationId xmlns:a16="http://schemas.microsoft.com/office/drawing/2014/main" id="{24F03600-F4B2-4821-A1C9-66BB590AA4BE}"/>
                </a:ext>
              </a:extLst>
            </p:cNvPr>
            <p:cNvSpPr>
              <a:spLocks noChangeArrowheads="1"/>
            </p:cNvSpPr>
            <p:nvPr/>
          </p:nvSpPr>
          <p:spPr bwMode="auto">
            <a:xfrm>
              <a:off x="2888" y="3062"/>
              <a:ext cx="21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 in the equation) and the excess </a:t>
              </a:r>
              <a:endParaRPr kumimoji="0" lang="en-US" altLang="en-US" sz="1600" b="0" i="0" u="none" strike="noStrike" cap="none" normalizeH="0" baseline="0" dirty="0">
                <a:ln>
                  <a:noFill/>
                </a:ln>
                <a:solidFill>
                  <a:srgbClr val="4D4D4F"/>
                </a:solidFill>
                <a:effectLst/>
                <a:latin typeface="+mn-lt"/>
              </a:endParaRPr>
            </a:p>
          </p:txBody>
        </p:sp>
        <p:sp>
          <p:nvSpPr>
            <p:cNvPr id="20" name="Rectangle 18">
              <a:extLst>
                <a:ext uri="{FF2B5EF4-FFF2-40B4-BE49-F238E27FC236}">
                  <a16:creationId xmlns:a16="http://schemas.microsoft.com/office/drawing/2014/main" id="{24C46BF1-FA0B-4379-B6FA-54B96A03223A}"/>
                </a:ext>
              </a:extLst>
            </p:cNvPr>
            <p:cNvSpPr>
              <a:spLocks noChangeArrowheads="1"/>
            </p:cNvSpPr>
            <p:nvPr/>
          </p:nvSpPr>
          <p:spPr bwMode="auto">
            <a:xfrm>
              <a:off x="1747" y="3299"/>
              <a:ext cx="16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returns of the </a:t>
              </a:r>
              <a:r>
                <a:rPr lang="en-US" altLang="en-US" dirty="0">
                  <a:solidFill>
                    <a:srgbClr val="4D4D4F"/>
                  </a:solidFill>
                  <a:latin typeface="+mn-lt"/>
                </a:rPr>
                <a:t>“</a:t>
              </a:r>
              <a:r>
                <a:rPr kumimoji="0" lang="en-US" altLang="en-US" b="0" i="0" u="none" strike="noStrike" cap="none" normalizeH="0" baseline="0" dirty="0">
                  <a:ln>
                    <a:noFill/>
                  </a:ln>
                  <a:solidFill>
                    <a:srgbClr val="4D4D4F"/>
                  </a:solidFill>
                  <a:effectLst/>
                  <a:latin typeface="+mn-lt"/>
                </a:rPr>
                <a:t>market” (R</a:t>
              </a:r>
              <a:endParaRPr kumimoji="0" lang="en-US" altLang="en-US" sz="1600" b="0" i="0" u="none" strike="noStrike" cap="none" normalizeH="0" baseline="0" dirty="0">
                <a:ln>
                  <a:noFill/>
                </a:ln>
                <a:solidFill>
                  <a:srgbClr val="4D4D4F"/>
                </a:solidFill>
                <a:effectLst/>
                <a:latin typeface="+mn-lt"/>
              </a:endParaRPr>
            </a:p>
          </p:txBody>
        </p:sp>
        <p:sp>
          <p:nvSpPr>
            <p:cNvPr id="21" name="Rectangle 19">
              <a:extLst>
                <a:ext uri="{FF2B5EF4-FFF2-40B4-BE49-F238E27FC236}">
                  <a16:creationId xmlns:a16="http://schemas.microsoft.com/office/drawing/2014/main" id="{A3068D19-6FD7-4CC5-BCD6-48525909758C}"/>
                </a:ext>
              </a:extLst>
            </p:cNvPr>
            <p:cNvSpPr>
              <a:spLocks noChangeArrowheads="1"/>
            </p:cNvSpPr>
            <p:nvPr/>
          </p:nvSpPr>
          <p:spPr bwMode="auto">
            <a:xfrm>
              <a:off x="3409" y="3362"/>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C9FC8"/>
                  </a:solidFill>
                  <a:effectLst/>
                  <a:latin typeface="+mn-lt"/>
                </a:rPr>
                <a:t>m</a:t>
              </a:r>
              <a:endParaRPr kumimoji="0" lang="en-US" altLang="en-US" sz="1600" b="0" i="0" u="none" strike="noStrike" cap="none" normalizeH="0" baseline="0" dirty="0">
                <a:ln>
                  <a:noFill/>
                </a:ln>
                <a:solidFill>
                  <a:srgbClr val="4C9FC8"/>
                </a:solidFill>
                <a:effectLst/>
                <a:latin typeface="+mn-lt"/>
              </a:endParaRPr>
            </a:p>
          </p:txBody>
        </p:sp>
        <p:sp>
          <p:nvSpPr>
            <p:cNvPr id="22" name="Rectangle 20">
              <a:extLst>
                <a:ext uri="{FF2B5EF4-FFF2-40B4-BE49-F238E27FC236}">
                  <a16:creationId xmlns:a16="http://schemas.microsoft.com/office/drawing/2014/main" id="{9F8FE4AE-D414-443D-A591-95B1FEAB1812}"/>
                </a:ext>
              </a:extLst>
            </p:cNvPr>
            <p:cNvSpPr>
              <a:spLocks noChangeArrowheads="1"/>
            </p:cNvSpPr>
            <p:nvPr/>
          </p:nvSpPr>
          <p:spPr bwMode="auto">
            <a:xfrm>
              <a:off x="3537" y="3306"/>
              <a:ext cx="12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 in the equation)</a:t>
              </a:r>
              <a:endParaRPr kumimoji="0" lang="en-US" altLang="en-US" sz="1600" b="0" i="0" u="none" strike="noStrike" cap="none" normalizeH="0" baseline="0" dirty="0">
                <a:ln>
                  <a:noFill/>
                </a:ln>
                <a:solidFill>
                  <a:srgbClr val="4D4D4F"/>
                </a:solidFill>
                <a:effectLst/>
                <a:latin typeface="+mn-lt"/>
              </a:endParaRPr>
            </a:p>
          </p:txBody>
        </p:sp>
        <p:sp>
          <p:nvSpPr>
            <p:cNvPr id="23" name="Rectangle 21">
              <a:extLst>
                <a:ext uri="{FF2B5EF4-FFF2-40B4-BE49-F238E27FC236}">
                  <a16:creationId xmlns:a16="http://schemas.microsoft.com/office/drawing/2014/main" id="{6013EDD6-5DA8-46CA-ABBF-E0558188E344}"/>
                </a:ext>
              </a:extLst>
            </p:cNvPr>
            <p:cNvSpPr>
              <a:spLocks noChangeArrowheads="1"/>
            </p:cNvSpPr>
            <p:nvPr/>
          </p:nvSpPr>
          <p:spPr bwMode="auto">
            <a:xfrm>
              <a:off x="1747" y="3537"/>
              <a:ext cx="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4D4D4F"/>
                </a:solidFill>
                <a:effectLst/>
                <a:latin typeface="+mn-lt"/>
              </a:endParaRPr>
            </a:p>
          </p:txBody>
        </p:sp>
        <p:sp>
          <p:nvSpPr>
            <p:cNvPr id="24" name="Rectangle 22">
              <a:extLst>
                <a:ext uri="{FF2B5EF4-FFF2-40B4-BE49-F238E27FC236}">
                  <a16:creationId xmlns:a16="http://schemas.microsoft.com/office/drawing/2014/main" id="{A80913E6-5EC4-4631-9EF5-E156371091A7}"/>
                </a:ext>
              </a:extLst>
            </p:cNvPr>
            <p:cNvSpPr>
              <a:spLocks noChangeArrowheads="1"/>
            </p:cNvSpPr>
            <p:nvPr/>
          </p:nvSpPr>
          <p:spPr bwMode="auto">
            <a:xfrm>
              <a:off x="798" y="3677"/>
              <a:ext cx="3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Var(R</a:t>
              </a:r>
              <a:endParaRPr kumimoji="0" lang="en-US" altLang="en-US" sz="1600" b="0" i="0" u="none" strike="noStrike" cap="none" normalizeH="0" baseline="0" dirty="0">
                <a:ln>
                  <a:noFill/>
                </a:ln>
                <a:solidFill>
                  <a:srgbClr val="4D4D4F"/>
                </a:solidFill>
                <a:effectLst/>
                <a:latin typeface="+mn-lt"/>
              </a:endParaRPr>
            </a:p>
          </p:txBody>
        </p:sp>
        <p:sp>
          <p:nvSpPr>
            <p:cNvPr id="25" name="Rectangle 23">
              <a:extLst>
                <a:ext uri="{FF2B5EF4-FFF2-40B4-BE49-F238E27FC236}">
                  <a16:creationId xmlns:a16="http://schemas.microsoft.com/office/drawing/2014/main" id="{2A173F9B-A1AD-41E2-80FC-53643B3F8DB3}"/>
                </a:ext>
              </a:extLst>
            </p:cNvPr>
            <p:cNvSpPr>
              <a:spLocks noChangeArrowheads="1"/>
            </p:cNvSpPr>
            <p:nvPr/>
          </p:nvSpPr>
          <p:spPr bwMode="auto">
            <a:xfrm>
              <a:off x="1176" y="3735"/>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C9FC8"/>
                  </a:solidFill>
                  <a:effectLst/>
                  <a:latin typeface="+mn-lt"/>
                </a:rPr>
                <a:t>m</a:t>
              </a:r>
              <a:endParaRPr kumimoji="0" lang="en-US" altLang="en-US" sz="1600" b="0" i="0" u="none" strike="noStrike" cap="none" normalizeH="0" baseline="0" dirty="0">
                <a:ln>
                  <a:noFill/>
                </a:ln>
                <a:solidFill>
                  <a:srgbClr val="4C9FC8"/>
                </a:solidFill>
                <a:effectLst/>
                <a:latin typeface="+mn-lt"/>
              </a:endParaRPr>
            </a:p>
          </p:txBody>
        </p:sp>
        <p:sp>
          <p:nvSpPr>
            <p:cNvPr id="26" name="Rectangle 24">
              <a:extLst>
                <a:ext uri="{FF2B5EF4-FFF2-40B4-BE49-F238E27FC236}">
                  <a16:creationId xmlns:a16="http://schemas.microsoft.com/office/drawing/2014/main" id="{D8F1C9D4-DCB9-45D5-B602-CB88AA2ADEEE}"/>
                </a:ext>
              </a:extLst>
            </p:cNvPr>
            <p:cNvSpPr>
              <a:spLocks noChangeArrowheads="1"/>
            </p:cNvSpPr>
            <p:nvPr/>
          </p:nvSpPr>
          <p:spPr bwMode="auto">
            <a:xfrm>
              <a:off x="1276" y="3681"/>
              <a:ext cx="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4D4D4F"/>
                  </a:solidFill>
                  <a:effectLst/>
                  <a:latin typeface="+mn-lt"/>
                </a:rPr>
                <a:t>)</a:t>
              </a:r>
              <a:endParaRPr kumimoji="0" lang="en-US" altLang="en-US" sz="1600" b="0" i="0" u="none" strike="noStrike" cap="none" normalizeH="0" baseline="0">
                <a:ln>
                  <a:noFill/>
                </a:ln>
                <a:solidFill>
                  <a:srgbClr val="4D4D4F"/>
                </a:solidFill>
                <a:effectLst/>
                <a:latin typeface="+mn-lt"/>
              </a:endParaRPr>
            </a:p>
          </p:txBody>
        </p:sp>
        <p:sp>
          <p:nvSpPr>
            <p:cNvPr id="27" name="Rectangle 25">
              <a:extLst>
                <a:ext uri="{FF2B5EF4-FFF2-40B4-BE49-F238E27FC236}">
                  <a16:creationId xmlns:a16="http://schemas.microsoft.com/office/drawing/2014/main" id="{E2D3B79A-3F55-462C-8580-C37FA284EEEC}"/>
                </a:ext>
              </a:extLst>
            </p:cNvPr>
            <p:cNvSpPr>
              <a:spLocks noChangeArrowheads="1"/>
            </p:cNvSpPr>
            <p:nvPr/>
          </p:nvSpPr>
          <p:spPr bwMode="auto">
            <a:xfrm>
              <a:off x="1510" y="3663"/>
              <a:ext cx="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4D4D4F"/>
                  </a:solidFill>
                  <a:effectLst/>
                  <a:latin typeface="+mn-lt"/>
                </a:rPr>
                <a:t>=</a:t>
              </a:r>
              <a:endParaRPr kumimoji="0" lang="en-US" altLang="en-US" sz="1600" b="0" i="0" u="none" strike="noStrike" cap="none" normalizeH="0" baseline="0">
                <a:ln>
                  <a:noFill/>
                </a:ln>
                <a:solidFill>
                  <a:srgbClr val="4D4D4F"/>
                </a:solidFill>
                <a:effectLst/>
                <a:latin typeface="+mn-lt"/>
              </a:endParaRPr>
            </a:p>
          </p:txBody>
        </p:sp>
        <p:sp>
          <p:nvSpPr>
            <p:cNvPr id="28" name="Rectangle 26">
              <a:extLst>
                <a:ext uri="{FF2B5EF4-FFF2-40B4-BE49-F238E27FC236}">
                  <a16:creationId xmlns:a16="http://schemas.microsoft.com/office/drawing/2014/main" id="{B1547913-3F78-475E-888E-2DD14559CB9F}"/>
                </a:ext>
              </a:extLst>
            </p:cNvPr>
            <p:cNvSpPr>
              <a:spLocks noChangeArrowheads="1"/>
            </p:cNvSpPr>
            <p:nvPr/>
          </p:nvSpPr>
          <p:spPr bwMode="auto">
            <a:xfrm>
              <a:off x="1747" y="3663"/>
              <a:ext cx="287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4D4D4F"/>
                  </a:solidFill>
                  <a:effectLst/>
                  <a:latin typeface="+mn-lt"/>
                </a:rPr>
                <a:t>Expected variance of returns of the "market"</a:t>
              </a:r>
              <a:endParaRPr kumimoji="0" lang="en-US" altLang="en-US" sz="1600" b="0" i="0" u="none" strike="noStrike" cap="none" normalizeH="0" baseline="0" dirty="0">
                <a:ln>
                  <a:noFill/>
                </a:ln>
                <a:solidFill>
                  <a:srgbClr val="4D4D4F"/>
                </a:solidFill>
                <a:effectLst/>
                <a:latin typeface="+mn-lt"/>
              </a:endParaRPr>
            </a:p>
          </p:txBody>
        </p:sp>
        <p:sp>
          <p:nvSpPr>
            <p:cNvPr id="29" name="Rectangle 27">
              <a:extLst>
                <a:ext uri="{FF2B5EF4-FFF2-40B4-BE49-F238E27FC236}">
                  <a16:creationId xmlns:a16="http://schemas.microsoft.com/office/drawing/2014/main" id="{30BEE6DD-33F1-4CAD-980E-49CA79AC0AF5}"/>
                </a:ext>
              </a:extLst>
            </p:cNvPr>
            <p:cNvSpPr>
              <a:spLocks noChangeArrowheads="1"/>
            </p:cNvSpPr>
            <p:nvPr/>
          </p:nvSpPr>
          <p:spPr bwMode="auto">
            <a:xfrm>
              <a:off x="1747" y="3870"/>
              <a:ext cx="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4D4D4F"/>
                </a:solidFill>
                <a:effectLst/>
                <a:latin typeface="+mn-lt"/>
              </a:endParaRPr>
            </a:p>
          </p:txBody>
        </p:sp>
      </p:grpSp>
      <p:sp>
        <p:nvSpPr>
          <p:cNvPr id="33" name="Rectangle 32">
            <a:extLst>
              <a:ext uri="{FF2B5EF4-FFF2-40B4-BE49-F238E27FC236}">
                <a16:creationId xmlns:a16="http://schemas.microsoft.com/office/drawing/2014/main" id="{F3FBBC00-DB95-4AC5-B16E-C0DA022006F3}"/>
              </a:ext>
            </a:extLst>
          </p:cNvPr>
          <p:cNvSpPr>
            <a:spLocks noChangeArrowheads="1"/>
          </p:cNvSpPr>
          <p:nvPr/>
        </p:nvSpPr>
        <p:spPr bwMode="auto">
          <a:xfrm>
            <a:off x="1896269" y="3954463"/>
            <a:ext cx="129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l-GR" sz="2000" dirty="0">
                <a:solidFill>
                  <a:srgbClr val="4D4D4F"/>
                </a:solidFill>
                <a:latin typeface="Times New Roman"/>
                <a:cs typeface="Times New Roman"/>
              </a:rPr>
              <a:t>β</a:t>
            </a:r>
            <a:endParaRPr kumimoji="0" lang="en-US" altLang="en-US" sz="1800" b="0" i="0" u="none" strike="noStrike" cap="none" normalizeH="0" baseline="0" dirty="0">
              <a:ln>
                <a:noFill/>
              </a:ln>
              <a:solidFill>
                <a:srgbClr val="4D4D4F"/>
              </a:solidFill>
              <a:effectLst/>
              <a:latin typeface="+mn-lt"/>
            </a:endParaRPr>
          </a:p>
        </p:txBody>
      </p:sp>
      <p:sp>
        <p:nvSpPr>
          <p:cNvPr id="6" name="Rectangle 16">
            <a:extLst>
              <a:ext uri="{FF2B5EF4-FFF2-40B4-BE49-F238E27FC236}">
                <a16:creationId xmlns:a16="http://schemas.microsoft.com/office/drawing/2014/main" id="{7A61290C-D0BE-969F-94E6-8B502DB2D4D4}"/>
              </a:ext>
            </a:extLst>
          </p:cNvPr>
          <p:cNvSpPr>
            <a:spLocks noChangeArrowheads="1"/>
          </p:cNvSpPr>
          <p:nvPr/>
        </p:nvSpPr>
        <p:spPr bwMode="auto">
          <a:xfrm>
            <a:off x="2053432" y="4108351"/>
            <a:ext cx="73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3B049"/>
                </a:solidFill>
                <a:effectLst/>
                <a:latin typeface="+mn-lt"/>
              </a:rPr>
              <a:t>s</a:t>
            </a:r>
            <a:endParaRPr kumimoji="0" lang="en-US" altLang="en-US" sz="1600" b="0" i="0" u="none" strike="noStrike" cap="none" normalizeH="0" baseline="0" dirty="0">
              <a:ln>
                <a:noFill/>
              </a:ln>
              <a:solidFill>
                <a:srgbClr val="43B049"/>
              </a:solidFill>
              <a:effectLst/>
              <a:latin typeface="+mn-lt"/>
            </a:endParaRPr>
          </a:p>
        </p:txBody>
      </p:sp>
    </p:spTree>
    <p:custDataLst>
      <p:tags r:id="rId1"/>
    </p:custDataLst>
    <p:extLst>
      <p:ext uri="{BB962C8B-B14F-4D97-AF65-F5344CB8AC3E}">
        <p14:creationId xmlns:p14="http://schemas.microsoft.com/office/powerpoint/2010/main" val="2430590619"/>
      </p:ext>
    </p:extLst>
  </p:cSld>
  <p:clrMapOvr>
    <a:masterClrMapping/>
  </p:clrMapOvr>
  <mc:AlternateContent xmlns:mc="http://schemas.openxmlformats.org/markup-compatibility/2006" xmlns:p14="http://schemas.microsoft.com/office/powerpoint/2010/main">
    <mc:Choice Requires="p14">
      <p:transition p14:dur="0" advTm="18825"/>
    </mc:Choice>
    <mc:Fallback xmlns="">
      <p:transition advTm="1882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F47E1-1DEA-9A40-2DEC-F43C7D8077C6}"/>
              </a:ext>
            </a:extLst>
          </p:cNvPr>
          <p:cNvSpPr>
            <a:spLocks noGrp="1"/>
          </p:cNvSpPr>
          <p:nvPr>
            <p:ph type="sldNum" sz="quarter" idx="12"/>
          </p:nvPr>
        </p:nvSpPr>
        <p:spPr/>
        <p:txBody>
          <a:bodyPr/>
          <a:lstStyle/>
          <a:p>
            <a:fld id="{CB7FE98A-78B1-495F-8A5C-53E48422F91F}" type="slidenum">
              <a:rPr lang="en-US" smtClean="0"/>
              <a:pPr/>
              <a:t>8</a:t>
            </a:fld>
            <a:endParaRPr lang="en-US" dirty="0"/>
          </a:p>
        </p:txBody>
      </p:sp>
      <p:sp>
        <p:nvSpPr>
          <p:cNvPr id="3" name="Title 2">
            <a:extLst>
              <a:ext uri="{FF2B5EF4-FFF2-40B4-BE49-F238E27FC236}">
                <a16:creationId xmlns:a16="http://schemas.microsoft.com/office/drawing/2014/main" id="{980551F9-0A27-682D-43CE-A6110CB4AEB2}"/>
              </a:ext>
            </a:extLst>
          </p:cNvPr>
          <p:cNvSpPr>
            <a:spLocks noGrp="1"/>
          </p:cNvSpPr>
          <p:nvPr>
            <p:ph type="title"/>
          </p:nvPr>
        </p:nvSpPr>
        <p:spPr>
          <a:xfrm>
            <a:off x="754380" y="590047"/>
            <a:ext cx="9982446" cy="373839"/>
          </a:xfrm>
        </p:spPr>
        <p:txBody>
          <a:bodyPr/>
          <a:lstStyle/>
          <a:p>
            <a:r>
              <a:rPr lang="en-US" dirty="0"/>
              <a:t>What is an OLS (Historical) Beta – Alternative Computation</a:t>
            </a:r>
          </a:p>
        </p:txBody>
      </p:sp>
      <p:sp>
        <p:nvSpPr>
          <p:cNvPr id="7" name="TextBox 6">
            <a:extLst>
              <a:ext uri="{FF2B5EF4-FFF2-40B4-BE49-F238E27FC236}">
                <a16:creationId xmlns:a16="http://schemas.microsoft.com/office/drawing/2014/main" id="{8FA673A7-FDA9-683C-3D4A-966D7A113CCD}"/>
              </a:ext>
            </a:extLst>
          </p:cNvPr>
          <p:cNvSpPr txBox="1"/>
          <p:nvPr/>
        </p:nvSpPr>
        <p:spPr>
          <a:xfrm>
            <a:off x="6550819" y="1276296"/>
            <a:ext cx="4827746" cy="4720908"/>
          </a:xfrm>
          <a:prstGeom prst="rect">
            <a:avLst/>
          </a:prstGeom>
          <a:noFill/>
        </p:spPr>
        <p:txBody>
          <a:bodyPr wrap="square">
            <a:spAutoFit/>
          </a:bodyPr>
          <a:lstStyle/>
          <a:p>
            <a:pPr marL="285750" marR="0" indent="-285750">
              <a:lnSpc>
                <a:spcPct val="107000"/>
              </a:lnSpc>
              <a:spcBef>
                <a:spcPts val="0"/>
              </a:spcBef>
              <a:buClr>
                <a:srgbClr val="43B049"/>
              </a:buClr>
              <a:buFont typeface="Arial" panose="020B0604020202020204" pitchFamily="34" charset="0"/>
              <a:buChar char="•"/>
            </a:pPr>
            <a:r>
              <a:rPr lang="en-US" sz="1600" dirty="0">
                <a:solidFill>
                  <a:srgbClr val="4D4D4F"/>
                </a:solidFill>
                <a:ea typeface="Calibri" panose="020F0502020204030204" pitchFamily="34" charset="0"/>
                <a:cs typeface="Times New Roman" panose="02020603050405020304" pitchFamily="18" charset="0"/>
              </a:rPr>
              <a:t>Ordinary L</a:t>
            </a:r>
            <a:r>
              <a:rPr lang="en-US" sz="1600" dirty="0">
                <a:solidFill>
                  <a:srgbClr val="4D4D4F"/>
                </a:solidFill>
                <a:effectLst/>
                <a:ea typeface="Calibri" panose="020F0502020204030204" pitchFamily="34" charset="0"/>
                <a:cs typeface="Times New Roman" panose="02020603050405020304" pitchFamily="18" charset="0"/>
              </a:rPr>
              <a:t>east </a:t>
            </a:r>
            <a:r>
              <a:rPr lang="en-US" sz="1600" dirty="0">
                <a:solidFill>
                  <a:srgbClr val="4D4D4F"/>
                </a:solidFill>
                <a:ea typeface="Calibri" panose="020F0502020204030204" pitchFamily="34" charset="0"/>
                <a:cs typeface="Times New Roman" panose="02020603050405020304" pitchFamily="18" charset="0"/>
              </a:rPr>
              <a:t>S</a:t>
            </a:r>
            <a:r>
              <a:rPr lang="en-US" sz="1600" dirty="0">
                <a:solidFill>
                  <a:srgbClr val="4D4D4F"/>
                </a:solidFill>
                <a:effectLst/>
                <a:ea typeface="Calibri" panose="020F0502020204030204" pitchFamily="34" charset="0"/>
                <a:cs typeface="Times New Roman" panose="02020603050405020304" pitchFamily="18" charset="0"/>
              </a:rPr>
              <a:t>quares (OLS) is also referred to as ‘least squares’ regression, or simply, a regression. A regression is the analysis between one variable (the dependent variable) and one or more variables (the independent variables), assuming a linear relationship. </a:t>
            </a:r>
          </a:p>
          <a:p>
            <a:pPr marL="285750" marR="0" indent="-285750">
              <a:lnSpc>
                <a:spcPct val="107000"/>
              </a:lnSpc>
              <a:spcBef>
                <a:spcPts val="0"/>
              </a:spcBef>
              <a:buClr>
                <a:srgbClr val="43B049"/>
              </a:buClr>
              <a:buFont typeface="Arial" panose="020B0604020202020204" pitchFamily="34" charset="0"/>
              <a:buChar char="•"/>
            </a:pPr>
            <a:endParaRPr lang="en-US" sz="1600" dirty="0">
              <a:solidFill>
                <a:srgbClr val="4D4D4F"/>
              </a:solidFill>
              <a:effectLst/>
              <a:ea typeface="Calibri" panose="020F0502020204030204" pitchFamily="34" charset="0"/>
              <a:cs typeface="Times New Roman" panose="02020603050405020304" pitchFamily="18" charset="0"/>
            </a:endParaRPr>
          </a:p>
          <a:p>
            <a:pPr marL="285750" marR="0" indent="-285750">
              <a:lnSpc>
                <a:spcPct val="107000"/>
              </a:lnSpc>
              <a:spcBef>
                <a:spcPts val="0"/>
              </a:spcBef>
              <a:buClr>
                <a:srgbClr val="43B049"/>
              </a:buClr>
              <a:buFont typeface="Arial" panose="020B0604020202020204" pitchFamily="34" charset="0"/>
              <a:buChar char="•"/>
            </a:pPr>
            <a:r>
              <a:rPr lang="en-US" sz="1600" dirty="0">
                <a:solidFill>
                  <a:srgbClr val="4D4D4F"/>
                </a:solidFill>
                <a:effectLst/>
                <a:ea typeface="Calibri" panose="020F0502020204030204" pitchFamily="34" charset="0"/>
                <a:cs typeface="Times New Roman" panose="02020603050405020304" pitchFamily="18" charset="0"/>
              </a:rPr>
              <a:t>In the context of CAPM, the historical beta is estimated via an OLS regression (hence the term, OLS beta). </a:t>
            </a:r>
          </a:p>
          <a:p>
            <a:pPr marL="285750" marR="0" indent="-285750">
              <a:lnSpc>
                <a:spcPct val="107000"/>
              </a:lnSpc>
              <a:spcBef>
                <a:spcPts val="0"/>
              </a:spcBef>
              <a:buClr>
                <a:srgbClr val="43B049"/>
              </a:buClr>
              <a:buFont typeface="Arial" panose="020B0604020202020204" pitchFamily="34" charset="0"/>
              <a:buChar char="•"/>
            </a:pPr>
            <a:endParaRPr lang="en-US" sz="1600" dirty="0">
              <a:solidFill>
                <a:srgbClr val="4D4D4F"/>
              </a:solidFill>
              <a:effectLst/>
              <a:ea typeface="Calibri" panose="020F0502020204030204" pitchFamily="34" charset="0"/>
              <a:cs typeface="Times New Roman" panose="02020603050405020304" pitchFamily="18" charset="0"/>
            </a:endParaRPr>
          </a:p>
          <a:p>
            <a:pPr marL="285750" marR="0" indent="-285750">
              <a:lnSpc>
                <a:spcPct val="107000"/>
              </a:lnSpc>
              <a:spcBef>
                <a:spcPts val="0"/>
              </a:spcBef>
              <a:buClr>
                <a:srgbClr val="43B049"/>
              </a:buClr>
              <a:buFont typeface="Arial" panose="020B0604020202020204" pitchFamily="34" charset="0"/>
              <a:buChar char="•"/>
            </a:pPr>
            <a:r>
              <a:rPr lang="en-US" sz="1600" dirty="0">
                <a:solidFill>
                  <a:srgbClr val="4D4D4F"/>
                </a:solidFill>
                <a:effectLst/>
                <a:ea typeface="Calibri" panose="020F0502020204030204" pitchFamily="34" charset="0"/>
                <a:cs typeface="Times New Roman" panose="02020603050405020304" pitchFamily="18" charset="0"/>
              </a:rPr>
              <a:t>The textbook CAPM OLS beta is the </a:t>
            </a:r>
            <a:r>
              <a:rPr lang="en-US" sz="1600" b="1" dirty="0">
                <a:solidFill>
                  <a:srgbClr val="43B049"/>
                </a:solidFill>
                <a:effectLst/>
                <a:ea typeface="Calibri" panose="020F0502020204030204" pitchFamily="34" charset="0"/>
                <a:cs typeface="Times New Roman" panose="02020603050405020304" pitchFamily="18" charset="0"/>
              </a:rPr>
              <a:t>slope of the regression line</a:t>
            </a:r>
            <a:r>
              <a:rPr lang="en-US" sz="1600" dirty="0">
                <a:solidFill>
                  <a:srgbClr val="4D4D4F"/>
                </a:solidFill>
                <a:effectLst/>
                <a:ea typeface="Calibri" panose="020F0502020204030204" pitchFamily="34" charset="0"/>
                <a:cs typeface="Times New Roman" panose="02020603050405020304" pitchFamily="18" charset="0"/>
              </a:rPr>
              <a:t>, where the returns of a security are regressed against the returns on the market portfolio.</a:t>
            </a:r>
          </a:p>
          <a:p>
            <a:pPr marL="285750" marR="0" indent="-285750">
              <a:lnSpc>
                <a:spcPct val="107000"/>
              </a:lnSpc>
              <a:spcBef>
                <a:spcPts val="0"/>
              </a:spcBef>
              <a:buClr>
                <a:srgbClr val="43B049"/>
              </a:buClr>
              <a:buFont typeface="Arial" panose="020B0604020202020204" pitchFamily="34" charset="0"/>
              <a:buChar char="•"/>
            </a:pPr>
            <a:endParaRPr lang="en-US" sz="1600" dirty="0">
              <a:solidFill>
                <a:srgbClr val="4D4D4F"/>
              </a:solidFill>
              <a:effectLst/>
              <a:ea typeface="Calibri" panose="020F0502020204030204" pitchFamily="34" charset="0"/>
              <a:cs typeface="Times New Roman" panose="02020603050405020304" pitchFamily="18" charset="0"/>
            </a:endParaRPr>
          </a:p>
          <a:p>
            <a:pPr marL="285750" marR="0" indent="-285750">
              <a:lnSpc>
                <a:spcPct val="107000"/>
              </a:lnSpc>
              <a:spcBef>
                <a:spcPts val="0"/>
              </a:spcBef>
              <a:buClr>
                <a:srgbClr val="43B049"/>
              </a:buClr>
              <a:buFont typeface="Arial" panose="020B0604020202020204" pitchFamily="34" charset="0"/>
              <a:buChar char="•"/>
            </a:pPr>
            <a:r>
              <a:rPr lang="en-US" sz="1600" dirty="0">
                <a:solidFill>
                  <a:srgbClr val="4D4D4F"/>
                </a:solidFill>
                <a:ea typeface="Calibri" panose="020F0502020204030204" pitchFamily="34" charset="0"/>
                <a:cs typeface="Times New Roman" panose="02020603050405020304" pitchFamily="18" charset="0"/>
              </a:rPr>
              <a:t>Bloomberg calls this a “Raw Beta”.</a:t>
            </a:r>
            <a:endParaRPr lang="en-US" sz="1600" dirty="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0E3A34A-035E-5B49-50D5-4409979C8D66}"/>
              </a:ext>
            </a:extLst>
          </p:cNvPr>
          <p:cNvPicPr>
            <a:picLocks noChangeAspect="1"/>
          </p:cNvPicPr>
          <p:nvPr/>
        </p:nvPicPr>
        <p:blipFill>
          <a:blip r:embed="rId2"/>
          <a:stretch>
            <a:fillRect/>
          </a:stretch>
        </p:blipFill>
        <p:spPr>
          <a:xfrm>
            <a:off x="664845" y="1220058"/>
            <a:ext cx="5267125" cy="996847"/>
          </a:xfrm>
          <a:prstGeom prst="rect">
            <a:avLst/>
          </a:prstGeom>
        </p:spPr>
      </p:pic>
      <p:pic>
        <p:nvPicPr>
          <p:cNvPr id="11" name="Picture 10">
            <a:extLst>
              <a:ext uri="{FF2B5EF4-FFF2-40B4-BE49-F238E27FC236}">
                <a16:creationId xmlns:a16="http://schemas.microsoft.com/office/drawing/2014/main" id="{A89A1D8C-A46B-F0FF-8D14-C551003F517F}"/>
              </a:ext>
            </a:extLst>
          </p:cNvPr>
          <p:cNvPicPr>
            <a:picLocks noChangeAspect="1"/>
          </p:cNvPicPr>
          <p:nvPr/>
        </p:nvPicPr>
        <p:blipFill>
          <a:blip r:embed="rId3"/>
          <a:stretch>
            <a:fillRect/>
          </a:stretch>
        </p:blipFill>
        <p:spPr>
          <a:xfrm>
            <a:off x="813435" y="2234631"/>
            <a:ext cx="5048885" cy="2127587"/>
          </a:xfrm>
          <a:prstGeom prst="rect">
            <a:avLst/>
          </a:prstGeom>
        </p:spPr>
      </p:pic>
    </p:spTree>
    <p:extLst>
      <p:ext uri="{BB962C8B-B14F-4D97-AF65-F5344CB8AC3E}">
        <p14:creationId xmlns:p14="http://schemas.microsoft.com/office/powerpoint/2010/main" val="330564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F47E1-1DEA-9A40-2DEC-F43C7D8077C6}"/>
              </a:ext>
            </a:extLst>
          </p:cNvPr>
          <p:cNvSpPr>
            <a:spLocks noGrp="1"/>
          </p:cNvSpPr>
          <p:nvPr>
            <p:ph type="sldNum" sz="quarter" idx="12"/>
          </p:nvPr>
        </p:nvSpPr>
        <p:spPr/>
        <p:txBody>
          <a:bodyPr/>
          <a:lstStyle/>
          <a:p>
            <a:fld id="{CB7FE98A-78B1-495F-8A5C-53E48422F91F}" type="slidenum">
              <a:rPr lang="en-US" smtClean="0"/>
              <a:pPr/>
              <a:t>9</a:t>
            </a:fld>
            <a:endParaRPr lang="en-US" dirty="0"/>
          </a:p>
        </p:txBody>
      </p:sp>
      <p:sp>
        <p:nvSpPr>
          <p:cNvPr id="3" name="Title 2">
            <a:extLst>
              <a:ext uri="{FF2B5EF4-FFF2-40B4-BE49-F238E27FC236}">
                <a16:creationId xmlns:a16="http://schemas.microsoft.com/office/drawing/2014/main" id="{980551F9-0A27-682D-43CE-A6110CB4AEB2}"/>
              </a:ext>
            </a:extLst>
          </p:cNvPr>
          <p:cNvSpPr>
            <a:spLocks noGrp="1"/>
          </p:cNvSpPr>
          <p:nvPr>
            <p:ph type="title"/>
          </p:nvPr>
        </p:nvSpPr>
        <p:spPr/>
        <p:txBody>
          <a:bodyPr/>
          <a:lstStyle/>
          <a:p>
            <a:r>
              <a:rPr lang="en-US" dirty="0"/>
              <a:t>What is a Sum Beta?</a:t>
            </a:r>
          </a:p>
        </p:txBody>
      </p:sp>
      <p:sp>
        <p:nvSpPr>
          <p:cNvPr id="5" name="Content Placeholder 2">
            <a:extLst>
              <a:ext uri="{FF2B5EF4-FFF2-40B4-BE49-F238E27FC236}">
                <a16:creationId xmlns:a16="http://schemas.microsoft.com/office/drawing/2014/main" id="{3CCDE612-7F92-FCF6-5122-6BCEEE3D3A18}"/>
              </a:ext>
            </a:extLst>
          </p:cNvPr>
          <p:cNvSpPr txBox="1">
            <a:spLocks/>
          </p:cNvSpPr>
          <p:nvPr/>
        </p:nvSpPr>
        <p:spPr>
          <a:xfrm>
            <a:off x="7881044" y="1710209"/>
            <a:ext cx="4003470" cy="481203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800000"/>
              </a:buClr>
              <a:buFont typeface="Wingdings" panose="05000000000000000000" pitchFamily="2" charset="2"/>
              <a:buChar char="Ø"/>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00000"/>
              </a:buClr>
              <a:buFont typeface="Wingdings" panose="05000000000000000000" pitchFamily="2" charset="2"/>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latin typeface="+mn-lt"/>
              </a:rPr>
              <a:t>A Sum Beta is obtained through a multiple regression of a stock's current month's excess returns (over the 30-day T-Bill rate) on:*</a:t>
            </a:r>
          </a:p>
          <a:p>
            <a:pPr lvl="1">
              <a:lnSpc>
                <a:spcPct val="110000"/>
              </a:lnSpc>
              <a:spcBef>
                <a:spcPts val="300"/>
              </a:spcBef>
              <a:spcAft>
                <a:spcPts val="300"/>
              </a:spcAft>
              <a:buClr>
                <a:schemeClr val="accent2"/>
              </a:buClr>
              <a:buSzPct val="150000"/>
              <a:buFont typeface="Arial" panose="020B0604020202020204" pitchFamily="34" charset="0"/>
              <a:buChar char="•"/>
            </a:pPr>
            <a:r>
              <a:rPr lang="en-US" sz="1600" dirty="0">
                <a:solidFill>
                  <a:srgbClr val="4D4D4F"/>
                </a:solidFill>
                <a:latin typeface="+mn-lt"/>
              </a:rPr>
              <a:t>The market's current month's excess returns; and </a:t>
            </a:r>
          </a:p>
          <a:p>
            <a:pPr lvl="1">
              <a:lnSpc>
                <a:spcPct val="110000"/>
              </a:lnSpc>
              <a:spcBef>
                <a:spcPts val="300"/>
              </a:spcBef>
              <a:spcAft>
                <a:spcPts val="300"/>
              </a:spcAft>
              <a:buClr>
                <a:schemeClr val="accent2"/>
              </a:buClr>
              <a:buSzPct val="150000"/>
              <a:buFont typeface="Arial" panose="020B0604020202020204" pitchFamily="34" charset="0"/>
              <a:buChar char="•"/>
            </a:pPr>
            <a:r>
              <a:rPr lang="en-US" sz="1600" dirty="0">
                <a:solidFill>
                  <a:srgbClr val="4D4D4F"/>
                </a:solidFill>
                <a:latin typeface="+mn-lt"/>
              </a:rPr>
              <a:t>The market's previous month's excess returns. </a:t>
            </a:r>
          </a:p>
          <a:p>
            <a:pPr marL="457200" lvl="1" indent="0">
              <a:lnSpc>
                <a:spcPct val="110000"/>
              </a:lnSpc>
              <a:spcBef>
                <a:spcPts val="300"/>
              </a:spcBef>
              <a:spcAft>
                <a:spcPts val="300"/>
              </a:spcAft>
              <a:buClr>
                <a:schemeClr val="accent2"/>
              </a:buClr>
              <a:buSzPct val="150000"/>
              <a:buNone/>
            </a:pPr>
            <a:r>
              <a:rPr lang="en-US" sz="1800" dirty="0">
                <a:solidFill>
                  <a:srgbClr val="4D4D4F"/>
                </a:solidFill>
                <a:latin typeface="+mn-lt"/>
              </a:rPr>
              <a:t>The Sum Beta is computed by summing up the resulting beta coefficients (current and lagged).</a:t>
            </a:r>
          </a:p>
          <a:p>
            <a:pPr>
              <a:lnSpc>
                <a:spcPct val="110000"/>
              </a:lnSpc>
              <a:spcBef>
                <a:spcPts val="300"/>
              </a:spcBef>
              <a:spcAft>
                <a:spcPts val="300"/>
              </a:spcAft>
              <a:buClr>
                <a:schemeClr val="accent2"/>
              </a:buClr>
              <a:buSzPct val="150000"/>
              <a:buFont typeface="Arial" panose="020B0604020202020204" pitchFamily="34" charset="0"/>
              <a:buChar char="•"/>
            </a:pPr>
            <a:endParaRPr lang="en-US" sz="1800" dirty="0">
              <a:solidFill>
                <a:srgbClr val="4D4D4F"/>
              </a:solidFill>
              <a:latin typeface="+mn-lt"/>
            </a:endParaRPr>
          </a:p>
          <a:p>
            <a:pPr>
              <a:lnSpc>
                <a:spcPct val="110000"/>
              </a:lnSpc>
              <a:spcBef>
                <a:spcPts val="300"/>
              </a:spcBef>
              <a:spcAft>
                <a:spcPts val="300"/>
              </a:spcAft>
              <a:buClr>
                <a:schemeClr val="accent2"/>
              </a:buClr>
              <a:buSzPct val="150000"/>
              <a:buFont typeface="Arial" panose="020B0604020202020204" pitchFamily="34" charset="0"/>
              <a:buChar char="•"/>
            </a:pPr>
            <a:r>
              <a:rPr lang="en-US" sz="1800" dirty="0">
                <a:solidFill>
                  <a:srgbClr val="4D4D4F"/>
                </a:solidFill>
                <a:latin typeface="+mn-lt"/>
              </a:rPr>
              <a:t>Sum Betas have been shown to be better predictors of smaller companies’ expected returns within the context of the CAPM.</a:t>
            </a:r>
          </a:p>
          <a:p>
            <a:pPr>
              <a:lnSpc>
                <a:spcPct val="110000"/>
              </a:lnSpc>
              <a:spcBef>
                <a:spcPts val="300"/>
              </a:spcBef>
              <a:spcAft>
                <a:spcPts val="300"/>
              </a:spcAft>
              <a:buClr>
                <a:schemeClr val="accent2"/>
              </a:buClr>
              <a:buSzPct val="150000"/>
              <a:buFont typeface="Arial" panose="020B0604020202020204" pitchFamily="34" charset="0"/>
              <a:buChar char="•"/>
            </a:pPr>
            <a:endParaRPr lang="en-US" sz="1600" i="1" dirty="0">
              <a:solidFill>
                <a:srgbClr val="4D4D4F"/>
              </a:solidFill>
              <a:latin typeface="+mn-lt"/>
            </a:endParaRPr>
          </a:p>
          <a:p>
            <a:pPr marL="0" indent="0">
              <a:lnSpc>
                <a:spcPct val="110000"/>
              </a:lnSpc>
              <a:spcBef>
                <a:spcPts val="300"/>
              </a:spcBef>
              <a:spcAft>
                <a:spcPts val="300"/>
              </a:spcAft>
              <a:buClr>
                <a:schemeClr val="accent2"/>
              </a:buClr>
              <a:buSzPct val="150000"/>
              <a:buNone/>
            </a:pPr>
            <a:r>
              <a:rPr lang="en-US" sz="1600" i="1" dirty="0">
                <a:solidFill>
                  <a:srgbClr val="4D4D4F"/>
                </a:solidFill>
                <a:latin typeface="+mn-lt"/>
              </a:rPr>
              <a:t>* If using monthly data. Sum Betas can also be used for other return frequencies.</a:t>
            </a:r>
            <a:endParaRPr lang="en-US" sz="1800" i="1" dirty="0">
              <a:solidFill>
                <a:srgbClr val="4D4D4F"/>
              </a:solidFill>
              <a:latin typeface="+mn-lt"/>
            </a:endParaRPr>
          </a:p>
          <a:p>
            <a:pPr>
              <a:spcBef>
                <a:spcPts val="300"/>
              </a:spcBef>
              <a:spcAft>
                <a:spcPts val="300"/>
              </a:spcAft>
              <a:buClr>
                <a:schemeClr val="accent2"/>
              </a:buClr>
              <a:buSzPct val="150000"/>
              <a:buFont typeface="Arial" panose="020B0604020202020204" pitchFamily="34" charset="0"/>
              <a:buChar char="•"/>
            </a:pPr>
            <a:endParaRPr lang="en-US" dirty="0">
              <a:solidFill>
                <a:srgbClr val="4D4D4F"/>
              </a:solidFill>
            </a:endParaRPr>
          </a:p>
        </p:txBody>
      </p:sp>
      <p:pic>
        <p:nvPicPr>
          <p:cNvPr id="8" name="Picture 7">
            <a:extLst>
              <a:ext uri="{FF2B5EF4-FFF2-40B4-BE49-F238E27FC236}">
                <a16:creationId xmlns:a16="http://schemas.microsoft.com/office/drawing/2014/main" id="{81CE4F57-F5F8-2E77-2A88-6CFBA2D25293}"/>
              </a:ext>
            </a:extLst>
          </p:cNvPr>
          <p:cNvPicPr>
            <a:picLocks noChangeAspect="1"/>
          </p:cNvPicPr>
          <p:nvPr/>
        </p:nvPicPr>
        <p:blipFill>
          <a:blip r:embed="rId2"/>
          <a:stretch>
            <a:fillRect/>
          </a:stretch>
        </p:blipFill>
        <p:spPr>
          <a:xfrm>
            <a:off x="307486" y="1710209"/>
            <a:ext cx="7306592" cy="3987546"/>
          </a:xfrm>
          <a:prstGeom prst="rect">
            <a:avLst/>
          </a:prstGeom>
        </p:spPr>
      </p:pic>
    </p:spTree>
    <p:extLst>
      <p:ext uri="{BB962C8B-B14F-4D97-AF65-F5344CB8AC3E}">
        <p14:creationId xmlns:p14="http://schemas.microsoft.com/office/powerpoint/2010/main" val="40678356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IMING" val="|15.8|2.2"/>
</p:tagLst>
</file>

<file path=ppt/tags/tag4.xml><?xml version="1.0" encoding="utf-8"?>
<p:tagLst xmlns:a="http://schemas.openxmlformats.org/drawingml/2006/main" xmlns:r="http://schemas.openxmlformats.org/officeDocument/2006/relationships" xmlns:p="http://schemas.openxmlformats.org/presentationml/2006/main">
  <p:tag name="TIMING" val="|2.9|1.4"/>
</p:tagLst>
</file>

<file path=ppt/tags/tag5.xml><?xml version="1.0" encoding="utf-8"?>
<p:tagLst xmlns:a="http://schemas.openxmlformats.org/drawingml/2006/main" xmlns:r="http://schemas.openxmlformats.org/officeDocument/2006/relationships" xmlns:p="http://schemas.openxmlformats.org/presentationml/2006/main">
  <p:tag name="TIMING" val="|1.6|5.8|4.9|3.6|4|3.2"/>
</p:tagLst>
</file>

<file path=ppt/tags/tag6.xml><?xml version="1.0" encoding="utf-8"?>
<p:tagLst xmlns:a="http://schemas.openxmlformats.org/drawingml/2006/main" xmlns:r="http://schemas.openxmlformats.org/officeDocument/2006/relationships" xmlns:p="http://schemas.openxmlformats.org/presentationml/2006/main">
  <p:tag name="TIMING" val="|8"/>
</p:tagLst>
</file>

<file path=ppt/tags/tag7.xml><?xml version="1.0" encoding="utf-8"?>
<p:tagLst xmlns:a="http://schemas.openxmlformats.org/drawingml/2006/main" xmlns:r="http://schemas.openxmlformats.org/officeDocument/2006/relationships" xmlns:p="http://schemas.openxmlformats.org/presentationml/2006/main">
  <p:tag name="TIMING" val="|2.6|1"/>
</p:tagLst>
</file>

<file path=ppt/tags/tag8.xml><?xml version="1.0" encoding="utf-8"?>
<p:tagLst xmlns:a="http://schemas.openxmlformats.org/drawingml/2006/main" xmlns:r="http://schemas.openxmlformats.org/officeDocument/2006/relationships" xmlns:p="http://schemas.openxmlformats.org/presentationml/2006/main">
  <p:tag name="TIMING" val="|4.4"/>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roll">
  <a:themeElements>
    <a:clrScheme name="Kroll Jan2022">
      <a:dk1>
        <a:sysClr val="windowText" lastClr="000000"/>
      </a:dk1>
      <a:lt1>
        <a:srgbClr val="FFFFFF"/>
      </a:lt1>
      <a:dk2>
        <a:srgbClr val="44546A"/>
      </a:dk2>
      <a:lt2>
        <a:srgbClr val="EDEDED"/>
      </a:lt2>
      <a:accent1>
        <a:srgbClr val="14487F"/>
      </a:accent1>
      <a:accent2>
        <a:srgbClr val="43B049"/>
      </a:accent2>
      <a:accent3>
        <a:srgbClr val="4D4D4F"/>
      </a:accent3>
      <a:accent4>
        <a:srgbClr val="003057"/>
      </a:accent4>
      <a:accent5>
        <a:srgbClr val="4C9FC8"/>
      </a:accent5>
      <a:accent6>
        <a:srgbClr val="67D2DF"/>
      </a:accent6>
      <a:hlink>
        <a:srgbClr val="43B049"/>
      </a:hlink>
      <a:folHlink>
        <a:srgbClr val="D00070"/>
      </a:folHlink>
    </a:clrScheme>
    <a:fontScheme name="Kroll Fonts">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12700" cap="flat" cmpd="sng" algn="ctr">
          <a:noFill/>
          <a:prstDash val="solid"/>
          <a:miter lim="800000"/>
        </a:ln>
        <a:effectLst>
          <a:outerShdw blurRad="63500" dist="37357" dir="2700000" rotWithShape="0">
            <a:scrgbClr r="0" g="0" b="0">
              <a:alpha val="4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t"/>
      <a:lstStyle>
        <a:defPPr algn="l">
          <a:defRPr sz="1400">
            <a:solidFill>
              <a:srgbClr val="404040"/>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Kroll" id="{52228557-B8C2-4C49-A4F7-7EA2E7A6ED3D}" vid="{68B2E761-92CC-440D-8D2E-6739F2966E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llExternalAdhocVariableMappings/>
</file>

<file path=customXml/item10.xml><?xml version="1.0" encoding="utf-8"?>
<VariableListDefinition name="Computed" displayName="Computed" id="af2ff010-d95e-46bd-8f67-0d12f65f9dcf" isdomainofvalue="False" dataSourceId="38dd6134-23af-4e4c-8594-94b4d56adad8"/>
</file>

<file path=customXml/item11.xml><?xml version="1.0" encoding="utf-8"?>
<VariableList UniqueId="af2ff010-d95e-46bd-8f67-0d12f65f9dcf" Name="Computed" ContentType="XML" MajorVersion="0" MinorVersion="1" isLocalCopy="False" IsBaseObject="False" DataSourceId="38dd6134-23af-4e4c-8594-94b4d56adad8" DataSourceMajorVersion="0" DataSourceMinorVersion="1"/>
</file>

<file path=customXml/item2.xml><?xml version="1.0" encoding="utf-8"?>
<BBSettings xmlns="http://schemas.bloomberg.com/settings/1.0">
  <Item name="DocumentId_Charts">{8CF0D04D-18D5-427D-BEC6-8426057DC473}</Item>
  <Item xmlns="" name="ShapesMap_Charts">{"{8CF0D04D-18D5-427D-BEC6-8426057DC473}":{"4898":{},"5191":{},"5192":{},"5204":{},"5259":{},"5260":{},"5261":{},"5262":{},"5263":{},"5264":{},"5265":{},"5266":{},"5267":{},"5268":{},"5269":{},"5270":{},"5271":{},"5272":{},"5273":{},"5274":{},"5275":{},"5276":{},"5277":{},"5278":{},"5279":{},"5280":{},"5281":{},"5282":{},"747":{},"752":{}}}</Item>
</BBSettings>
</file>

<file path=customXml/item3.xml><?xml version="1.0" encoding="utf-8"?>
<VariableList UniqueId="b3698473-7cea-415c-836d-ec7b478e16eb" Name="AD_HOC" ContentType="XML" MajorVersion="0" MinorVersion="1" isLocalCopy="False" IsBaseObject="False" DataSourceId="5461dbbb-c87f-42cd-a0a8-f2f71818fdb5" DataSourceMajorVersion="0" DataSourceMinorVersion="1"/>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VariableListDefinition name="AD_HOC" displayName="AD_HOC" id="b3698473-7cea-415c-836d-ec7b478e16eb" isdomainofvalue="False" dataSourceId="5461dbbb-c87f-42cd-a0a8-f2f71818fdb5"/>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B6C5CD1CB96EC14693C6A00E35F67FD2" ma:contentTypeVersion="2" ma:contentTypeDescription="Create a new document." ma:contentTypeScope="" ma:versionID="9e3686e79b915816e83a79c1ec6de32c">
  <xsd:schema xmlns:xsd="http://www.w3.org/2001/XMLSchema" xmlns:xs="http://www.w3.org/2001/XMLSchema" xmlns:p="http://schemas.microsoft.com/office/2006/metadata/properties" xmlns:ns2="58e2e30c-b16b-4913-90d2-72c27e4fe257" targetNamespace="http://schemas.microsoft.com/office/2006/metadata/properties" ma:root="true" ma:fieldsID="f04af0fc5f8724c4adff5363863048aa" ns2:_="">
    <xsd:import namespace="58e2e30c-b16b-4913-90d2-72c27e4fe25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2e30c-b16b-4913-90d2-72c27e4fe2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VariableListDefinition name="System" displayName="System" id="cff5c99e-20c2-4a89-9f5d-6aabed500f59" isdomainofvalue="False" dataSourceId="61b2ca24-c7d6-48b2-a53f-e64b21645861"/>
</file>

<file path=customXml/item9.xml><?xml version="1.0" encoding="utf-8"?>
<VariableList UniqueId="cff5c99e-20c2-4a89-9f5d-6aabed500f59" Name="System" ContentType="XML" MajorVersion="0" MinorVersion="1" isLocalCopy="False" IsBaseObject="False" DataSourceId="61b2ca24-c7d6-48b2-a53f-e64b21645861" DataSourceMajorVersion="0" DataSourceMinorVersion="1"/>
</file>

<file path=customXml/itemProps1.xml><?xml version="1.0" encoding="utf-8"?>
<ds:datastoreItem xmlns:ds="http://schemas.openxmlformats.org/officeDocument/2006/customXml" ds:itemID="{EA3572E5-F69D-4D7E-9D3F-D62BE411AC96}">
  <ds:schemaRefs/>
</ds:datastoreItem>
</file>

<file path=customXml/itemProps10.xml><?xml version="1.0" encoding="utf-8"?>
<ds:datastoreItem xmlns:ds="http://schemas.openxmlformats.org/officeDocument/2006/customXml" ds:itemID="{B7CDCFBC-4630-4A9E-B4FF-7A960261C482}">
  <ds:schemaRefs/>
</ds:datastoreItem>
</file>

<file path=customXml/itemProps11.xml><?xml version="1.0" encoding="utf-8"?>
<ds:datastoreItem xmlns:ds="http://schemas.openxmlformats.org/officeDocument/2006/customXml" ds:itemID="{1ABB0352-2014-4362-BD4C-85D27C810980}">
  <ds:schemaRefs/>
</ds:datastoreItem>
</file>

<file path=customXml/itemProps2.xml><?xml version="1.0" encoding="utf-8"?>
<ds:datastoreItem xmlns:ds="http://schemas.openxmlformats.org/officeDocument/2006/customXml" ds:itemID="{C9F68443-F308-4EE9-A1FF-6766A8E364F5}">
  <ds:schemaRefs>
    <ds:schemaRef ds:uri="http://schemas.bloomberg.com/settings/1.0"/>
    <ds:schemaRef ds:uri=""/>
  </ds:schemaRefs>
</ds:datastoreItem>
</file>

<file path=customXml/itemProps3.xml><?xml version="1.0" encoding="utf-8"?>
<ds:datastoreItem xmlns:ds="http://schemas.openxmlformats.org/officeDocument/2006/customXml" ds:itemID="{FE228494-929F-422A-AE9A-D454883CAA8E}">
  <ds:schemaRefs/>
</ds:datastoreItem>
</file>

<file path=customXml/itemProps4.xml><?xml version="1.0" encoding="utf-8"?>
<ds:datastoreItem xmlns:ds="http://schemas.openxmlformats.org/officeDocument/2006/customXml" ds:itemID="{225775FA-423D-4842-8E76-84F88134EE77}">
  <ds:schemaRefs>
    <ds:schemaRef ds:uri="http://schemas.microsoft.com/office/2006/metadata/properties"/>
    <ds:schemaRef ds:uri="http://schemas.microsoft.com/office/infopath/2007/PartnerControls"/>
    <ds:schemaRef ds:uri="http://schemas.microsoft.com/sharepoint/v4"/>
    <ds:schemaRef ds:uri="6076926a-baa6-4e04-9b19-03a001e6e373"/>
  </ds:schemaRefs>
</ds:datastoreItem>
</file>

<file path=customXml/itemProps5.xml><?xml version="1.0" encoding="utf-8"?>
<ds:datastoreItem xmlns:ds="http://schemas.openxmlformats.org/officeDocument/2006/customXml" ds:itemID="{92929669-95D3-40BA-8E8C-B431AAB57B8B}">
  <ds:schemaRefs/>
</ds:datastoreItem>
</file>

<file path=customXml/itemProps6.xml><?xml version="1.0" encoding="utf-8"?>
<ds:datastoreItem xmlns:ds="http://schemas.openxmlformats.org/officeDocument/2006/customXml" ds:itemID="{AB9CE48B-BF42-439A-B52D-DF9317CA563D}">
  <ds:schemaRefs>
    <ds:schemaRef ds:uri="http://schemas.microsoft.com/sharepoint/v3/contenttype/forms"/>
  </ds:schemaRefs>
</ds:datastoreItem>
</file>

<file path=customXml/itemProps7.xml><?xml version="1.0" encoding="utf-8"?>
<ds:datastoreItem xmlns:ds="http://schemas.openxmlformats.org/officeDocument/2006/customXml" ds:itemID="{5CBC6A83-6C8F-49CE-B5C4-4074C539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2e30c-b16b-4913-90d2-72c27e4fe2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DDCEDF46-A5C2-4C4D-8C9D-D033C4FDA5EA}">
  <ds:schemaRefs/>
</ds:datastoreItem>
</file>

<file path=customXml/itemProps9.xml><?xml version="1.0" encoding="utf-8"?>
<ds:datastoreItem xmlns:ds="http://schemas.openxmlformats.org/officeDocument/2006/customXml" ds:itemID="{BFB0D799-2EC3-4539-98B3-D5B00D99FBBC}">
  <ds:schemaRefs/>
</ds:datastoreItem>
</file>

<file path=docMetadata/LabelInfo.xml><?xml version="1.0" encoding="utf-8"?>
<clbl:labelList xmlns:clbl="http://schemas.microsoft.com/office/2020/mipLabelMetadata">
  <clbl:label id="{a7efe6f7-e258-4bf3-b686-25d8f0ddee2b}" enabled="1" method="Standard" siteId="{781802be-916f-42df-a204-78a2b3144934}" removed="0"/>
</clbl:labelList>
</file>

<file path=docProps/app.xml><?xml version="1.0" encoding="utf-8"?>
<Properties xmlns="http://schemas.openxmlformats.org/officeDocument/2006/extended-properties" xmlns:vt="http://schemas.openxmlformats.org/officeDocument/2006/docPropsVTypes">
  <Template/>
  <TotalTime>34118</TotalTime>
  <Words>5574</Words>
  <Application>Microsoft Office PowerPoint</Application>
  <PresentationFormat>Widescreen</PresentationFormat>
  <Paragraphs>610</Paragraphs>
  <Slides>53</Slides>
  <Notes>19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8" baseType="lpstr">
      <vt:lpstr>DengXian</vt:lpstr>
      <vt:lpstr>MS PGothic</vt:lpstr>
      <vt:lpstr>Arial</vt:lpstr>
      <vt:lpstr>Calibri</vt:lpstr>
      <vt:lpstr>Cambria Math</vt:lpstr>
      <vt:lpstr>Courier New</vt:lpstr>
      <vt:lpstr>NTR</vt:lpstr>
      <vt:lpstr>Nunito Sans</vt:lpstr>
      <vt:lpstr>Nunito Sans ExtraBold</vt:lpstr>
      <vt:lpstr>Symbol</vt:lpstr>
      <vt:lpstr>System Font Regular</vt:lpstr>
      <vt:lpstr>Times New Roman</vt:lpstr>
      <vt:lpstr>Wingdings</vt:lpstr>
      <vt:lpstr>Kroll</vt:lpstr>
      <vt:lpstr>think-cell Slide</vt:lpstr>
      <vt:lpstr>PowerPoint Presentation</vt:lpstr>
      <vt:lpstr>PowerPoint Presentation</vt:lpstr>
      <vt:lpstr>Disclaimer</vt:lpstr>
      <vt:lpstr>PowerPoint Presentation</vt:lpstr>
      <vt:lpstr>Different Beta Types</vt:lpstr>
      <vt:lpstr>What is CAPM Beta?</vt:lpstr>
      <vt:lpstr>How do You Compute the CAPM Beta?</vt:lpstr>
      <vt:lpstr>What is an OLS (Historical) Beta – Alternative Computation</vt:lpstr>
      <vt:lpstr>What is a Sum Beta?</vt:lpstr>
      <vt:lpstr>Beta Estimation Basics – Five Considerations</vt:lpstr>
      <vt:lpstr>PowerPoint Presentation</vt:lpstr>
      <vt:lpstr>Beta Estimation Basics – Statistical Quality</vt:lpstr>
      <vt:lpstr>Beta Estimation Basics – Statistical Quality</vt:lpstr>
      <vt:lpstr>Beta Estimates – Statistical Significance</vt:lpstr>
      <vt:lpstr>Beta Estimates – Statistical Significance (Continued)</vt:lpstr>
      <vt:lpstr>Beta Estimates – Statistical Significance (Continued)</vt:lpstr>
      <vt:lpstr>10-Trailing Betas Over Time – TXNM Energy Inc </vt:lpstr>
      <vt:lpstr>Did Anything Happen to TXNM Energy Inc in Early 2025? </vt:lpstr>
      <vt:lpstr>A Forward-looking Beta is What We Really Want</vt:lpstr>
      <vt:lpstr>Bloomberg’s Adjusted Beta is based on the Blume Adjustment</vt:lpstr>
      <vt:lpstr>Why Use 0.33 in the Blume Adjustment?</vt:lpstr>
      <vt:lpstr>Why Use 0.33 in the Blume Adjustment?</vt:lpstr>
      <vt:lpstr>A Few Thoughts on the Blume Adjustment…</vt:lpstr>
      <vt:lpstr>The Vasicek Adjustment</vt:lpstr>
      <vt:lpstr>Best Practices by Beta Type</vt:lpstr>
      <vt:lpstr>Beyond CAPM Betas – Multi-factor Models</vt:lpstr>
      <vt:lpstr>Back to Basics: What are Multi-Factors Models? </vt:lpstr>
      <vt:lpstr>What are the Most Common Factors included in Multi-Factor Models Nowadays? </vt:lpstr>
      <vt:lpstr>What are the Most Common Factors included in Multi-Factor Models Nowadays? </vt:lpstr>
      <vt:lpstr>What are the Most Common Factors included in Multi-Factor Models Nowadays? </vt:lpstr>
      <vt:lpstr>What Am I missing If I Just Use Textbook CAPM?</vt:lpstr>
      <vt:lpstr>What Am I missing If I Just Use Textbook CAPM?</vt:lpstr>
      <vt:lpstr>What Am I missing If I Just Use Textbook CAPM?</vt:lpstr>
      <vt:lpstr>What Am I missing If I Just Use Textbook CAPM?</vt:lpstr>
      <vt:lpstr>Average and Median Difference Between Fama-French and CAPM COE</vt:lpstr>
      <vt:lpstr>Key Takeaways</vt:lpstr>
      <vt:lpstr>PowerPoint Presentation</vt:lpstr>
      <vt:lpstr>Appendix A:</vt:lpstr>
      <vt:lpstr>Recommendations &amp; Practical Issues</vt:lpstr>
      <vt:lpstr>Reminders: Best Practices for Return Frequency and Lookback Period</vt:lpstr>
      <vt:lpstr>Appendix B:</vt:lpstr>
      <vt:lpstr>There are Various Formulas for Unlevering and Relevering Betas </vt:lpstr>
      <vt:lpstr>Hamada Beta Unlevering/ Relevering Formulas</vt:lpstr>
      <vt:lpstr>Miles Ezzell Beta Unlevering/Relevering Formulas</vt:lpstr>
      <vt:lpstr>Harris Pringle Beta Unlevering/ Relevering Formulas</vt:lpstr>
      <vt:lpstr>PowerPoint Presentation</vt:lpstr>
      <vt:lpstr>PowerPoint Presentation</vt:lpstr>
      <vt:lpstr>U.S. Debt Betas (by credit grade) Over Time</vt:lpstr>
      <vt:lpstr>Appendix C: About the Cost of Capital Navigator</vt:lpstr>
      <vt:lpstr>Cost of Capital Thought Leadership Overview</vt:lpstr>
      <vt:lpstr>A Brief History</vt:lpstr>
      <vt:lpstr>Available Modules and Datasets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Bridget Hurley</dc:creator>
  <cp:lastModifiedBy>Nunes, Carla</cp:lastModifiedBy>
  <cp:revision>298</cp:revision>
  <cp:lastPrinted>2021-06-22T23:30:03Z</cp:lastPrinted>
  <dcterms:created xsi:type="dcterms:W3CDTF">2021-05-25T12:41:17Z</dcterms:created>
  <dcterms:modified xsi:type="dcterms:W3CDTF">2026-04-13T23:30:14Z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0x010100B6C5CD1CB96EC14693C6A00E35F67FD2</vt:lpwstr>
  </property>
  <property fmtid="{D5CDD505-2E9C-101B-9397-08002B2CF9AE}" pid="3" name="MSIP_Label_a7efe6f7-e258-4bf3-b686-25d8f0ddee2b_Enabled">
    <vt:lpwstr>true</vt:lpwstr>
  </property>
  <property fmtid="{D5CDD505-2E9C-101B-9397-08002B2CF9AE}" pid="4" name="MSIP_Label_a7efe6f7-e258-4bf3-b686-25d8f0ddee2b_SetDate">
    <vt:lpwstr>2023-09-19T19:18:11Z</vt:lpwstr>
  </property>
  <property fmtid="{D5CDD505-2E9C-101B-9397-08002B2CF9AE}" pid="5" name="MSIP_Label_a7efe6f7-e258-4bf3-b686-25d8f0ddee2b_Method">
    <vt:lpwstr>Standard</vt:lpwstr>
  </property>
  <property fmtid="{D5CDD505-2E9C-101B-9397-08002B2CF9AE}" pid="6" name="MSIP_Label_a7efe6f7-e258-4bf3-b686-25d8f0ddee2b_Name">
    <vt:lpwstr>a7efe6f7-e258-4bf3-b686-25d8f0ddee2b</vt:lpwstr>
  </property>
  <property fmtid="{D5CDD505-2E9C-101B-9397-08002B2CF9AE}" pid="7" name="MSIP_Label_a7efe6f7-e258-4bf3-b686-25d8f0ddee2b_SiteId">
    <vt:lpwstr>781802be-916f-42df-a204-78a2b3144934</vt:lpwstr>
  </property>
  <property fmtid="{D5CDD505-2E9C-101B-9397-08002B2CF9AE}" pid="8" name="MSIP_Label_a7efe6f7-e258-4bf3-b686-25d8f0ddee2b_ActionId">
    <vt:lpwstr>d74aca09-b8e5-4724-89c8-6b51531b098c</vt:lpwstr>
  </property>
  <property fmtid="{D5CDD505-2E9C-101B-9397-08002B2CF9AE}" pid="9" name="MSIP_Label_a7efe6f7-e258-4bf3-b686-25d8f0ddee2b_ContentBits">
    <vt:lpwstr>0</vt:lpwstr>
  </property>
</Properties>
</file>