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7"/>
  </p:notesMasterIdLst>
  <p:sldIdLst>
    <p:sldId id="292" r:id="rId2"/>
    <p:sldId id="293" r:id="rId3"/>
    <p:sldId id="299" r:id="rId4"/>
    <p:sldId id="257" r:id="rId5"/>
    <p:sldId id="294" r:id="rId6"/>
    <p:sldId id="259" r:id="rId7"/>
    <p:sldId id="260" r:id="rId8"/>
    <p:sldId id="295" r:id="rId9"/>
    <p:sldId id="262" r:id="rId10"/>
    <p:sldId id="298" r:id="rId11"/>
    <p:sldId id="296" r:id="rId12"/>
    <p:sldId id="263" r:id="rId13"/>
    <p:sldId id="265" r:id="rId14"/>
    <p:sldId id="266" r:id="rId15"/>
    <p:sldId id="297" r:id="rId16"/>
  </p:sldIdLst>
  <p:sldSz cx="12192000" cy="6858000"/>
  <p:notesSz cx="6858000" cy="12192000"/>
  <p:embeddedFontLst>
    <p:embeddedFont>
      <p:font typeface="Noto Sans SC" panose="020B0604020202020204" charset="-128"/>
      <p:regular r:id="rId18"/>
      <p:bold r:id="rId19"/>
    </p:embeddedFont>
    <p:embeddedFont>
      <p:font typeface="Cambria Math" panose="02040503050406030204" pitchFamily="18" charset="0"/>
      <p:regular r:id="rId20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7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11" d="100"/>
          <a:sy n="111" d="100"/>
        </p:scale>
        <p:origin x="1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llivan, Rodney" userId="a105e00b-5a9e-4524-83c8-f7b6ee019308" providerId="ADAL" clId="{B823F505-0519-486B-980F-5290DB9B1701}"/>
    <pc:docChg chg="undo custSel modSld">
      <pc:chgData name="Sullivan, Rodney" userId="a105e00b-5a9e-4524-83c8-f7b6ee019308" providerId="ADAL" clId="{B823F505-0519-486B-980F-5290DB9B1701}" dt="2026-04-13T12:07:40.896" v="112" actId="5793"/>
      <pc:docMkLst>
        <pc:docMk/>
      </pc:docMkLst>
      <pc:sldChg chg="modSp mod">
        <pc:chgData name="Sullivan, Rodney" userId="a105e00b-5a9e-4524-83c8-f7b6ee019308" providerId="ADAL" clId="{B823F505-0519-486B-980F-5290DB9B1701}" dt="2026-04-13T11:43:34.574" v="30" actId="14100"/>
        <pc:sldMkLst>
          <pc:docMk/>
          <pc:sldMk cId="4108200967" sldId="293"/>
        </pc:sldMkLst>
        <pc:spChg chg="mod">
          <ac:chgData name="Sullivan, Rodney" userId="a105e00b-5a9e-4524-83c8-f7b6ee019308" providerId="ADAL" clId="{B823F505-0519-486B-980F-5290DB9B1701}" dt="2026-04-13T11:42:53.370" v="29" actId="14100"/>
          <ac:spMkLst>
            <pc:docMk/>
            <pc:sldMk cId="4108200967" sldId="293"/>
            <ac:spMk id="8" creationId="{F465ECD9-07EF-43EB-BFAA-934A8686AA6A}"/>
          </ac:spMkLst>
        </pc:spChg>
        <pc:picChg chg="mod">
          <ac:chgData name="Sullivan, Rodney" userId="a105e00b-5a9e-4524-83c8-f7b6ee019308" providerId="ADAL" clId="{B823F505-0519-486B-980F-5290DB9B1701}" dt="2026-04-13T11:43:34.574" v="30" actId="14100"/>
          <ac:picMkLst>
            <pc:docMk/>
            <pc:sldMk cId="4108200967" sldId="293"/>
            <ac:picMk id="6" creationId="{CFCEAC8F-5E0E-D55E-1EC9-208008DE9CCF}"/>
          </ac:picMkLst>
        </pc:picChg>
      </pc:sldChg>
      <pc:sldChg chg="modSp mod">
        <pc:chgData name="Sullivan, Rodney" userId="a105e00b-5a9e-4524-83c8-f7b6ee019308" providerId="ADAL" clId="{B823F505-0519-486B-980F-5290DB9B1701}" dt="2026-04-13T11:46:32.755" v="34" actId="1036"/>
        <pc:sldMkLst>
          <pc:docMk/>
          <pc:sldMk cId="898073270" sldId="294"/>
        </pc:sldMkLst>
        <pc:picChg chg="mod">
          <ac:chgData name="Sullivan, Rodney" userId="a105e00b-5a9e-4524-83c8-f7b6ee019308" providerId="ADAL" clId="{B823F505-0519-486B-980F-5290DB9B1701}" dt="2026-04-13T11:46:32.755" v="34" actId="1036"/>
          <ac:picMkLst>
            <pc:docMk/>
            <pc:sldMk cId="898073270" sldId="294"/>
            <ac:picMk id="3" creationId="{EF98F425-4FB2-18EB-56A4-DB4DEFFA999E}"/>
          </ac:picMkLst>
        </pc:picChg>
      </pc:sldChg>
      <pc:sldChg chg="modSp mod">
        <pc:chgData name="Sullivan, Rodney" userId="a105e00b-5a9e-4524-83c8-f7b6ee019308" providerId="ADAL" clId="{B823F505-0519-486B-980F-5290DB9B1701}" dt="2026-04-13T12:07:40.896" v="112" actId="5793"/>
        <pc:sldMkLst>
          <pc:docMk/>
          <pc:sldMk cId="473914100" sldId="298"/>
        </pc:sldMkLst>
        <pc:spChg chg="mod">
          <ac:chgData name="Sullivan, Rodney" userId="a105e00b-5a9e-4524-83c8-f7b6ee019308" providerId="ADAL" clId="{B823F505-0519-486B-980F-5290DB9B1701}" dt="2026-04-13T12:07:40.896" v="112" actId="5793"/>
          <ac:spMkLst>
            <pc:docMk/>
            <pc:sldMk cId="473914100" sldId="298"/>
            <ac:spMk id="8" creationId="{8A66376A-89DA-EC9B-E8FE-3446CEE2632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8898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002F8-A8DD-5148-A17E-870779EE40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5AAEF-EE0E-BF59-28BF-34BDC6319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3E51F0-D370-FB8E-1C10-3AB6242D65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05BD74-6F42-7450-F970-8F21AECFB8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E846F2-44FF-547A-CBC8-145635FA46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64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437A1A-70D2-1D97-6AC8-A632A2C45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EE0D3D-8058-CF20-FE26-9BD94BFA61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DEC612-12CB-7139-37C8-B9984FD679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041A92-43C1-FFEC-FFBC-A68A109670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25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74DF0-C0D8-04B7-ED99-1EEC93052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4BD66B-DBE3-96D1-A098-7E54A7206D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1A9228-903C-D1A3-9E22-AB21E2E125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39BC7-B966-BE18-C32E-1C43A0B71B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002F8-A8DD-5148-A17E-870779EE40E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60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6AA3D-CA79-F709-2913-223627C73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30E2F4-9DB6-3E03-0D92-6485B29F25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248555-2242-9131-1372-B887167333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B9F603-32ED-A5CD-D9CF-7C1819201E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04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788CC3-3AFB-026B-6E2C-0FD62892E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C92FEE-7D2D-1148-E655-60ABCD29B4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869E41-CA1B-84B7-D088-AA663155B0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9429CD-1539-86AC-F312-7ED26F8ED4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56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DB658D-C7CC-E145-DAAF-8C9AAB706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E7E483-53FF-8AE1-C659-27A4D9B431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4C98E2-494C-0352-BEFF-87CF1A38DF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336E05-4ECC-E1AC-4F36-AA9C9A2EBB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469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BBBA7-9A07-DEAA-0A72-A0E6A1D7E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D7BF64-C84C-A7F2-B15F-8B1323FB5A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B4D6B4-5F7D-EC6C-9302-7283C78945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965F0-70AF-80E8-87CC-25CF14DCAD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26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DF43276-D0F6-48F0-9D02-D362230F6C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" t="2881" r="274"/>
          <a:stretch/>
        </p:blipFill>
        <p:spPr>
          <a:xfrm>
            <a:off x="195072" y="192024"/>
            <a:ext cx="11801856" cy="64739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" t="2748" r="138"/>
          <a:stretch/>
        </p:blipFill>
        <p:spPr>
          <a:xfrm>
            <a:off x="196613" y="202294"/>
            <a:ext cx="11798783" cy="6472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195" y="728545"/>
            <a:ext cx="11107615" cy="1325563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5400" b="1" spc="3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PRESENTATION TITLE: ARIAL BOLD, 46-54 PT, WHITE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37328" y="2520828"/>
            <a:ext cx="11133056" cy="773112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ctr">
              <a:buNone/>
              <a:defRPr lang="en-US" b="0" i="0" baseline="0" dirty="0">
                <a:solidFill>
                  <a:schemeClr val="bg1"/>
                </a:solidFill>
                <a:latin typeface="+mj-lt"/>
                <a:ea typeface="Times New Roman" charset="0"/>
                <a:cs typeface="Times New Roman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Presentation Subtitle: Times New Roman, 28pt, White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012069D-8499-4D68-863D-5600B95EA53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81463" y="3427541"/>
            <a:ext cx="3922712" cy="889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597032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32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svg"/><Relationship Id="rId5" Type="http://schemas.openxmlformats.org/officeDocument/2006/relationships/image" Target="../media/image6.png"/><Relationship Id="rId10" Type="http://schemas.openxmlformats.org/officeDocument/2006/relationships/image" Target="../media/image33.png"/><Relationship Id="rId4" Type="http://schemas.openxmlformats.org/officeDocument/2006/relationships/image" Target="../media/image5.png"/><Relationship Id="rId9" Type="http://schemas.openxmlformats.org/officeDocument/2006/relationships/image" Target="../media/image2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6.png"/><Relationship Id="rId10" Type="http://schemas.openxmlformats.org/officeDocument/2006/relationships/image" Target="../media/image24.svg"/><Relationship Id="rId4" Type="http://schemas.openxmlformats.org/officeDocument/2006/relationships/image" Target="../media/image5.png"/><Relationship Id="rId9" Type="http://schemas.openxmlformats.org/officeDocument/2006/relationships/image" Target="../media/image2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4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5.png"/><Relationship Id="rId9" Type="http://schemas.openxmlformats.org/officeDocument/2006/relationships/image" Target="../media/image2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81384-1DA8-46B9-A206-B7CDBDDE7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6600" i="1" dirty="0">
                <a:solidFill>
                  <a:srgbClr val="00206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Beta in Cost of Capital</a:t>
            </a:r>
            <a:br>
              <a:rPr lang="en-US" sz="6600" i="1" dirty="0">
                <a:solidFill>
                  <a:srgbClr val="00206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</a:br>
            <a:r>
              <a:rPr lang="en-US" sz="2400" dirty="0">
                <a:solidFill>
                  <a:srgbClr val="00206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An exploration of empirical estimation methods, CAPM limitations, and regulatory outcomes.</a:t>
            </a:r>
            <a:endParaRPr lang="en-US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E6B358-6009-4239-929B-222F228FEA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48595" y="3111716"/>
            <a:ext cx="6242291" cy="1038795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1600" b="1" dirty="0"/>
              <a:t>Rodney Sullivan, CFA, CAIA</a:t>
            </a:r>
          </a:p>
          <a:p>
            <a:pPr algn="l">
              <a:spcBef>
                <a:spcPts val="600"/>
              </a:spcBef>
            </a:pPr>
            <a:r>
              <a:rPr lang="en-US" sz="1600" b="1" dirty="0"/>
              <a:t>Executive Director, Richard A. Mayo Center for Asset Management</a:t>
            </a:r>
          </a:p>
          <a:p>
            <a:pPr algn="l">
              <a:spcBef>
                <a:spcPts val="600"/>
              </a:spcBef>
            </a:pPr>
            <a:endParaRPr lang="en-US" sz="1600" b="1" i="1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B95B5AC0-8370-4A01-9FBE-A9E43127A1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351" r="351"/>
          <a:stretch>
            <a:fillRect/>
          </a:stretch>
        </p:blipFill>
        <p:spPr>
          <a:xfrm>
            <a:off x="4242053" y="5561216"/>
            <a:ext cx="3406522" cy="772016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DDE7004-C491-48EE-9626-B1A3912954E7}"/>
              </a:ext>
            </a:extLst>
          </p:cNvPr>
          <p:cNvSpPr txBox="1"/>
          <p:nvPr/>
        </p:nvSpPr>
        <p:spPr>
          <a:xfrm>
            <a:off x="457200" y="6331150"/>
            <a:ext cx="29913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</a:rPr>
              <a:t>CHARLOTTESVILLE</a:t>
            </a:r>
            <a:r>
              <a:rPr lang="en-US" sz="1400" b="1" spc="300" dirty="0">
                <a:solidFill>
                  <a:schemeClr val="bg1"/>
                </a:solidFill>
              </a:rPr>
              <a:t>, </a:t>
            </a:r>
            <a:r>
              <a:rPr lang="en-US" sz="1100" b="1" spc="300" dirty="0">
                <a:solidFill>
                  <a:schemeClr val="bg1"/>
                </a:solidFill>
              </a:rPr>
              <a:t>VA</a:t>
            </a:r>
            <a:r>
              <a:rPr lang="en-US" sz="1400" b="1" spc="3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48E604-AA82-4718-BFEA-6888B0EFEFDD}"/>
              </a:ext>
            </a:extLst>
          </p:cNvPr>
          <p:cNvSpPr txBox="1"/>
          <p:nvPr/>
        </p:nvSpPr>
        <p:spPr>
          <a:xfrm>
            <a:off x="3671390" y="6350288"/>
            <a:ext cx="25320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</a:rPr>
              <a:t>WASHINGTON, DC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B1F25D-5E80-490E-8AAE-70F969A20D49}"/>
              </a:ext>
            </a:extLst>
          </p:cNvPr>
          <p:cNvSpPr txBox="1"/>
          <p:nvPr/>
        </p:nvSpPr>
        <p:spPr>
          <a:xfrm>
            <a:off x="6426198" y="6331150"/>
            <a:ext cx="2695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</a:rPr>
              <a:t>SAN FRANCISCO, CA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809314-A8A3-4950-92B8-9A0FCEF81BB0}"/>
              </a:ext>
            </a:extLst>
          </p:cNvPr>
          <p:cNvSpPr txBox="1"/>
          <p:nvPr/>
        </p:nvSpPr>
        <p:spPr>
          <a:xfrm>
            <a:off x="9344296" y="6331150"/>
            <a:ext cx="2390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</a:rPr>
              <a:t>SHANGHAI, CHINA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5ABC849-15EF-422A-9076-73682C3ACF57}"/>
              </a:ext>
            </a:extLst>
          </p:cNvPr>
          <p:cNvCxnSpPr>
            <a:cxnSpLocks/>
          </p:cNvCxnSpPr>
          <p:nvPr/>
        </p:nvCxnSpPr>
        <p:spPr>
          <a:xfrm>
            <a:off x="3559991" y="6415385"/>
            <a:ext cx="0" cy="16430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B73B405-09AB-426B-A7CD-9055256CBB80}"/>
              </a:ext>
            </a:extLst>
          </p:cNvPr>
          <p:cNvCxnSpPr>
            <a:cxnSpLocks/>
          </p:cNvCxnSpPr>
          <p:nvPr/>
        </p:nvCxnSpPr>
        <p:spPr>
          <a:xfrm>
            <a:off x="6333037" y="6410920"/>
            <a:ext cx="0" cy="16430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44C9503-1173-430F-B9A9-E29E972770D0}"/>
              </a:ext>
            </a:extLst>
          </p:cNvPr>
          <p:cNvCxnSpPr>
            <a:cxnSpLocks/>
          </p:cNvCxnSpPr>
          <p:nvPr/>
        </p:nvCxnSpPr>
        <p:spPr>
          <a:xfrm>
            <a:off x="9232901" y="6410920"/>
            <a:ext cx="0" cy="16430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785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4D72B-469A-6475-3C07-7B3F25D50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9" descr="preencoded.png">
            <a:extLst>
              <a:ext uri="{FF2B5EF4-FFF2-40B4-BE49-F238E27FC236}">
                <a16:creationId xmlns:a16="http://schemas.microsoft.com/office/drawing/2014/main" id="{A744F40B-B7E0-3C34-C5E3-F9E270AD9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39783"/>
            <a:ext cx="12192000" cy="1009650"/>
          </a:xfrm>
          <a:prstGeom prst="rect">
            <a:avLst/>
          </a:prstGeom>
        </p:spPr>
      </p:pic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9B0A69AC-D1D9-B7CF-9CE9-E1346E4D8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7239000"/>
          </a:xfrm>
          <a:prstGeom prst="rect">
            <a:avLst/>
          </a:prstGeom>
        </p:spPr>
      </p:pic>
      <p:pic>
        <p:nvPicPr>
          <p:cNvPr id="3" name="Image 1" descr="preencoded.png">
            <a:extLst>
              <a:ext uri="{FF2B5EF4-FFF2-40B4-BE49-F238E27FC236}">
                <a16:creationId xmlns:a16="http://schemas.microsoft.com/office/drawing/2014/main" id="{110DF6BD-95A5-08AA-76ED-1167C8F225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4750" y="-382284"/>
            <a:ext cx="13059381" cy="8034352"/>
          </a:xfrm>
          <a:prstGeom prst="rect">
            <a:avLst/>
          </a:prstGeom>
        </p:spPr>
      </p:pic>
      <p:pic>
        <p:nvPicPr>
          <p:cNvPr id="4" name="Image 2" descr="preencoded.png">
            <a:extLst>
              <a:ext uri="{FF2B5EF4-FFF2-40B4-BE49-F238E27FC236}">
                <a16:creationId xmlns:a16="http://schemas.microsoft.com/office/drawing/2014/main" id="{492F4A1A-8F33-94C7-C12C-3B2719B324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50" y="132410"/>
            <a:ext cx="11906250" cy="1000125"/>
          </a:xfrm>
          <a:prstGeom prst="rect">
            <a:avLst/>
          </a:prstGeom>
        </p:spPr>
      </p:pic>
      <p:sp>
        <p:nvSpPr>
          <p:cNvPr id="7" name="Text 0">
            <a:extLst>
              <a:ext uri="{FF2B5EF4-FFF2-40B4-BE49-F238E27FC236}">
                <a16:creationId xmlns:a16="http://schemas.microsoft.com/office/drawing/2014/main" id="{72D123EF-2FA5-9453-70DA-D3262046F647}"/>
              </a:ext>
            </a:extLst>
          </p:cNvPr>
          <p:cNvSpPr/>
          <p:nvPr/>
        </p:nvSpPr>
        <p:spPr>
          <a:xfrm>
            <a:off x="414714" y="197760"/>
            <a:ext cx="12096750" cy="10001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l">
              <a:buNone/>
            </a:pPr>
            <a:r>
              <a:rPr lang="en-US" sz="3900" b="1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BEYOND CAPM: Academic Research Factors</a:t>
            </a:r>
            <a:endParaRPr lang="en-US" sz="3900" dirty="0"/>
          </a:p>
        </p:txBody>
      </p:sp>
      <p:sp>
        <p:nvSpPr>
          <p:cNvPr id="8" name="Text 1">
            <a:extLst>
              <a:ext uri="{FF2B5EF4-FFF2-40B4-BE49-F238E27FC236}">
                <a16:creationId xmlns:a16="http://schemas.microsoft.com/office/drawing/2014/main" id="{8A66376A-89DA-EC9B-E8FE-3446CEE26326}"/>
              </a:ext>
            </a:extLst>
          </p:cNvPr>
          <p:cNvSpPr/>
          <p:nvPr/>
        </p:nvSpPr>
        <p:spPr>
          <a:xfrm>
            <a:off x="1700776" y="2321630"/>
            <a:ext cx="10243762" cy="2391304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endParaRPr lang="en-US" sz="2000" b="1" dirty="0">
              <a:solidFill>
                <a:schemeClr val="bg2">
                  <a:lumMod val="90000"/>
                </a:schemeClr>
              </a:solidFill>
              <a:latin typeface="Noto Sans SC" pitchFamily="34" charset="0"/>
              <a:ea typeface="Noto Sans SC" pitchFamily="34" charset="-122"/>
              <a:cs typeface="Noto Sans SC" pitchFamily="34" charset="-120"/>
            </a:endParaRPr>
          </a:p>
          <a:p>
            <a:pPr>
              <a:spcAft>
                <a:spcPts val="500"/>
              </a:spcAft>
            </a:pPr>
            <a:r>
              <a:rPr lang="en-US" sz="2000" b="1" dirty="0">
                <a:solidFill>
                  <a:schemeClr val="bg2">
                    <a:lumMod val="90000"/>
                  </a:schemeClr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Captures </a:t>
            </a:r>
            <a:r>
              <a:rPr lang="en-US" sz="2000" b="1">
                <a:solidFill>
                  <a:schemeClr val="bg2">
                    <a:lumMod val="90000"/>
                  </a:schemeClr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multiple systematic risk </a:t>
            </a:r>
            <a:r>
              <a:rPr lang="en-US" sz="2000" b="1" dirty="0">
                <a:solidFill>
                  <a:schemeClr val="bg2">
                    <a:lumMod val="90000"/>
                  </a:schemeClr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premia, beyond market (</a:t>
            </a:r>
            <a:r>
              <a:rPr lang="el-GR" sz="2000" b="1" dirty="0">
                <a:solidFill>
                  <a:schemeClr val="bg2">
                    <a:lumMod val="90000"/>
                  </a:schemeClr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β</a:t>
            </a:r>
            <a:r>
              <a:rPr lang="en-US" sz="2000" b="1" dirty="0">
                <a:solidFill>
                  <a:schemeClr val="bg2">
                    <a:lumMod val="90000"/>
                  </a:schemeClr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) risk</a:t>
            </a:r>
          </a:p>
          <a:p>
            <a:pPr>
              <a:spcAft>
                <a:spcPts val="500"/>
              </a:spcAft>
            </a:pPr>
            <a:endParaRPr lang="en-US" sz="2000" b="1" dirty="0">
              <a:solidFill>
                <a:schemeClr val="bg2">
                  <a:lumMod val="90000"/>
                </a:schemeClr>
              </a:solidFill>
              <a:latin typeface="Noto Sans SC" pitchFamily="34" charset="0"/>
              <a:ea typeface="Noto Sans SC" pitchFamily="34" charset="-122"/>
              <a:cs typeface="Noto Sans SC" pitchFamily="34" charset="-120"/>
            </a:endParaRPr>
          </a:p>
          <a:p>
            <a:pPr>
              <a:spcAft>
                <a:spcPts val="500"/>
              </a:spcAft>
            </a:pPr>
            <a:r>
              <a:rPr lang="en-US" sz="2000" b="1" dirty="0">
                <a:solidFill>
                  <a:schemeClr val="bg2">
                    <a:lumMod val="90000"/>
                  </a:schemeClr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Betas (factor loadings) are well-tested across time and academic studies</a:t>
            </a:r>
          </a:p>
          <a:p>
            <a:pPr>
              <a:spcAft>
                <a:spcPts val="500"/>
              </a:spcAft>
            </a:pPr>
            <a:endParaRPr lang="en-US" sz="2000" b="1" dirty="0">
              <a:solidFill>
                <a:schemeClr val="bg2">
                  <a:lumMod val="90000"/>
                </a:schemeClr>
              </a:solidFill>
              <a:latin typeface="Noto Sans SC" pitchFamily="34" charset="0"/>
              <a:ea typeface="Noto Sans SC" pitchFamily="34" charset="-122"/>
              <a:cs typeface="Noto Sans SC" pitchFamily="34" charset="-120"/>
            </a:endParaRPr>
          </a:p>
          <a:p>
            <a:pPr>
              <a:spcAft>
                <a:spcPts val="500"/>
              </a:spcAft>
            </a:pPr>
            <a:r>
              <a:rPr lang="en-US" sz="2000" b="1" dirty="0">
                <a:solidFill>
                  <a:schemeClr val="bg2">
                    <a:lumMod val="90000"/>
                  </a:schemeClr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Capture multiple dimensions of risk (does not produce a single cost of equity estimate)</a:t>
            </a:r>
          </a:p>
          <a:p>
            <a:pPr>
              <a:spcAft>
                <a:spcPts val="500"/>
              </a:spcAft>
            </a:pPr>
            <a:endParaRPr lang="en-US" sz="2000" b="1" dirty="0">
              <a:solidFill>
                <a:schemeClr val="bg2">
                  <a:lumMod val="90000"/>
                </a:schemeClr>
              </a:solidFill>
              <a:latin typeface="Noto Sans SC" pitchFamily="34" charset="0"/>
              <a:ea typeface="Noto Sans SC" pitchFamily="34" charset="-122"/>
              <a:cs typeface="Noto Sans SC" pitchFamily="34" charset="-120"/>
            </a:endParaRPr>
          </a:p>
          <a:p>
            <a:pPr>
              <a:spcAft>
                <a:spcPts val="500"/>
              </a:spcAft>
            </a:pPr>
            <a:r>
              <a:rPr lang="en-US" sz="2000" b="1" dirty="0">
                <a:solidFill>
                  <a:schemeClr val="bg2">
                    <a:lumMod val="90000"/>
                  </a:schemeClr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CAPM estimates Ke =</a:t>
            </a:r>
            <a:r>
              <a:rPr lang="en-US" sz="2000" b="1" dirty="0">
                <a:solidFill>
                  <a:schemeClr val="bg2">
                    <a:lumMod val="90000"/>
                  </a:schemeClr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  <a:sym typeface="Wingdings" panose="05000000000000000000" pitchFamily="2" charset="2"/>
              </a:rPr>
              <a:t>  </a:t>
            </a:r>
            <a:r>
              <a:rPr lang="en-US" sz="2000" b="1" dirty="0">
                <a:solidFill>
                  <a:schemeClr val="bg2">
                    <a:lumMod val="90000"/>
                  </a:schemeClr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Factors explain how returns are generated</a:t>
            </a:r>
          </a:p>
          <a:p>
            <a:endParaRPr lang="en-US" sz="2000" b="1" dirty="0">
              <a:solidFill>
                <a:schemeClr val="bg2">
                  <a:lumMod val="90000"/>
                </a:schemeClr>
              </a:solidFill>
              <a:latin typeface="Noto Sans SC" pitchFamily="34" charset="0"/>
              <a:ea typeface="Noto Sans SC" pitchFamily="34" charset="-122"/>
              <a:cs typeface="Noto Sans SC" pitchFamily="34" charset="-120"/>
            </a:endParaRPr>
          </a:p>
          <a:p>
            <a:endParaRPr lang="en-US" sz="2000" b="1" dirty="0">
              <a:solidFill>
                <a:schemeClr val="bg2">
                  <a:lumMod val="90000"/>
                </a:schemeClr>
              </a:solidFill>
              <a:latin typeface="Noto Sans SC" pitchFamily="34" charset="0"/>
              <a:ea typeface="Noto Sans SC" pitchFamily="34" charset="-122"/>
              <a:cs typeface="Noto Sans SC" pitchFamily="34" charset="-120"/>
            </a:endParaRPr>
          </a:p>
          <a:p>
            <a:endParaRPr lang="en-US" sz="2000" b="1" dirty="0">
              <a:solidFill>
                <a:schemeClr val="bg2">
                  <a:lumMod val="90000"/>
                </a:schemeClr>
              </a:solidFill>
              <a:latin typeface="Noto Sans SC" pitchFamily="34" charset="0"/>
              <a:ea typeface="Noto Sans SC" pitchFamily="34" charset="-122"/>
              <a:cs typeface="Noto Sans SC" pitchFamily="34" charset="-120"/>
            </a:endParaRPr>
          </a:p>
          <a:p>
            <a:pPr marL="0" indent="0">
              <a:buNone/>
            </a:pPr>
            <a:endParaRPr lang="en-US" sz="2000" dirty="0">
              <a:solidFill>
                <a:schemeClr val="bg2">
                  <a:lumMod val="9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69AE717-4C8B-645B-7934-DB102E21A398}"/>
                  </a:ext>
                </a:extLst>
              </p:cNvPr>
              <p:cNvSpPr txBox="1"/>
              <p:nvPr/>
            </p:nvSpPr>
            <p:spPr>
              <a:xfrm>
                <a:off x="3378179" y="4739641"/>
                <a:ext cx="6888956" cy="8790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rgbClr val="E572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E572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sz="3600" i="1">
                            <a:solidFill>
                              <a:srgbClr val="E572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</m:sSub>
                    <m:r>
                      <a:rPr lang="en-US" sz="3600" i="1">
                        <a:solidFill>
                          <a:srgbClr val="E572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srgbClr val="E572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α</m:t>
                    </m:r>
                    <m:r>
                      <a:rPr lang="en-US" sz="3600">
                        <a:solidFill>
                          <a:srgbClr val="E572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3600" i="1">
                            <a:solidFill>
                              <a:srgbClr val="E572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en-US" sz="3600" i="1">
                            <a:solidFill>
                              <a:srgbClr val="E572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3600" i="1">
                            <a:solidFill>
                              <a:srgbClr val="E572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nary>
                    <m:sSup>
                      <m:sSupPr>
                        <m:ctrlPr>
                          <a:rPr lang="en-US" sz="3600" i="1">
                            <a:solidFill>
                              <a:srgbClr val="E572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E572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𝛽</m:t>
                        </m:r>
                      </m:e>
                      <m:sup>
                        <m:r>
                          <a:rPr lang="en-US" sz="3600" i="1">
                            <a:solidFill>
                              <a:srgbClr val="E572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</m:sup>
                    </m:sSup>
                    <m:sSubSup>
                      <m:sSubSupPr>
                        <m:ctrlPr>
                          <a:rPr lang="en-US" sz="3600" i="1">
                            <a:solidFill>
                              <a:srgbClr val="E572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rgbClr val="E572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F</m:t>
                        </m:r>
                      </m:e>
                      <m:sub>
                        <m:r>
                          <a:rPr lang="en-US" sz="3600" i="1">
                            <a:solidFill>
                              <a:srgbClr val="E572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  <m:sup>
                        <m:r>
                          <a:rPr lang="en-US" sz="3600" i="1">
                            <a:solidFill>
                              <a:srgbClr val="E572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</m:sup>
                    </m:sSubSup>
                    <m:r>
                      <a:rPr lang="en-US" sz="3600">
                        <a:solidFill>
                          <a:srgbClr val="E572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3600" i="1">
                            <a:solidFill>
                              <a:srgbClr val="E572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rgbClr val="E572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ε</m:t>
                        </m:r>
                      </m:e>
                      <m:sub>
                        <m:r>
                          <a:rPr lang="en-US" sz="3600" i="1">
                            <a:solidFill>
                              <a:srgbClr val="E572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E572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US" sz="3600" dirty="0">
                  <a:solidFill>
                    <a:srgbClr val="E572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69AE717-4C8B-645B-7934-DB102E21A3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179" y="4739641"/>
                <a:ext cx="6888956" cy="8790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E9AEE41-365A-7FBC-DF59-34C0F735E99D}"/>
              </a:ext>
            </a:extLst>
          </p:cNvPr>
          <p:cNvCxnSpPr>
            <a:cxnSpLocks/>
          </p:cNvCxnSpPr>
          <p:nvPr/>
        </p:nvCxnSpPr>
        <p:spPr>
          <a:xfrm>
            <a:off x="341382" y="2586577"/>
            <a:ext cx="598418" cy="0"/>
          </a:xfrm>
          <a:prstGeom prst="line">
            <a:avLst/>
          </a:prstGeom>
          <a:ln w="38100">
            <a:solidFill>
              <a:srgbClr val="E57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BFC2A0C-E7B6-A49A-B7C4-5A2E3663BEC5}"/>
              </a:ext>
            </a:extLst>
          </p:cNvPr>
          <p:cNvCxnSpPr>
            <a:cxnSpLocks/>
          </p:cNvCxnSpPr>
          <p:nvPr/>
        </p:nvCxnSpPr>
        <p:spPr>
          <a:xfrm flipV="1">
            <a:off x="341382" y="1883176"/>
            <a:ext cx="0" cy="2223988"/>
          </a:xfrm>
          <a:prstGeom prst="line">
            <a:avLst/>
          </a:prstGeom>
          <a:ln w="38100">
            <a:solidFill>
              <a:srgbClr val="E57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A989C1D-464E-F879-593A-B932AA7F3395}"/>
              </a:ext>
            </a:extLst>
          </p:cNvPr>
          <p:cNvCxnSpPr>
            <a:cxnSpLocks/>
          </p:cNvCxnSpPr>
          <p:nvPr/>
        </p:nvCxnSpPr>
        <p:spPr>
          <a:xfrm flipH="1">
            <a:off x="341382" y="1883176"/>
            <a:ext cx="598418" cy="0"/>
          </a:xfrm>
          <a:prstGeom prst="line">
            <a:avLst/>
          </a:prstGeom>
          <a:ln w="38100">
            <a:solidFill>
              <a:srgbClr val="E57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1D83B3D-5948-8D7B-1B20-1AE36A7D488B}"/>
              </a:ext>
            </a:extLst>
          </p:cNvPr>
          <p:cNvCxnSpPr>
            <a:cxnSpLocks/>
          </p:cNvCxnSpPr>
          <p:nvPr/>
        </p:nvCxnSpPr>
        <p:spPr>
          <a:xfrm flipH="1">
            <a:off x="341381" y="3305576"/>
            <a:ext cx="598419" cy="0"/>
          </a:xfrm>
          <a:prstGeom prst="line">
            <a:avLst/>
          </a:prstGeom>
          <a:ln w="38100">
            <a:solidFill>
              <a:srgbClr val="E57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0CC2094-B1AC-D3F6-6612-C45813F4342D}"/>
              </a:ext>
            </a:extLst>
          </p:cNvPr>
          <p:cNvCxnSpPr>
            <a:cxnSpLocks/>
          </p:cNvCxnSpPr>
          <p:nvPr/>
        </p:nvCxnSpPr>
        <p:spPr>
          <a:xfrm flipH="1">
            <a:off x="341382" y="4107164"/>
            <a:ext cx="598418" cy="0"/>
          </a:xfrm>
          <a:prstGeom prst="line">
            <a:avLst/>
          </a:prstGeom>
          <a:ln w="38100">
            <a:solidFill>
              <a:srgbClr val="E57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BF7EC041-4C21-E72D-DBC8-545C644DA268}"/>
              </a:ext>
            </a:extLst>
          </p:cNvPr>
          <p:cNvSpPr/>
          <p:nvPr/>
        </p:nvSpPr>
        <p:spPr>
          <a:xfrm>
            <a:off x="1033504" y="1675605"/>
            <a:ext cx="553677" cy="534474"/>
          </a:xfrm>
          <a:prstGeom prst="ellipse">
            <a:avLst/>
          </a:prstGeom>
          <a:noFill/>
          <a:ln w="38100">
            <a:solidFill>
              <a:srgbClr val="E572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102DD2E-043F-4773-943E-7D8A5D9D8E95}"/>
              </a:ext>
            </a:extLst>
          </p:cNvPr>
          <p:cNvSpPr/>
          <p:nvPr/>
        </p:nvSpPr>
        <p:spPr>
          <a:xfrm>
            <a:off x="1037596" y="2379972"/>
            <a:ext cx="553677" cy="534474"/>
          </a:xfrm>
          <a:prstGeom prst="ellipse">
            <a:avLst/>
          </a:prstGeom>
          <a:noFill/>
          <a:ln w="38100">
            <a:solidFill>
              <a:srgbClr val="E572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8940068-F79D-695C-2EB1-02190F638B52}"/>
              </a:ext>
            </a:extLst>
          </p:cNvPr>
          <p:cNvSpPr/>
          <p:nvPr/>
        </p:nvSpPr>
        <p:spPr>
          <a:xfrm>
            <a:off x="1045049" y="3050321"/>
            <a:ext cx="553677" cy="534474"/>
          </a:xfrm>
          <a:prstGeom prst="ellipse">
            <a:avLst/>
          </a:prstGeom>
          <a:noFill/>
          <a:ln w="38100">
            <a:solidFill>
              <a:srgbClr val="E572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DE64776-45FF-C9F6-924A-95B5FA8B397D}"/>
              </a:ext>
            </a:extLst>
          </p:cNvPr>
          <p:cNvSpPr/>
          <p:nvPr/>
        </p:nvSpPr>
        <p:spPr>
          <a:xfrm>
            <a:off x="1012811" y="3754688"/>
            <a:ext cx="553677" cy="534474"/>
          </a:xfrm>
          <a:prstGeom prst="ellipse">
            <a:avLst/>
          </a:prstGeom>
          <a:noFill/>
          <a:ln w="38100">
            <a:solidFill>
              <a:srgbClr val="E572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Image 9" descr="preencoded.png">
            <a:extLst>
              <a:ext uri="{FF2B5EF4-FFF2-40B4-BE49-F238E27FC236}">
                <a16:creationId xmlns:a16="http://schemas.microsoft.com/office/drawing/2014/main" id="{7366108A-B2DC-A578-2633-4853C7197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6295" y="5757836"/>
            <a:ext cx="13512095" cy="8801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4F1829-28C4-C477-FABB-AC851B2E90D7}"/>
              </a:ext>
            </a:extLst>
          </p:cNvPr>
          <p:cNvSpPr txBox="1"/>
          <p:nvPr/>
        </p:nvSpPr>
        <p:spPr>
          <a:xfrm>
            <a:off x="1335831" y="5913775"/>
            <a:ext cx="106914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Noto Sans SC" panose="020B0604020202020204" charset="-128"/>
                <a:ea typeface="Noto Sans SC" panose="020B0604020202020204" charset="-128"/>
                <a:cs typeface="Noto Sans SC" pitchFamily="34" charset="-120"/>
              </a:rPr>
              <a:t>Research factors </a:t>
            </a:r>
            <a:r>
              <a:rPr lang="en-US" sz="2400" b="1" dirty="0">
                <a:solidFill>
                  <a:schemeClr val="bg1"/>
                </a:solidFill>
                <a:latin typeface="Noto Sans SC" panose="020B0604020202020204" charset="-128"/>
                <a:ea typeface="Noto Sans SC" panose="020B0604020202020204" charset="-128"/>
                <a:cs typeface="Noto Sans SC" pitchFamily="34" charset="-120"/>
                <a:sym typeface="Wingdings" panose="05000000000000000000" pitchFamily="2" charset="2"/>
              </a:rPr>
              <a:t> </a:t>
            </a:r>
            <a:r>
              <a:rPr lang="en-US" sz="2400" b="1" dirty="0">
                <a:solidFill>
                  <a:schemeClr val="bg1"/>
                </a:solidFill>
                <a:latin typeface="Noto Sans SC" panose="020B0604020202020204" charset="-128"/>
                <a:ea typeface="Noto Sans SC" panose="020B0604020202020204" charset="-128"/>
                <a:cs typeface="Noto Sans SC" pitchFamily="34" charset="-120"/>
              </a:rPr>
              <a:t>refine CAPM to more fully capture risk exposure</a:t>
            </a:r>
          </a:p>
        </p:txBody>
      </p:sp>
    </p:spTree>
    <p:extLst>
      <p:ext uri="{BB962C8B-B14F-4D97-AF65-F5344CB8AC3E}">
        <p14:creationId xmlns:p14="http://schemas.microsoft.com/office/powerpoint/2010/main" val="473914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0B2C86-4798-E8DD-0437-3958C8AA1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1C65DE1E-CB23-88B2-3564-8FF0043CF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239000"/>
          </a:xfrm>
          <a:prstGeom prst="rect">
            <a:avLst/>
          </a:prstGeom>
        </p:spPr>
      </p:pic>
      <p:pic>
        <p:nvPicPr>
          <p:cNvPr id="3" name="Image 1" descr="preencoded.png">
            <a:extLst>
              <a:ext uri="{FF2B5EF4-FFF2-40B4-BE49-F238E27FC236}">
                <a16:creationId xmlns:a16="http://schemas.microsoft.com/office/drawing/2014/main" id="{6CC15291-D7DB-3E26-48BB-DA633888EA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82600" y="-292100"/>
            <a:ext cx="12674600" cy="7150100"/>
          </a:xfrm>
          <a:prstGeom prst="rect">
            <a:avLst/>
          </a:prstGeom>
        </p:spPr>
      </p:pic>
      <p:pic>
        <p:nvPicPr>
          <p:cNvPr id="4" name="Image 2" descr="preencoded.png">
            <a:extLst>
              <a:ext uri="{FF2B5EF4-FFF2-40B4-BE49-F238E27FC236}">
                <a16:creationId xmlns:a16="http://schemas.microsoft.com/office/drawing/2014/main" id="{0C57B593-D0D5-FC7C-5FF8-1E21EEC00E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75" y="452437"/>
            <a:ext cx="11906250" cy="1000125"/>
          </a:xfrm>
          <a:prstGeom prst="rect">
            <a:avLst/>
          </a:prstGeom>
        </p:spPr>
      </p:pic>
      <p:sp>
        <p:nvSpPr>
          <p:cNvPr id="7" name="Text 0">
            <a:extLst>
              <a:ext uri="{FF2B5EF4-FFF2-40B4-BE49-F238E27FC236}">
                <a16:creationId xmlns:a16="http://schemas.microsoft.com/office/drawing/2014/main" id="{13CFB3F1-EF54-92C1-E51C-05920E3E359C}"/>
              </a:ext>
            </a:extLst>
          </p:cNvPr>
          <p:cNvSpPr/>
          <p:nvPr/>
        </p:nvSpPr>
        <p:spPr>
          <a:xfrm>
            <a:off x="1064735" y="452437"/>
            <a:ext cx="12096750" cy="10001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l">
              <a:buNone/>
            </a:pPr>
            <a:r>
              <a:rPr lang="en-US" sz="3900" b="1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BEYOND CAPM: Academic Research Factors</a:t>
            </a:r>
            <a:endParaRPr lang="en-US" sz="3900" dirty="0"/>
          </a:p>
        </p:txBody>
      </p:sp>
      <p:pic>
        <p:nvPicPr>
          <p:cNvPr id="13" name="Content Placeholder 6" descr="The image displays a line chart comparing the cumulative excess returns of various stocks (HML, QMJ, Momentum) against the market, spanning from 1957 to 2025.&#10;&#10;AI-generated content may be incorrect.">
            <a:extLst>
              <a:ext uri="{FF2B5EF4-FFF2-40B4-BE49-F238E27FC236}">
                <a16:creationId xmlns:a16="http://schemas.microsoft.com/office/drawing/2014/main" id="{991EB97B-1ED8-4434-B294-3392E7B515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2586" y="1745990"/>
            <a:ext cx="9875251" cy="458686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32529E5-014B-AAB7-340D-D947B11A53D0}"/>
              </a:ext>
            </a:extLst>
          </p:cNvPr>
          <p:cNvSpPr txBox="1"/>
          <p:nvPr/>
        </p:nvSpPr>
        <p:spPr>
          <a:xfrm>
            <a:off x="3027228" y="6395375"/>
            <a:ext cx="65825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bg2">
                    <a:lumMod val="90000"/>
                  </a:schemeClr>
                </a:solidFill>
              </a:rPr>
              <a:t>Beta is one dimension -- Market explains a lot—but not all</a:t>
            </a:r>
          </a:p>
        </p:txBody>
      </p:sp>
    </p:spTree>
    <p:extLst>
      <p:ext uri="{BB962C8B-B14F-4D97-AF65-F5344CB8AC3E}">
        <p14:creationId xmlns:p14="http://schemas.microsoft.com/office/powerpoint/2010/main" val="784062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239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89380" y="-439756"/>
            <a:ext cx="12481380" cy="7678756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0" y="132410"/>
            <a:ext cx="11906250" cy="1000125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414714" y="197760"/>
            <a:ext cx="12096750" cy="10001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l">
              <a:buNone/>
            </a:pPr>
            <a:r>
              <a:rPr lang="en-US" sz="3900" b="1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BEYOND CAPM: Academic Research Factors</a:t>
            </a:r>
            <a:endParaRPr lang="en-US" sz="3900" dirty="0"/>
          </a:p>
        </p:txBody>
      </p:sp>
      <p:sp>
        <p:nvSpPr>
          <p:cNvPr id="8" name="Text 1"/>
          <p:cNvSpPr/>
          <p:nvPr/>
        </p:nvSpPr>
        <p:spPr>
          <a:xfrm>
            <a:off x="414714" y="1307261"/>
            <a:ext cx="9157911" cy="408699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chemeClr val="bg2">
                    <a:lumMod val="90000"/>
                  </a:schemeClr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A few things to note…</a:t>
            </a:r>
            <a:endParaRPr lang="en-US" sz="20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1" name="Text 4"/>
          <p:cNvSpPr/>
          <p:nvPr/>
        </p:nvSpPr>
        <p:spPr>
          <a:xfrm>
            <a:off x="5429608" y="4379341"/>
            <a:ext cx="6762392" cy="33516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640"/>
              </a:lnSpc>
              <a:buNone/>
            </a:pPr>
            <a:r>
              <a:rPr lang="en-US" sz="2400" dirty="0">
                <a:solidFill>
                  <a:schemeClr val="bg1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Research Factors            Decompose return to 					various exposures</a:t>
            </a:r>
          </a:p>
          <a:p>
            <a:pPr marL="0" indent="0" algn="l">
              <a:lnSpc>
                <a:spcPts val="2640"/>
              </a:lnSpc>
              <a:buNone/>
            </a:pPr>
            <a:endParaRPr lang="en-US" sz="1650" dirty="0"/>
          </a:p>
        </p:txBody>
      </p:sp>
      <p:pic>
        <p:nvPicPr>
          <p:cNvPr id="23" name="Graphic 22" descr="Pie chart with solid fill">
            <a:extLst>
              <a:ext uri="{FF2B5EF4-FFF2-40B4-BE49-F238E27FC236}">
                <a16:creationId xmlns:a16="http://schemas.microsoft.com/office/drawing/2014/main" id="{87B3EC7D-EFBE-9101-4FA3-83A5B367B1A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1714894"/>
            <a:ext cx="4226231" cy="4226231"/>
          </a:xfrm>
          <a:prstGeom prst="rect">
            <a:avLst/>
          </a:prstGeom>
        </p:spPr>
      </p:pic>
      <p:sp>
        <p:nvSpPr>
          <p:cNvPr id="26" name="Text 1">
            <a:extLst>
              <a:ext uri="{FF2B5EF4-FFF2-40B4-BE49-F238E27FC236}">
                <a16:creationId xmlns:a16="http://schemas.microsoft.com/office/drawing/2014/main" id="{37486301-2E8B-D32C-3D78-CBE1953A2F54}"/>
              </a:ext>
            </a:extLst>
          </p:cNvPr>
          <p:cNvSpPr/>
          <p:nvPr/>
        </p:nvSpPr>
        <p:spPr>
          <a:xfrm>
            <a:off x="3983229" y="5169668"/>
            <a:ext cx="7438092" cy="830869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E4E4E7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Lower FF market Beta  	    Lower Risk</a:t>
            </a:r>
            <a:endParaRPr lang="en-US" sz="2400" dirty="0"/>
          </a:p>
        </p:txBody>
      </p:sp>
      <p:sp>
        <p:nvSpPr>
          <p:cNvPr id="27" name="Not Equal 26">
            <a:extLst>
              <a:ext uri="{FF2B5EF4-FFF2-40B4-BE49-F238E27FC236}">
                <a16:creationId xmlns:a16="http://schemas.microsoft.com/office/drawing/2014/main" id="{BC00F2FF-51EF-21FF-BD94-0EB3DAA568CD}"/>
              </a:ext>
            </a:extLst>
          </p:cNvPr>
          <p:cNvSpPr/>
          <p:nvPr/>
        </p:nvSpPr>
        <p:spPr>
          <a:xfrm>
            <a:off x="7157104" y="5417521"/>
            <a:ext cx="595945" cy="335161"/>
          </a:xfrm>
          <a:prstGeom prst="mathNotEqua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BDFA689-2CFA-16EB-2B09-256AA2A26A03}"/>
              </a:ext>
            </a:extLst>
          </p:cNvPr>
          <p:cNvCxnSpPr/>
          <p:nvPr/>
        </p:nvCxnSpPr>
        <p:spPr>
          <a:xfrm>
            <a:off x="3252081" y="2892132"/>
            <a:ext cx="18513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quals 31">
            <a:extLst>
              <a:ext uri="{FF2B5EF4-FFF2-40B4-BE49-F238E27FC236}">
                <a16:creationId xmlns:a16="http://schemas.microsoft.com/office/drawing/2014/main" id="{A16F9637-4A02-B84E-9251-B458FC305AD3}"/>
              </a:ext>
            </a:extLst>
          </p:cNvPr>
          <p:cNvSpPr/>
          <p:nvPr/>
        </p:nvSpPr>
        <p:spPr>
          <a:xfrm>
            <a:off x="7907500" y="4152281"/>
            <a:ext cx="638979" cy="253388"/>
          </a:xfrm>
          <a:prstGeom prst="mathEqua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0EEC72E-B8EB-1049-2141-73E571923131}"/>
              </a:ext>
            </a:extLst>
          </p:cNvPr>
          <p:cNvCxnSpPr/>
          <p:nvPr/>
        </p:nvCxnSpPr>
        <p:spPr>
          <a:xfrm>
            <a:off x="3430781" y="4242030"/>
            <a:ext cx="18513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24F2516-8063-4473-1508-DBDF50D09662}"/>
              </a:ext>
            </a:extLst>
          </p:cNvPr>
          <p:cNvCxnSpPr>
            <a:cxnSpLocks/>
          </p:cNvCxnSpPr>
          <p:nvPr/>
        </p:nvCxnSpPr>
        <p:spPr>
          <a:xfrm>
            <a:off x="2327757" y="5274892"/>
            <a:ext cx="0" cy="362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4E366BE-3982-EC66-5C75-660CB7B34F0F}"/>
              </a:ext>
            </a:extLst>
          </p:cNvPr>
          <p:cNvCxnSpPr/>
          <p:nvPr/>
        </p:nvCxnSpPr>
        <p:spPr>
          <a:xfrm>
            <a:off x="2327757" y="5637817"/>
            <a:ext cx="13660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4">
            <a:extLst>
              <a:ext uri="{FF2B5EF4-FFF2-40B4-BE49-F238E27FC236}">
                <a16:creationId xmlns:a16="http://schemas.microsoft.com/office/drawing/2014/main" id="{F499AB9A-54FB-EF03-1704-1BBBC73E4241}"/>
              </a:ext>
            </a:extLst>
          </p:cNvPr>
          <p:cNvSpPr/>
          <p:nvPr/>
        </p:nvSpPr>
        <p:spPr>
          <a:xfrm>
            <a:off x="5276914" y="2870738"/>
            <a:ext cx="6762392" cy="33516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640"/>
              </a:lnSpc>
              <a:buNone/>
            </a:pPr>
            <a:r>
              <a:rPr lang="en-US" sz="2400" dirty="0">
                <a:solidFill>
                  <a:schemeClr val="bg1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CAPM beta          total market risk </a:t>
            </a:r>
          </a:p>
          <a:p>
            <a:pPr marL="0" indent="0" algn="l">
              <a:lnSpc>
                <a:spcPts val="2640"/>
              </a:lnSpc>
              <a:buNone/>
            </a:pPr>
            <a:r>
              <a:rPr lang="en-US" sz="1650" dirty="0"/>
              <a:t> </a:t>
            </a:r>
          </a:p>
        </p:txBody>
      </p:sp>
      <p:sp>
        <p:nvSpPr>
          <p:cNvPr id="48" name="Equals 47">
            <a:extLst>
              <a:ext uri="{FF2B5EF4-FFF2-40B4-BE49-F238E27FC236}">
                <a16:creationId xmlns:a16="http://schemas.microsoft.com/office/drawing/2014/main" id="{A4BEE58A-ED67-3F39-D90B-79EA7CC89F99}"/>
              </a:ext>
            </a:extLst>
          </p:cNvPr>
          <p:cNvSpPr/>
          <p:nvPr/>
        </p:nvSpPr>
        <p:spPr>
          <a:xfrm>
            <a:off x="6816098" y="2805388"/>
            <a:ext cx="638979" cy="253388"/>
          </a:xfrm>
          <a:prstGeom prst="mathEqua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05DBEC28-D786-B592-0C76-5258E93873A8}"/>
              </a:ext>
            </a:extLst>
          </p:cNvPr>
          <p:cNvSpPr/>
          <p:nvPr/>
        </p:nvSpPr>
        <p:spPr>
          <a:xfrm>
            <a:off x="893643" y="2660300"/>
            <a:ext cx="2438944" cy="2335418"/>
          </a:xfrm>
          <a:prstGeom prst="ellipse">
            <a:avLst/>
          </a:prstGeom>
          <a:solidFill>
            <a:schemeClr val="bg2">
              <a:lumMod val="9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57200"/>
              </a:solidFill>
            </a:endParaRPr>
          </a:p>
        </p:txBody>
      </p:sp>
      <p:sp>
        <p:nvSpPr>
          <p:cNvPr id="49" name="Text 4">
            <a:extLst>
              <a:ext uri="{FF2B5EF4-FFF2-40B4-BE49-F238E27FC236}">
                <a16:creationId xmlns:a16="http://schemas.microsoft.com/office/drawing/2014/main" id="{7F768E81-51A9-FA9D-5288-14EC3E39CA6D}"/>
              </a:ext>
            </a:extLst>
          </p:cNvPr>
          <p:cNvSpPr/>
          <p:nvPr/>
        </p:nvSpPr>
        <p:spPr>
          <a:xfrm>
            <a:off x="-1881813" y="3456680"/>
            <a:ext cx="7989855" cy="1065556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640"/>
              </a:lnSpc>
              <a:buNone/>
            </a:pPr>
            <a:r>
              <a:rPr lang="en-US" sz="3000" b="1" dirty="0">
                <a:solidFill>
                  <a:srgbClr val="00206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Research </a:t>
            </a:r>
          </a:p>
          <a:p>
            <a:pPr marL="0" indent="0" algn="ctr">
              <a:lnSpc>
                <a:spcPts val="2640"/>
              </a:lnSpc>
              <a:buNone/>
            </a:pPr>
            <a:r>
              <a:rPr lang="en-US" sz="3000" b="1" dirty="0">
                <a:solidFill>
                  <a:srgbClr val="00206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Factors</a:t>
            </a:r>
          </a:p>
          <a:p>
            <a:pPr marL="0" indent="0" algn="l">
              <a:lnSpc>
                <a:spcPts val="2640"/>
              </a:lnSpc>
              <a:buNone/>
            </a:pPr>
            <a:r>
              <a:rPr lang="en-US" sz="1650" b="1" dirty="0"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239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3388" y="-215899"/>
            <a:ext cx="12397763" cy="74549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25" y="580132"/>
            <a:ext cx="11906250" cy="1000125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348638" y="580132"/>
            <a:ext cx="12096750" cy="10001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l">
              <a:buNone/>
            </a:pPr>
            <a:r>
              <a:rPr lang="en-US" sz="3900" b="1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Idiosyncratic Risk (IVOL)</a:t>
            </a:r>
            <a:endParaRPr lang="en-US" sz="3900" dirty="0"/>
          </a:p>
        </p:txBody>
      </p:sp>
      <p:sp>
        <p:nvSpPr>
          <p:cNvPr id="11" name="Text 1">
            <a:extLst>
              <a:ext uri="{FF2B5EF4-FFF2-40B4-BE49-F238E27FC236}">
                <a16:creationId xmlns:a16="http://schemas.microsoft.com/office/drawing/2014/main" id="{BBF73E54-C290-C353-47DD-AB8901E1511A}"/>
              </a:ext>
            </a:extLst>
          </p:cNvPr>
          <p:cNvSpPr/>
          <p:nvPr/>
        </p:nvSpPr>
        <p:spPr>
          <a:xfrm>
            <a:off x="348638" y="1812578"/>
            <a:ext cx="8039444" cy="336564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chemeClr val="bg2">
                    <a:lumMod val="90000"/>
                  </a:schemeClr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Often called non-diversified risk </a:t>
            </a:r>
          </a:p>
          <a:p>
            <a:pPr marL="0" indent="0">
              <a:buNone/>
            </a:pPr>
            <a:endParaRPr lang="en-US" sz="2000" b="1" dirty="0">
              <a:solidFill>
                <a:schemeClr val="bg2">
                  <a:lumMod val="90000"/>
                </a:schemeClr>
              </a:solidFill>
              <a:latin typeface="Noto Sans SC" pitchFamily="34" charset="0"/>
              <a:ea typeface="Noto Sans SC" pitchFamily="34" charset="-122"/>
              <a:cs typeface="Noto Sans SC" pitchFamily="34" charset="-12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CCAC99-96DF-2556-D03D-B99063B8F7FF}"/>
              </a:ext>
            </a:extLst>
          </p:cNvPr>
          <p:cNvSpPr/>
          <p:nvPr/>
        </p:nvSpPr>
        <p:spPr>
          <a:xfrm>
            <a:off x="442523" y="2470839"/>
            <a:ext cx="2410846" cy="2729790"/>
          </a:xfrm>
          <a:prstGeom prst="rect">
            <a:avLst/>
          </a:prstGeom>
          <a:noFill/>
          <a:ln w="571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 1">
            <a:extLst>
              <a:ext uri="{FF2B5EF4-FFF2-40B4-BE49-F238E27FC236}">
                <a16:creationId xmlns:a16="http://schemas.microsoft.com/office/drawing/2014/main" id="{EA642542-0F3B-4898-6EFB-28B4B1F942EF}"/>
              </a:ext>
            </a:extLst>
          </p:cNvPr>
          <p:cNvSpPr/>
          <p:nvPr/>
        </p:nvSpPr>
        <p:spPr>
          <a:xfrm>
            <a:off x="989465" y="3868915"/>
            <a:ext cx="8039444" cy="336564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E572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IN THEORY</a:t>
            </a:r>
          </a:p>
          <a:p>
            <a:pPr marL="0" indent="0">
              <a:buNone/>
            </a:pPr>
            <a:endParaRPr lang="en-US" sz="2000" b="1" dirty="0">
              <a:solidFill>
                <a:schemeClr val="bg2">
                  <a:lumMod val="90000"/>
                </a:schemeClr>
              </a:solidFill>
              <a:latin typeface="Noto Sans SC" pitchFamily="34" charset="0"/>
              <a:ea typeface="Noto Sans SC" pitchFamily="34" charset="-122"/>
              <a:cs typeface="Noto Sans SC" pitchFamily="34" charset="-120"/>
            </a:endParaRPr>
          </a:p>
        </p:txBody>
      </p:sp>
      <p:sp>
        <p:nvSpPr>
          <p:cNvPr id="14" name="Text 1">
            <a:extLst>
              <a:ext uri="{FF2B5EF4-FFF2-40B4-BE49-F238E27FC236}">
                <a16:creationId xmlns:a16="http://schemas.microsoft.com/office/drawing/2014/main" id="{7A86A0D1-FAD7-B7E9-2D06-372E7B0C5762}"/>
              </a:ext>
            </a:extLst>
          </p:cNvPr>
          <p:cNvSpPr/>
          <p:nvPr/>
        </p:nvSpPr>
        <p:spPr>
          <a:xfrm>
            <a:off x="929369" y="4175376"/>
            <a:ext cx="8039444" cy="336564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chemeClr val="bg2">
                    <a:lumMod val="90000"/>
                  </a:schemeClr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Diversifiable</a:t>
            </a:r>
          </a:p>
          <a:p>
            <a:pPr marL="0" indent="0">
              <a:buNone/>
            </a:pPr>
            <a:endParaRPr lang="en-US" sz="2000" b="1" dirty="0">
              <a:solidFill>
                <a:schemeClr val="bg2">
                  <a:lumMod val="90000"/>
                </a:schemeClr>
              </a:solidFill>
              <a:latin typeface="Noto Sans SC" pitchFamily="34" charset="0"/>
              <a:ea typeface="Noto Sans SC" pitchFamily="34" charset="-122"/>
              <a:cs typeface="Noto Sans SC" pitchFamily="34" charset="-12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C32ABB-D1F8-BCE6-DEE1-8E65506EDA88}"/>
              </a:ext>
            </a:extLst>
          </p:cNvPr>
          <p:cNvSpPr/>
          <p:nvPr/>
        </p:nvSpPr>
        <p:spPr>
          <a:xfrm>
            <a:off x="3295892" y="2504020"/>
            <a:ext cx="2410846" cy="2729790"/>
          </a:xfrm>
          <a:prstGeom prst="rect">
            <a:avLst/>
          </a:prstGeom>
          <a:noFill/>
          <a:ln w="571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Text 1">
            <a:extLst>
              <a:ext uri="{FF2B5EF4-FFF2-40B4-BE49-F238E27FC236}">
                <a16:creationId xmlns:a16="http://schemas.microsoft.com/office/drawing/2014/main" id="{2F396B4A-EE51-A0D3-116A-56806E939F04}"/>
              </a:ext>
            </a:extLst>
          </p:cNvPr>
          <p:cNvSpPr/>
          <p:nvPr/>
        </p:nvSpPr>
        <p:spPr>
          <a:xfrm>
            <a:off x="3739077" y="3915128"/>
            <a:ext cx="8039444" cy="336564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E572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IN PRACTICE</a:t>
            </a:r>
          </a:p>
          <a:p>
            <a:pPr marL="0" indent="0">
              <a:buNone/>
            </a:pPr>
            <a:endParaRPr lang="en-US" sz="2000" b="1" dirty="0">
              <a:solidFill>
                <a:schemeClr val="bg2">
                  <a:lumMod val="90000"/>
                </a:schemeClr>
              </a:solidFill>
              <a:latin typeface="Noto Sans SC" pitchFamily="34" charset="0"/>
              <a:ea typeface="Noto Sans SC" pitchFamily="34" charset="-122"/>
              <a:cs typeface="Noto Sans SC" pitchFamily="34" charset="-120"/>
            </a:endParaRPr>
          </a:p>
        </p:txBody>
      </p:sp>
      <p:sp>
        <p:nvSpPr>
          <p:cNvPr id="20" name="Text 1">
            <a:extLst>
              <a:ext uri="{FF2B5EF4-FFF2-40B4-BE49-F238E27FC236}">
                <a16:creationId xmlns:a16="http://schemas.microsoft.com/office/drawing/2014/main" id="{BB4C08C8-82EE-C94B-9FC1-AAA4F4C1B9AF}"/>
              </a:ext>
            </a:extLst>
          </p:cNvPr>
          <p:cNvSpPr/>
          <p:nvPr/>
        </p:nvSpPr>
        <p:spPr>
          <a:xfrm>
            <a:off x="3903104" y="4185998"/>
            <a:ext cx="8039444" cy="336564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chemeClr val="bg2">
                    <a:lumMod val="90000"/>
                  </a:schemeClr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May not be</a:t>
            </a:r>
          </a:p>
          <a:p>
            <a:pPr marL="0" indent="0">
              <a:buNone/>
            </a:pPr>
            <a:endParaRPr lang="en-US" sz="2000" b="1" dirty="0">
              <a:solidFill>
                <a:schemeClr val="bg2">
                  <a:lumMod val="90000"/>
                </a:schemeClr>
              </a:solidFill>
              <a:latin typeface="Noto Sans SC" pitchFamily="34" charset="0"/>
              <a:ea typeface="Noto Sans SC" pitchFamily="34" charset="-122"/>
              <a:cs typeface="Noto Sans SC" pitchFamily="34" charset="-12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3A1B964-7B93-B9A6-75A6-E2CB0A9AF772}"/>
              </a:ext>
            </a:extLst>
          </p:cNvPr>
          <p:cNvSpPr/>
          <p:nvPr/>
        </p:nvSpPr>
        <p:spPr>
          <a:xfrm>
            <a:off x="6149261" y="2478773"/>
            <a:ext cx="2410846" cy="2729790"/>
          </a:xfrm>
          <a:prstGeom prst="rect">
            <a:avLst/>
          </a:prstGeom>
          <a:noFill/>
          <a:ln w="571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Text 1">
            <a:extLst>
              <a:ext uri="{FF2B5EF4-FFF2-40B4-BE49-F238E27FC236}">
                <a16:creationId xmlns:a16="http://schemas.microsoft.com/office/drawing/2014/main" id="{FCCEBAA1-A796-122D-380D-4BA9A5C4ACE9}"/>
              </a:ext>
            </a:extLst>
          </p:cNvPr>
          <p:cNvSpPr/>
          <p:nvPr/>
        </p:nvSpPr>
        <p:spPr>
          <a:xfrm>
            <a:off x="6744600" y="3913626"/>
            <a:ext cx="8039444" cy="336564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E572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CAPTURES</a:t>
            </a:r>
          </a:p>
          <a:p>
            <a:pPr marL="0" indent="0">
              <a:buNone/>
            </a:pPr>
            <a:endParaRPr lang="en-US" sz="2000" b="1" dirty="0">
              <a:solidFill>
                <a:schemeClr val="bg2">
                  <a:lumMod val="90000"/>
                </a:schemeClr>
              </a:solidFill>
              <a:latin typeface="Noto Sans SC" pitchFamily="34" charset="0"/>
              <a:ea typeface="Noto Sans SC" pitchFamily="34" charset="-122"/>
              <a:cs typeface="Noto Sans SC" pitchFamily="34" charset="-120"/>
            </a:endParaRPr>
          </a:p>
        </p:txBody>
      </p:sp>
      <p:sp>
        <p:nvSpPr>
          <p:cNvPr id="26" name="Text 1">
            <a:extLst>
              <a:ext uri="{FF2B5EF4-FFF2-40B4-BE49-F238E27FC236}">
                <a16:creationId xmlns:a16="http://schemas.microsoft.com/office/drawing/2014/main" id="{92B46692-0641-9340-D8A4-75F4CF391333}"/>
              </a:ext>
            </a:extLst>
          </p:cNvPr>
          <p:cNvSpPr/>
          <p:nvPr/>
        </p:nvSpPr>
        <p:spPr>
          <a:xfrm>
            <a:off x="4848395" y="4350263"/>
            <a:ext cx="5083346" cy="336564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chemeClr val="bg2">
                    <a:lumMod val="90000"/>
                  </a:schemeClr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Firm/ Business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chemeClr val="bg2">
                    <a:lumMod val="90000"/>
                  </a:schemeClr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Risk</a:t>
            </a:r>
          </a:p>
          <a:p>
            <a:pPr marL="0" indent="0">
              <a:buNone/>
            </a:pPr>
            <a:endParaRPr lang="en-US" sz="2000" b="1" dirty="0">
              <a:solidFill>
                <a:schemeClr val="bg2">
                  <a:lumMod val="90000"/>
                </a:schemeClr>
              </a:solidFill>
              <a:latin typeface="Noto Sans SC" pitchFamily="34" charset="0"/>
              <a:ea typeface="Noto Sans SC" pitchFamily="34" charset="-122"/>
              <a:cs typeface="Noto Sans SC" pitchFamily="34" charset="-12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E30B75-4920-DA2F-14DF-47C3D3D50519}"/>
              </a:ext>
            </a:extLst>
          </p:cNvPr>
          <p:cNvSpPr/>
          <p:nvPr/>
        </p:nvSpPr>
        <p:spPr>
          <a:xfrm>
            <a:off x="9075451" y="2486707"/>
            <a:ext cx="2410846" cy="2729790"/>
          </a:xfrm>
          <a:prstGeom prst="rect">
            <a:avLst/>
          </a:prstGeom>
          <a:noFill/>
          <a:ln w="571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1" name="Text 1">
            <a:extLst>
              <a:ext uri="{FF2B5EF4-FFF2-40B4-BE49-F238E27FC236}">
                <a16:creationId xmlns:a16="http://schemas.microsoft.com/office/drawing/2014/main" id="{D73EC3F8-E589-D37A-D621-8E640BB10671}"/>
              </a:ext>
            </a:extLst>
          </p:cNvPr>
          <p:cNvSpPr/>
          <p:nvPr/>
        </p:nvSpPr>
        <p:spPr>
          <a:xfrm>
            <a:off x="9856635" y="3906744"/>
            <a:ext cx="8039444" cy="336564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E572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SHOWS</a:t>
            </a:r>
          </a:p>
          <a:p>
            <a:pPr marL="0" indent="0">
              <a:buNone/>
            </a:pPr>
            <a:endParaRPr lang="en-US" sz="2000" b="1" dirty="0">
              <a:solidFill>
                <a:schemeClr val="bg2">
                  <a:lumMod val="90000"/>
                </a:schemeClr>
              </a:solidFill>
              <a:latin typeface="Noto Sans SC" pitchFamily="34" charset="0"/>
              <a:ea typeface="Noto Sans SC" pitchFamily="34" charset="-122"/>
              <a:cs typeface="Noto Sans SC" pitchFamily="34" charset="-120"/>
            </a:endParaRPr>
          </a:p>
        </p:txBody>
      </p:sp>
      <p:sp>
        <p:nvSpPr>
          <p:cNvPr id="32" name="Text 1">
            <a:extLst>
              <a:ext uri="{FF2B5EF4-FFF2-40B4-BE49-F238E27FC236}">
                <a16:creationId xmlns:a16="http://schemas.microsoft.com/office/drawing/2014/main" id="{86948541-DB66-D3F4-3B33-CBD56B1BA599}"/>
              </a:ext>
            </a:extLst>
          </p:cNvPr>
          <p:cNvSpPr/>
          <p:nvPr/>
        </p:nvSpPr>
        <p:spPr>
          <a:xfrm>
            <a:off x="9123940" y="4120258"/>
            <a:ext cx="2344446" cy="90608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chemeClr val="bg2">
                    <a:lumMod val="90000"/>
                  </a:schemeClr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What Beta Doesn’t Capture</a:t>
            </a:r>
          </a:p>
          <a:p>
            <a:pPr marL="0" indent="0">
              <a:buNone/>
            </a:pPr>
            <a:endParaRPr lang="en-US" sz="2000" b="1" dirty="0">
              <a:solidFill>
                <a:schemeClr val="bg2">
                  <a:lumMod val="90000"/>
                </a:schemeClr>
              </a:solidFill>
              <a:latin typeface="Noto Sans SC" pitchFamily="34" charset="0"/>
              <a:ea typeface="Noto Sans SC" pitchFamily="34" charset="-122"/>
              <a:cs typeface="Noto Sans SC" pitchFamily="34" charset="-120"/>
            </a:endParaRPr>
          </a:p>
        </p:txBody>
      </p:sp>
      <p:pic>
        <p:nvPicPr>
          <p:cNvPr id="34" name="Graphic 33" descr="Lightbulb with solid fill">
            <a:extLst>
              <a:ext uri="{FF2B5EF4-FFF2-40B4-BE49-F238E27FC236}">
                <a16:creationId xmlns:a16="http://schemas.microsoft.com/office/drawing/2014/main" id="{A0C70CB4-001A-04F3-3DD2-B91F3D899DA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69025" y="2657137"/>
            <a:ext cx="914400" cy="914400"/>
          </a:xfrm>
          <a:prstGeom prst="rect">
            <a:avLst/>
          </a:prstGeom>
        </p:spPr>
      </p:pic>
      <p:pic>
        <p:nvPicPr>
          <p:cNvPr id="36" name="Graphic 35" descr="Repeat with solid fill">
            <a:extLst>
              <a:ext uri="{FF2B5EF4-FFF2-40B4-BE49-F238E27FC236}">
                <a16:creationId xmlns:a16="http://schemas.microsoft.com/office/drawing/2014/main" id="{3E1B7162-B7D4-44B3-A5D0-58C649B90C4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22394" y="2735732"/>
            <a:ext cx="914400" cy="914400"/>
          </a:xfrm>
          <a:prstGeom prst="rect">
            <a:avLst/>
          </a:prstGeom>
        </p:spPr>
      </p:pic>
      <p:pic>
        <p:nvPicPr>
          <p:cNvPr id="38" name="Graphic 37" descr="Magnifying glass with solid fill">
            <a:extLst>
              <a:ext uri="{FF2B5EF4-FFF2-40B4-BE49-F238E27FC236}">
                <a16:creationId xmlns:a16="http://schemas.microsoft.com/office/drawing/2014/main" id="{E691418B-170A-A55E-16BB-ACF4EC99A98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00748" y="2724322"/>
            <a:ext cx="914400" cy="914400"/>
          </a:xfrm>
          <a:prstGeom prst="rect">
            <a:avLst/>
          </a:prstGeom>
        </p:spPr>
      </p:pic>
      <p:pic>
        <p:nvPicPr>
          <p:cNvPr id="39" name="Graphic 38" descr="Badge Tick1 with solid fill">
            <a:extLst>
              <a:ext uri="{FF2B5EF4-FFF2-40B4-BE49-F238E27FC236}">
                <a16:creationId xmlns:a16="http://schemas.microsoft.com/office/drawing/2014/main" id="{E54670EE-2F6F-1DD0-84B3-CBE61CA5AF6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31989" y="2766731"/>
            <a:ext cx="916875" cy="916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576B74-6175-338B-FDCD-C43D7545F14B}"/>
                  </a:ext>
                </a:extLst>
              </p:cNvPr>
              <p:cNvSpPr txBox="1"/>
              <p:nvPr/>
            </p:nvSpPr>
            <p:spPr>
              <a:xfrm>
                <a:off x="348638" y="5348483"/>
                <a:ext cx="6888956" cy="8790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rgbClr val="E572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E572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sz="3600" i="1">
                            <a:solidFill>
                              <a:srgbClr val="E572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</m:sSub>
                    <m:r>
                      <a:rPr lang="en-US" sz="3600" i="1">
                        <a:solidFill>
                          <a:srgbClr val="E572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srgbClr val="E572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α</m:t>
                    </m:r>
                    <m:r>
                      <a:rPr lang="en-US" sz="3600">
                        <a:solidFill>
                          <a:srgbClr val="E572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3600" i="1">
                            <a:solidFill>
                              <a:srgbClr val="E572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en-US" sz="3600" i="1">
                            <a:solidFill>
                              <a:srgbClr val="E572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3600" i="1">
                            <a:solidFill>
                              <a:srgbClr val="E572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nary>
                    <m:sSup>
                      <m:sSupPr>
                        <m:ctrlPr>
                          <a:rPr lang="en-US" sz="3600" i="1">
                            <a:solidFill>
                              <a:srgbClr val="E572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E572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𝛽</m:t>
                        </m:r>
                      </m:e>
                      <m:sup>
                        <m:r>
                          <a:rPr lang="en-US" sz="3600" i="1">
                            <a:solidFill>
                              <a:srgbClr val="E572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</m:sup>
                    </m:sSup>
                    <m:sSubSup>
                      <m:sSubSupPr>
                        <m:ctrlPr>
                          <a:rPr lang="en-US" sz="3600" i="1">
                            <a:solidFill>
                              <a:srgbClr val="E572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rgbClr val="E572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F</m:t>
                        </m:r>
                      </m:e>
                      <m:sub>
                        <m:r>
                          <a:rPr lang="en-US" sz="3600" i="1">
                            <a:solidFill>
                              <a:srgbClr val="E572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  <m:sup>
                        <m:r>
                          <a:rPr lang="en-US" sz="3600" i="1">
                            <a:solidFill>
                              <a:srgbClr val="E572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</m:sup>
                    </m:sSubSup>
                    <m:r>
                      <a:rPr lang="en-US" sz="3600">
                        <a:solidFill>
                          <a:srgbClr val="E572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3600" i="1">
                            <a:solidFill>
                              <a:srgbClr val="E572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rgbClr val="E572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ε</m:t>
                        </m:r>
                      </m:e>
                      <m:sub>
                        <m:r>
                          <a:rPr lang="en-US" sz="3600" i="1">
                            <a:solidFill>
                              <a:srgbClr val="E572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00B0F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US" sz="3600" dirty="0">
                  <a:solidFill>
                    <a:srgbClr val="00B0F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576B74-6175-338B-FDCD-C43D7545F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38" y="5348483"/>
                <a:ext cx="6888956" cy="8790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239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66700" y="-110933"/>
            <a:ext cx="124587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75" y="264309"/>
            <a:ext cx="11906250" cy="100012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7775" y="2056191"/>
            <a:ext cx="4023360" cy="3196233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0586" y="2077682"/>
            <a:ext cx="4530354" cy="3196233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639783"/>
            <a:ext cx="12192000" cy="1009650"/>
          </a:xfrm>
          <a:prstGeom prst="rect">
            <a:avLst/>
          </a:prstGeom>
        </p:spPr>
      </p:pic>
      <p:sp>
        <p:nvSpPr>
          <p:cNvPr id="12" name="Text 0"/>
          <p:cNvSpPr/>
          <p:nvPr/>
        </p:nvSpPr>
        <p:spPr>
          <a:xfrm>
            <a:off x="3778151" y="264308"/>
            <a:ext cx="11430000" cy="10001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l">
              <a:buNone/>
            </a:pPr>
            <a:r>
              <a:rPr lang="en-US" sz="3900" b="1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Key Takeaways</a:t>
            </a:r>
            <a:endParaRPr lang="en-US" sz="3900" dirty="0"/>
          </a:p>
        </p:txBody>
      </p:sp>
      <p:sp>
        <p:nvSpPr>
          <p:cNvPr id="13" name="Text 1"/>
          <p:cNvSpPr/>
          <p:nvPr/>
        </p:nvSpPr>
        <p:spPr>
          <a:xfrm>
            <a:off x="1552501" y="3198028"/>
            <a:ext cx="4023360" cy="4381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E4E4E7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Models</a:t>
            </a:r>
            <a:endParaRPr lang="en-US" sz="2400" dirty="0"/>
          </a:p>
        </p:txBody>
      </p:sp>
      <p:sp>
        <p:nvSpPr>
          <p:cNvPr id="14" name="Text 2"/>
          <p:cNvSpPr/>
          <p:nvPr/>
        </p:nvSpPr>
        <p:spPr>
          <a:xfrm>
            <a:off x="1552501" y="3829524"/>
            <a:ext cx="3471191" cy="1005483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640"/>
              </a:lnSpc>
              <a:buNone/>
            </a:pPr>
            <a:r>
              <a:rPr lang="en-US" sz="2000" dirty="0">
                <a:solidFill>
                  <a:srgbClr val="A1A1A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CAPM is a single factor</a:t>
            </a:r>
          </a:p>
          <a:p>
            <a:pPr marL="0" indent="0">
              <a:lnSpc>
                <a:spcPts val="2640"/>
              </a:lnSpc>
              <a:buNone/>
            </a:pPr>
            <a:r>
              <a:rPr lang="en-US" sz="2000" dirty="0">
                <a:solidFill>
                  <a:srgbClr val="A1A1A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Multi-factor : multiple risks </a:t>
            </a:r>
          </a:p>
          <a:p>
            <a:pPr marL="0" indent="0">
              <a:lnSpc>
                <a:spcPts val="2640"/>
              </a:lnSpc>
              <a:buNone/>
            </a:pPr>
            <a:r>
              <a:rPr lang="en-US" sz="2000" dirty="0">
                <a:solidFill>
                  <a:srgbClr val="A1A1A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IVOL: residual risk</a:t>
            </a:r>
            <a:endParaRPr lang="en-US" sz="2000" dirty="0"/>
          </a:p>
        </p:txBody>
      </p:sp>
      <p:sp>
        <p:nvSpPr>
          <p:cNvPr id="15" name="Text 3"/>
          <p:cNvSpPr/>
          <p:nvPr/>
        </p:nvSpPr>
        <p:spPr>
          <a:xfrm>
            <a:off x="6096000" y="3184486"/>
            <a:ext cx="4023360" cy="4381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E4E4E7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Adjustments</a:t>
            </a:r>
            <a:endParaRPr lang="en-US" sz="2400" dirty="0"/>
          </a:p>
        </p:txBody>
      </p:sp>
      <p:sp>
        <p:nvSpPr>
          <p:cNvPr id="16" name="Text 4"/>
          <p:cNvSpPr/>
          <p:nvPr/>
        </p:nvSpPr>
        <p:spPr>
          <a:xfrm>
            <a:off x="6096000" y="3658180"/>
            <a:ext cx="4339927" cy="1005483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640"/>
              </a:lnSpc>
              <a:buNone/>
            </a:pPr>
            <a:r>
              <a:rPr lang="en-US" sz="2000" dirty="0">
                <a:solidFill>
                  <a:srgbClr val="A1A1A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Blume/Vasicek: where beta goes</a:t>
            </a:r>
          </a:p>
          <a:p>
            <a:pPr marL="0" indent="0">
              <a:lnSpc>
                <a:spcPts val="2640"/>
              </a:lnSpc>
              <a:buNone/>
            </a:pPr>
            <a:r>
              <a:rPr lang="en-US" sz="2000" dirty="0">
                <a:solidFill>
                  <a:srgbClr val="A1A1A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GARCH: when beta changes </a:t>
            </a:r>
            <a:endParaRPr lang="en-US" sz="2000" dirty="0"/>
          </a:p>
        </p:txBody>
      </p:sp>
      <p:sp>
        <p:nvSpPr>
          <p:cNvPr id="19" name="Text 7"/>
          <p:cNvSpPr/>
          <p:nvPr/>
        </p:nvSpPr>
        <p:spPr>
          <a:xfrm>
            <a:off x="70336" y="5930511"/>
            <a:ext cx="11620500" cy="4381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ptos" panose="020B0004020202020204" pitchFamily="34" charset="0"/>
                <a:ea typeface="Noto Sans SC" pitchFamily="34" charset="-122"/>
                <a:cs typeface="Noto Sans SC" pitchFamily="34" charset="-120"/>
              </a:rPr>
              <a:t>Must Decide: Reversion to what </a:t>
            </a:r>
            <a:r>
              <a:rPr lang="en-US" sz="2400" i="1" dirty="0">
                <a:solidFill>
                  <a:schemeClr val="bg1"/>
                </a:solidFill>
              </a:rPr>
              <a:t>—</a:t>
            </a:r>
            <a:r>
              <a:rPr lang="en-US" sz="2400" b="1" dirty="0">
                <a:solidFill>
                  <a:schemeClr val="bg1"/>
                </a:solidFill>
                <a:latin typeface="Aptos" panose="020B0004020202020204" pitchFamily="34" charset="0"/>
                <a:ea typeface="SimHei" panose="02010609060101010101" pitchFamily="49" charset="-122"/>
                <a:cs typeface="Noto Sans SC" pitchFamily="34" charset="-120"/>
              </a:rPr>
              <a:t> and over what horizon</a:t>
            </a:r>
            <a:r>
              <a:rPr lang="en-US" sz="2400" b="1" dirty="0">
                <a:solidFill>
                  <a:schemeClr val="bg1"/>
                </a:solidFill>
                <a:latin typeface="Aptos" panose="020B0004020202020204" pitchFamily="34" charset="0"/>
                <a:ea typeface="Noto Sans SC" pitchFamily="34" charset="-122"/>
                <a:cs typeface="Noto Sans SC" pitchFamily="34" charset="-120"/>
              </a:rPr>
              <a:t>?</a:t>
            </a:r>
            <a:endParaRPr lang="en-US" sz="24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pic>
        <p:nvPicPr>
          <p:cNvPr id="20" name="Graphic 19" descr="Signal with solid fill">
            <a:extLst>
              <a:ext uri="{FF2B5EF4-FFF2-40B4-BE49-F238E27FC236}">
                <a16:creationId xmlns:a16="http://schemas.microsoft.com/office/drawing/2014/main" id="{2CD34B6B-8D32-5371-2D41-A5784A23666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20854" y="2267914"/>
            <a:ext cx="644364" cy="644364"/>
          </a:xfrm>
          <a:prstGeom prst="rect">
            <a:avLst/>
          </a:prstGeom>
        </p:spPr>
      </p:pic>
      <p:pic>
        <p:nvPicPr>
          <p:cNvPr id="21" name="Graphic 20" descr="Scales of justice with solid fill">
            <a:extLst>
              <a:ext uri="{FF2B5EF4-FFF2-40B4-BE49-F238E27FC236}">
                <a16:creationId xmlns:a16="http://schemas.microsoft.com/office/drawing/2014/main" id="{73AE2E65-C2CC-EDEE-BC72-9E27CAE5505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98993" y="2204414"/>
            <a:ext cx="682021" cy="68202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70782E-2BD6-F3E3-7A6A-7EA662A74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1AEAD-B018-3C96-2620-BF5A1157D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6600" i="1" dirty="0">
                <a:solidFill>
                  <a:srgbClr val="00206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Beta in Cost of Capital</a:t>
            </a:r>
            <a:br>
              <a:rPr lang="en-US" sz="6600" i="1" dirty="0">
                <a:solidFill>
                  <a:srgbClr val="00206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</a:br>
            <a:r>
              <a:rPr lang="en-US" sz="2400" dirty="0">
                <a:solidFill>
                  <a:srgbClr val="00206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An exploration of empirical estimation methods, CAPM limitations, and regulatory outcomes.</a:t>
            </a:r>
            <a:endParaRPr lang="en-US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DEB26-D822-AB67-F9DC-B6EEB4C600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48595" y="3111716"/>
            <a:ext cx="6242291" cy="1038795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1600" b="1" dirty="0"/>
              <a:t>Rodney Sullivan, CFA, CAIA</a:t>
            </a:r>
          </a:p>
          <a:p>
            <a:pPr algn="l">
              <a:spcBef>
                <a:spcPts val="600"/>
              </a:spcBef>
            </a:pPr>
            <a:r>
              <a:rPr lang="en-US" sz="1600" b="1" dirty="0"/>
              <a:t>Executive Director, Richard A. Mayo Center for Asset Management</a:t>
            </a:r>
          </a:p>
          <a:p>
            <a:pPr algn="l">
              <a:spcBef>
                <a:spcPts val="600"/>
              </a:spcBef>
            </a:pPr>
            <a:endParaRPr lang="en-US" sz="1600" b="1" i="1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7ED62C65-8EAE-1514-BE4C-6014E06A576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351" r="351"/>
          <a:stretch>
            <a:fillRect/>
          </a:stretch>
        </p:blipFill>
        <p:spPr>
          <a:xfrm>
            <a:off x="4242053" y="5561216"/>
            <a:ext cx="3406522" cy="772016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386EDF7-DE65-2EA9-A63B-EA73848592F8}"/>
              </a:ext>
            </a:extLst>
          </p:cNvPr>
          <p:cNvSpPr txBox="1"/>
          <p:nvPr/>
        </p:nvSpPr>
        <p:spPr>
          <a:xfrm>
            <a:off x="457200" y="6331150"/>
            <a:ext cx="29913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</a:rPr>
              <a:t>CHARLOTTESVILLE</a:t>
            </a:r>
            <a:r>
              <a:rPr lang="en-US" sz="1400" b="1" spc="300" dirty="0">
                <a:solidFill>
                  <a:schemeClr val="bg1"/>
                </a:solidFill>
              </a:rPr>
              <a:t>, </a:t>
            </a:r>
            <a:r>
              <a:rPr lang="en-US" sz="1100" b="1" spc="300" dirty="0">
                <a:solidFill>
                  <a:schemeClr val="bg1"/>
                </a:solidFill>
              </a:rPr>
              <a:t>VA</a:t>
            </a:r>
            <a:r>
              <a:rPr lang="en-US" sz="1400" b="1" spc="3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C86364-8D13-7A02-73FD-620DB252514C}"/>
              </a:ext>
            </a:extLst>
          </p:cNvPr>
          <p:cNvSpPr txBox="1"/>
          <p:nvPr/>
        </p:nvSpPr>
        <p:spPr>
          <a:xfrm>
            <a:off x="3671390" y="6350288"/>
            <a:ext cx="25320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</a:rPr>
              <a:t>WASHINGTON, DC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B165FF-E694-5273-209A-B85D7FB50280}"/>
              </a:ext>
            </a:extLst>
          </p:cNvPr>
          <p:cNvSpPr txBox="1"/>
          <p:nvPr/>
        </p:nvSpPr>
        <p:spPr>
          <a:xfrm>
            <a:off x="6426198" y="6331150"/>
            <a:ext cx="2695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</a:rPr>
              <a:t>SAN FRANCISCO, CA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C3DE5D-12E1-A197-3AE0-5C4B8DEBF12D}"/>
              </a:ext>
            </a:extLst>
          </p:cNvPr>
          <p:cNvSpPr txBox="1"/>
          <p:nvPr/>
        </p:nvSpPr>
        <p:spPr>
          <a:xfrm>
            <a:off x="9344296" y="6331150"/>
            <a:ext cx="2390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</a:rPr>
              <a:t>SHANGHAI, CHINA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86D05FF-D58C-CBEA-DD52-BBF8B5583B31}"/>
              </a:ext>
            </a:extLst>
          </p:cNvPr>
          <p:cNvCxnSpPr>
            <a:cxnSpLocks/>
          </p:cNvCxnSpPr>
          <p:nvPr/>
        </p:nvCxnSpPr>
        <p:spPr>
          <a:xfrm>
            <a:off x="3559991" y="6415385"/>
            <a:ext cx="0" cy="16430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F8E1AB5-317E-FDB0-7E62-0016E49645E0}"/>
              </a:ext>
            </a:extLst>
          </p:cNvPr>
          <p:cNvCxnSpPr>
            <a:cxnSpLocks/>
          </p:cNvCxnSpPr>
          <p:nvPr/>
        </p:nvCxnSpPr>
        <p:spPr>
          <a:xfrm>
            <a:off x="6333037" y="6410920"/>
            <a:ext cx="0" cy="16430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F6A6313-31CE-7AF2-FDE8-341F1C0F8E3C}"/>
              </a:ext>
            </a:extLst>
          </p:cNvPr>
          <p:cNvCxnSpPr>
            <a:cxnSpLocks/>
          </p:cNvCxnSpPr>
          <p:nvPr/>
        </p:nvCxnSpPr>
        <p:spPr>
          <a:xfrm>
            <a:off x="9232901" y="6410920"/>
            <a:ext cx="0" cy="16430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544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4C7EC6-8FDD-50DF-9F16-69D3034C8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A82A63DC-5D6D-89F5-0F3E-271C128F2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239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Image 1" descr="preencoded.png">
            <a:extLst>
              <a:ext uri="{FF2B5EF4-FFF2-40B4-BE49-F238E27FC236}">
                <a16:creationId xmlns:a16="http://schemas.microsoft.com/office/drawing/2014/main" id="{C2BFA5E6-E029-3FD0-7E54-97DB923D1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9320" y="-224288"/>
            <a:ext cx="12192000" cy="7463287"/>
          </a:xfrm>
          <a:prstGeom prst="rect">
            <a:avLst/>
          </a:prstGeom>
        </p:spPr>
      </p:pic>
      <p:pic>
        <p:nvPicPr>
          <p:cNvPr id="4" name="Image 2" descr="preencoded.png">
            <a:extLst>
              <a:ext uri="{FF2B5EF4-FFF2-40B4-BE49-F238E27FC236}">
                <a16:creationId xmlns:a16="http://schemas.microsoft.com/office/drawing/2014/main" id="{7D48D78E-94E8-8533-9BBF-AD857E9539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9320" y="521023"/>
            <a:ext cx="12470639" cy="1000125"/>
          </a:xfrm>
          <a:prstGeom prst="rect">
            <a:avLst/>
          </a:prstGeom>
        </p:spPr>
      </p:pic>
      <p:sp>
        <p:nvSpPr>
          <p:cNvPr id="7" name="Text 0">
            <a:extLst>
              <a:ext uri="{FF2B5EF4-FFF2-40B4-BE49-F238E27FC236}">
                <a16:creationId xmlns:a16="http://schemas.microsoft.com/office/drawing/2014/main" id="{74D9967A-3A71-BD4B-71AE-3491DEB52DF3}"/>
              </a:ext>
            </a:extLst>
          </p:cNvPr>
          <p:cNvSpPr/>
          <p:nvPr/>
        </p:nvSpPr>
        <p:spPr>
          <a:xfrm>
            <a:off x="952557" y="482490"/>
            <a:ext cx="9551347" cy="10001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l">
              <a:buNone/>
            </a:pPr>
            <a:r>
              <a:rPr lang="en-US" sz="3900" b="1" u="sng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What</a:t>
            </a:r>
            <a:r>
              <a:rPr lang="en-US" sz="3900" b="1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does beta actually measure?</a:t>
            </a:r>
            <a:endParaRPr lang="en-US" sz="3900" dirty="0"/>
          </a:p>
        </p:txBody>
      </p:sp>
      <p:sp>
        <p:nvSpPr>
          <p:cNvPr id="8" name="Text 1">
            <a:extLst>
              <a:ext uri="{FF2B5EF4-FFF2-40B4-BE49-F238E27FC236}">
                <a16:creationId xmlns:a16="http://schemas.microsoft.com/office/drawing/2014/main" id="{F465ECD9-07EF-43EB-BFAA-934A8686AA6A}"/>
              </a:ext>
            </a:extLst>
          </p:cNvPr>
          <p:cNvSpPr/>
          <p:nvPr/>
        </p:nvSpPr>
        <p:spPr>
          <a:xfrm>
            <a:off x="566771" y="1901720"/>
            <a:ext cx="5878418" cy="1791391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0" tIns="0" rIns="0" bIns="0" rtlCol="0" anchor="ctr"/>
          <a:lstStyle/>
          <a:p>
            <a:pPr>
              <a:spcAft>
                <a:spcPts val="50"/>
              </a:spcAft>
            </a:pPr>
            <a:r>
              <a:rPr lang="en-US" b="1" dirty="0">
                <a:solidFill>
                  <a:schemeClr val="bg2">
                    <a:lumMod val="90000"/>
                  </a:schemeClr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CAPM 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relies on a single measure of systematic risk</a:t>
            </a:r>
          </a:p>
          <a:p>
            <a:pPr>
              <a:spcAft>
                <a:spcPts val="50"/>
              </a:spcAft>
            </a:pPr>
            <a:endParaRPr lang="en-US" b="1" dirty="0">
              <a:solidFill>
                <a:schemeClr val="bg2">
                  <a:lumMod val="90000"/>
                </a:schemeClr>
              </a:solidFill>
              <a:latin typeface="Noto Sans SC" pitchFamily="34" charset="0"/>
              <a:ea typeface="Noto Sans SC" pitchFamily="34" charset="-122"/>
              <a:cs typeface="Noto Sans SC" pitchFamily="34" charset="-120"/>
            </a:endParaRPr>
          </a:p>
          <a:p>
            <a:pPr>
              <a:spcAft>
                <a:spcPts val="50"/>
              </a:spcAft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Beta is estimated </a:t>
            </a:r>
            <a:r>
              <a:rPr lang="en-US" b="1" dirty="0">
                <a:solidFill>
                  <a:schemeClr val="bg2">
                    <a:lumMod val="90000"/>
                  </a:schemeClr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empirically</a:t>
            </a:r>
          </a:p>
          <a:p>
            <a:pPr algn="ctr">
              <a:spcAft>
                <a:spcPts val="50"/>
              </a:spcAft>
            </a:pPr>
            <a:endParaRPr lang="en-US" b="1" dirty="0">
              <a:solidFill>
                <a:schemeClr val="bg2">
                  <a:lumMod val="90000"/>
                </a:schemeClr>
              </a:solidFill>
              <a:latin typeface="Noto Sans SC" pitchFamily="34" charset="0"/>
              <a:ea typeface="Noto Sans SC" pitchFamily="34" charset="-122"/>
              <a:cs typeface="Noto Sans SC" pitchFamily="34" charset="-120"/>
            </a:endParaRPr>
          </a:p>
          <a:p>
            <a:pPr>
              <a:spcAft>
                <a:spcPts val="50"/>
              </a:spcAft>
            </a:pPr>
            <a:r>
              <a:rPr lang="en-US" b="1" dirty="0">
                <a:solidFill>
                  <a:schemeClr val="bg2">
                    <a:lumMod val="90000"/>
                  </a:schemeClr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Investment and Regulatory outcomes 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depend heavily on beta</a:t>
            </a:r>
          </a:p>
        </p:txBody>
      </p:sp>
      <p:pic>
        <p:nvPicPr>
          <p:cNvPr id="20" name="Image 9" descr="preencoded.png">
            <a:extLst>
              <a:ext uri="{FF2B5EF4-FFF2-40B4-BE49-F238E27FC236}">
                <a16:creationId xmlns:a16="http://schemas.microsoft.com/office/drawing/2014/main" id="{A92F14E1-4D4F-2577-5A04-130DEE7B64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60" y="5306291"/>
            <a:ext cx="12192000" cy="1009650"/>
          </a:xfrm>
          <a:prstGeom prst="rect">
            <a:avLst/>
          </a:prstGeom>
        </p:spPr>
      </p:pic>
      <p:sp>
        <p:nvSpPr>
          <p:cNvPr id="21" name="Text 7">
            <a:extLst>
              <a:ext uri="{FF2B5EF4-FFF2-40B4-BE49-F238E27FC236}">
                <a16:creationId xmlns:a16="http://schemas.microsoft.com/office/drawing/2014/main" id="{99454A78-A50E-F111-2C26-C9550992489F}"/>
              </a:ext>
            </a:extLst>
          </p:cNvPr>
          <p:cNvSpPr/>
          <p:nvPr/>
        </p:nvSpPr>
        <p:spPr>
          <a:xfrm>
            <a:off x="-1379697" y="5453162"/>
            <a:ext cx="11620500" cy="4381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buNone/>
            </a:pPr>
            <a:r>
              <a:rPr lang="en-US" sz="3500" b="1" u="sng" dirty="0">
                <a:solidFill>
                  <a:srgbClr val="E572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How</a:t>
            </a:r>
            <a:r>
              <a:rPr lang="en-US" sz="3500" b="1" dirty="0">
                <a:solidFill>
                  <a:srgbClr val="E572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should Beta be measured?</a:t>
            </a:r>
            <a:r>
              <a:rPr lang="en-US" sz="3500" b="1" dirty="0">
                <a:solidFill>
                  <a:schemeClr val="bg1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&gt;</a:t>
            </a:r>
            <a:endParaRPr lang="en-US" sz="3500" dirty="0">
              <a:solidFill>
                <a:schemeClr val="bg1"/>
              </a:solidFill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B6CD339-A4BF-AE17-AF2F-6EA631438A1D}"/>
              </a:ext>
            </a:extLst>
          </p:cNvPr>
          <p:cNvCxnSpPr>
            <a:cxnSpLocks/>
          </p:cNvCxnSpPr>
          <p:nvPr/>
        </p:nvCxnSpPr>
        <p:spPr>
          <a:xfrm>
            <a:off x="207576" y="902417"/>
            <a:ext cx="6056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70B2306-3275-167B-5581-2D39428C73D4}"/>
              </a:ext>
            </a:extLst>
          </p:cNvPr>
          <p:cNvCxnSpPr>
            <a:cxnSpLocks/>
          </p:cNvCxnSpPr>
          <p:nvPr/>
        </p:nvCxnSpPr>
        <p:spPr>
          <a:xfrm>
            <a:off x="211996" y="5718873"/>
            <a:ext cx="6100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FC54252-4E6C-4FD6-2002-72EFF7B7BE10}"/>
              </a:ext>
            </a:extLst>
          </p:cNvPr>
          <p:cNvCxnSpPr>
            <a:cxnSpLocks/>
          </p:cNvCxnSpPr>
          <p:nvPr/>
        </p:nvCxnSpPr>
        <p:spPr>
          <a:xfrm flipH="1">
            <a:off x="207576" y="897365"/>
            <a:ext cx="4420" cy="4810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The diagram illustrates the Capital Asset Pricing Model (CAPM), showing the relationship between the risk-free rate, the expected return of the market, and the beta coefficient.&#10;&#10;AI-generated content may be incorrect.">
            <a:extLst>
              <a:ext uri="{FF2B5EF4-FFF2-40B4-BE49-F238E27FC236}">
                <a16:creationId xmlns:a16="http://schemas.microsoft.com/office/drawing/2014/main" id="{CFCEAC8F-5E0E-D55E-1EC9-208008DE9C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6011" y="1827785"/>
            <a:ext cx="4940378" cy="3461055"/>
          </a:xfrm>
          <a:prstGeom prst="rect">
            <a:avLst/>
          </a:prstGeom>
        </p:spPr>
      </p:pic>
      <p:pic>
        <p:nvPicPr>
          <p:cNvPr id="10" name="Picture 9" descr="The image depicts a formula representing the cost of equity (ke) as a function of the risk-free rate (rf), beta (ￃﾟ), and the difference between the expected return on the market (rm) and the risk-free rate (rf).&#10;&#10;AI-generated content may be incorrect.">
            <a:extLst>
              <a:ext uri="{FF2B5EF4-FFF2-40B4-BE49-F238E27FC236}">
                <a16:creationId xmlns:a16="http://schemas.microsoft.com/office/drawing/2014/main" id="{A66718FA-CFA6-D0CA-1A42-7CB1EEE16C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1041" y="4006667"/>
            <a:ext cx="5115639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200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349062-849F-5840-ABE7-88C7D0B4E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FE4B2F72-70DE-0F6E-61D6-B8C05B8EA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239000"/>
          </a:xfrm>
          <a:prstGeom prst="rect">
            <a:avLst/>
          </a:prstGeom>
        </p:spPr>
      </p:pic>
      <p:pic>
        <p:nvPicPr>
          <p:cNvPr id="3" name="Image 1" descr="preencoded.png">
            <a:extLst>
              <a:ext uri="{FF2B5EF4-FFF2-40B4-BE49-F238E27FC236}">
                <a16:creationId xmlns:a16="http://schemas.microsoft.com/office/drawing/2014/main" id="{CD208E1B-CB9C-76B3-04BC-40C6C37FF6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3830" y="-122926"/>
            <a:ext cx="12527372" cy="7391864"/>
          </a:xfrm>
          <a:prstGeom prst="rect">
            <a:avLst/>
          </a:prstGeom>
        </p:spPr>
      </p:pic>
      <p:pic>
        <p:nvPicPr>
          <p:cNvPr id="4" name="Image 2" descr="preencoded.png">
            <a:extLst>
              <a:ext uri="{FF2B5EF4-FFF2-40B4-BE49-F238E27FC236}">
                <a16:creationId xmlns:a16="http://schemas.microsoft.com/office/drawing/2014/main" id="{905A1DE6-CC0F-2569-1648-ADF0E857B3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58" y="11639"/>
            <a:ext cx="11906250" cy="1000125"/>
          </a:xfrm>
          <a:prstGeom prst="rect">
            <a:avLst/>
          </a:prstGeom>
        </p:spPr>
      </p:pic>
      <p:sp>
        <p:nvSpPr>
          <p:cNvPr id="7" name="Text 0">
            <a:extLst>
              <a:ext uri="{FF2B5EF4-FFF2-40B4-BE49-F238E27FC236}">
                <a16:creationId xmlns:a16="http://schemas.microsoft.com/office/drawing/2014/main" id="{C5642254-E0E6-AE32-FA18-7BFEE4E27AB6}"/>
              </a:ext>
            </a:extLst>
          </p:cNvPr>
          <p:cNvSpPr/>
          <p:nvPr/>
        </p:nvSpPr>
        <p:spPr>
          <a:xfrm>
            <a:off x="207146" y="54912"/>
            <a:ext cx="12096750" cy="10001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l">
              <a:buNone/>
            </a:pPr>
            <a:r>
              <a:rPr lang="en-US" sz="3900" b="1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Limitations of Empirical Beta Estimates</a:t>
            </a:r>
            <a:endParaRPr lang="en-US" sz="3900" dirty="0">
              <a:solidFill>
                <a:schemeClr val="bg1"/>
              </a:solidFill>
            </a:endParaRPr>
          </a:p>
        </p:txBody>
      </p:sp>
      <p:sp>
        <p:nvSpPr>
          <p:cNvPr id="9" name="Text 2">
            <a:extLst>
              <a:ext uri="{FF2B5EF4-FFF2-40B4-BE49-F238E27FC236}">
                <a16:creationId xmlns:a16="http://schemas.microsoft.com/office/drawing/2014/main" id="{526F5537-5F8E-BAF1-F4FF-57E81E9D435C}"/>
              </a:ext>
            </a:extLst>
          </p:cNvPr>
          <p:cNvSpPr/>
          <p:nvPr/>
        </p:nvSpPr>
        <p:spPr>
          <a:xfrm>
            <a:off x="2161998" y="2398516"/>
            <a:ext cx="4905375" cy="670322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640"/>
              </a:lnSpc>
              <a:buNone/>
            </a:pPr>
            <a:r>
              <a:rPr lang="en-US" sz="1650" b="1" dirty="0">
                <a:solidFill>
                  <a:srgbClr val="A1A1A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Estimated from historical data</a:t>
            </a:r>
          </a:p>
          <a:p>
            <a:pPr marL="0" indent="0" algn="l">
              <a:lnSpc>
                <a:spcPts val="2640"/>
              </a:lnSpc>
              <a:buNone/>
            </a:pPr>
            <a:endParaRPr lang="en-US" sz="165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1D9B18-2D79-884A-6223-93165951342E}"/>
              </a:ext>
            </a:extLst>
          </p:cNvPr>
          <p:cNvSpPr txBox="1"/>
          <p:nvPr/>
        </p:nvSpPr>
        <p:spPr>
          <a:xfrm>
            <a:off x="2084012" y="2033080"/>
            <a:ext cx="66124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NOT DIRECTLY OBSERVED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778973-72A0-BFEE-9C90-5B8F4D38D55D}"/>
              </a:ext>
            </a:extLst>
          </p:cNvPr>
          <p:cNvSpPr txBox="1"/>
          <p:nvPr/>
        </p:nvSpPr>
        <p:spPr>
          <a:xfrm>
            <a:off x="2069173" y="3154718"/>
            <a:ext cx="65564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Noto Sans SC" pitchFamily="34" charset="0"/>
                <a:ea typeface="Noto Sans SC" pitchFamily="34" charset="-122"/>
              </a:rPr>
              <a:t>SENSITIVE TO SAMPLE PERIOD </a:t>
            </a:r>
          </a:p>
          <a:p>
            <a:r>
              <a:rPr lang="en-US" sz="2000" b="1" dirty="0">
                <a:solidFill>
                  <a:schemeClr val="bg1"/>
                </a:solidFill>
                <a:latin typeface="Noto Sans SC" pitchFamily="34" charset="0"/>
                <a:ea typeface="Noto Sans SC" pitchFamily="34" charset="-122"/>
              </a:rPr>
              <a:t>AND FREQUENCY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Text 2">
            <a:extLst>
              <a:ext uri="{FF2B5EF4-FFF2-40B4-BE49-F238E27FC236}">
                <a16:creationId xmlns:a16="http://schemas.microsoft.com/office/drawing/2014/main" id="{A523B263-80CA-A117-B0E4-6AD3AE516DB9}"/>
              </a:ext>
            </a:extLst>
          </p:cNvPr>
          <p:cNvSpPr/>
          <p:nvPr/>
        </p:nvSpPr>
        <p:spPr>
          <a:xfrm>
            <a:off x="2442397" y="3830945"/>
            <a:ext cx="4905375" cy="942299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640"/>
              </a:lnSpc>
              <a:buNone/>
            </a:pPr>
            <a:r>
              <a:rPr lang="en-US" sz="1650" b="1" dirty="0">
                <a:solidFill>
                  <a:srgbClr val="A1A1A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2-yr vs 5-yr window</a:t>
            </a:r>
          </a:p>
          <a:p>
            <a:pPr marL="0" indent="0" algn="l">
              <a:lnSpc>
                <a:spcPts val="2640"/>
              </a:lnSpc>
              <a:buNone/>
            </a:pPr>
            <a:r>
              <a:rPr lang="en-US" sz="1650" b="1" dirty="0">
                <a:solidFill>
                  <a:srgbClr val="A1A1AA"/>
                </a:solidFill>
                <a:latin typeface="Noto Sans SC" pitchFamily="34" charset="0"/>
                <a:ea typeface="Noto Sans SC" pitchFamily="34" charset="-122"/>
              </a:rPr>
              <a:t>Monthly vs weekly data</a:t>
            </a:r>
          </a:p>
          <a:p>
            <a:pPr marL="0" indent="0" algn="l">
              <a:lnSpc>
                <a:spcPts val="2640"/>
              </a:lnSpc>
              <a:buNone/>
            </a:pPr>
            <a:r>
              <a:rPr lang="en-US" sz="1650" b="1" dirty="0">
                <a:solidFill>
                  <a:srgbClr val="A1A1AA"/>
                </a:solidFill>
                <a:latin typeface="Noto Sans SC" pitchFamily="34" charset="0"/>
                <a:ea typeface="Noto Sans SC" pitchFamily="34" charset="-122"/>
              </a:rPr>
              <a:t>Market benchmark selection</a:t>
            </a:r>
            <a:endParaRPr lang="en-US" sz="165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B6D1FD-D008-B304-18AE-B487A26F3FC7}"/>
              </a:ext>
            </a:extLst>
          </p:cNvPr>
          <p:cNvSpPr txBox="1"/>
          <p:nvPr/>
        </p:nvSpPr>
        <p:spPr>
          <a:xfrm>
            <a:off x="2088471" y="5268479"/>
            <a:ext cx="65564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CHANGES OVER TIME</a:t>
            </a:r>
            <a:endParaRPr lang="en-US" sz="2000" dirty="0"/>
          </a:p>
        </p:txBody>
      </p:sp>
      <p:sp>
        <p:nvSpPr>
          <p:cNvPr id="13" name="Text 2">
            <a:extLst>
              <a:ext uri="{FF2B5EF4-FFF2-40B4-BE49-F238E27FC236}">
                <a16:creationId xmlns:a16="http://schemas.microsoft.com/office/drawing/2014/main" id="{7000A985-32C6-593E-31CC-8A1764EDB645}"/>
              </a:ext>
            </a:extLst>
          </p:cNvPr>
          <p:cNvSpPr/>
          <p:nvPr/>
        </p:nvSpPr>
        <p:spPr>
          <a:xfrm>
            <a:off x="2119690" y="5536090"/>
            <a:ext cx="4905375" cy="830997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640"/>
              </a:lnSpc>
              <a:buNone/>
            </a:pPr>
            <a:r>
              <a:rPr lang="en-US" sz="1650" b="1" dirty="0">
                <a:solidFill>
                  <a:srgbClr val="A1A1A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Changes with volatility and correlations</a:t>
            </a:r>
          </a:p>
          <a:p>
            <a:pPr marL="0" indent="0" algn="l">
              <a:lnSpc>
                <a:spcPts val="2640"/>
              </a:lnSpc>
              <a:buNone/>
            </a:pPr>
            <a:r>
              <a:rPr lang="en-US" sz="1650" b="1" dirty="0">
                <a:solidFill>
                  <a:srgbClr val="A1A1AA"/>
                </a:solidFill>
                <a:latin typeface="Noto Sans SC" pitchFamily="34" charset="0"/>
                <a:ea typeface="Noto Sans SC" pitchFamily="34" charset="-122"/>
              </a:rPr>
              <a:t>Different in calm vs stressed markets</a:t>
            </a:r>
            <a:endParaRPr lang="en-US" sz="165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F98154-1CD5-5BA3-E0AA-3977AF413FF0}"/>
              </a:ext>
            </a:extLst>
          </p:cNvPr>
          <p:cNvSpPr txBox="1"/>
          <p:nvPr/>
        </p:nvSpPr>
        <p:spPr>
          <a:xfrm>
            <a:off x="7530533" y="2733677"/>
            <a:ext cx="447680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Small changes to methodology can materially change allowed returns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DA08FC-3ED0-E154-075A-FA58CC7D5187}"/>
              </a:ext>
            </a:extLst>
          </p:cNvPr>
          <p:cNvSpPr txBox="1"/>
          <p:nvPr/>
        </p:nvSpPr>
        <p:spPr>
          <a:xfrm>
            <a:off x="574079" y="1325632"/>
            <a:ext cx="80515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E57200"/>
                </a:solidFill>
                <a:latin typeface="Noto Sans SC" panose="020B0604020202020204" charset="-128"/>
                <a:ea typeface="Noto Sans SC" panose="020B0604020202020204" charset="-128"/>
              </a:rPr>
              <a:t>BETA IS AN ESTIMATE </a:t>
            </a:r>
            <a:r>
              <a:rPr lang="en-US" sz="2400" b="1" dirty="0">
                <a:solidFill>
                  <a:srgbClr val="E57200"/>
                </a:solidFill>
                <a:latin typeface="Noto Sans SC" panose="020B0604020202020204" charset="-128"/>
                <a:ea typeface="Noto Sans SC" panose="020B0604020202020204" charset="-128"/>
                <a:sym typeface="Wingdings" panose="05000000000000000000" pitchFamily="2" charset="2"/>
              </a:rPr>
              <a:t></a:t>
            </a:r>
            <a:r>
              <a:rPr lang="en-US" sz="2400" b="1" dirty="0">
                <a:solidFill>
                  <a:srgbClr val="E57200"/>
                </a:solidFill>
                <a:latin typeface="Noto Sans SC" panose="020B0604020202020204" charset="-128"/>
                <a:ea typeface="Noto Sans SC" panose="020B0604020202020204" charset="-128"/>
              </a:rPr>
              <a:t> DRIVEN BY CHOICES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2675EF-7B0F-3702-6B79-898C661C8F33}"/>
              </a:ext>
            </a:extLst>
          </p:cNvPr>
          <p:cNvSpPr/>
          <p:nvPr/>
        </p:nvSpPr>
        <p:spPr>
          <a:xfrm>
            <a:off x="651896" y="1903335"/>
            <a:ext cx="5765800" cy="98705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21BA7D-C3B4-F459-8DC7-2F6C663F30B1}"/>
              </a:ext>
            </a:extLst>
          </p:cNvPr>
          <p:cNvSpPr/>
          <p:nvPr/>
        </p:nvSpPr>
        <p:spPr>
          <a:xfrm>
            <a:off x="651896" y="3060006"/>
            <a:ext cx="5765800" cy="18375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153EB7-CA70-98DD-4FF3-BB8D975FEF0C}"/>
              </a:ext>
            </a:extLst>
          </p:cNvPr>
          <p:cNvSpPr/>
          <p:nvPr/>
        </p:nvSpPr>
        <p:spPr>
          <a:xfrm>
            <a:off x="651896" y="5156092"/>
            <a:ext cx="5765800" cy="133518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2">
            <a:extLst>
              <a:ext uri="{FF2B5EF4-FFF2-40B4-BE49-F238E27FC236}">
                <a16:creationId xmlns:a16="http://schemas.microsoft.com/office/drawing/2014/main" id="{FE8CA132-5A6D-D88B-C8B6-1E462728D66B}"/>
              </a:ext>
            </a:extLst>
          </p:cNvPr>
          <p:cNvSpPr/>
          <p:nvPr/>
        </p:nvSpPr>
        <p:spPr>
          <a:xfrm>
            <a:off x="2185808" y="3706430"/>
            <a:ext cx="226520" cy="670322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640"/>
              </a:lnSpc>
              <a:buNone/>
            </a:pPr>
            <a:r>
              <a:rPr lang="en-US" sz="6000" b="1" dirty="0">
                <a:solidFill>
                  <a:srgbClr val="E57200"/>
                </a:solidFill>
              </a:rPr>
              <a:t>.</a:t>
            </a:r>
          </a:p>
        </p:txBody>
      </p:sp>
      <p:sp>
        <p:nvSpPr>
          <p:cNvPr id="19" name="Text 2">
            <a:extLst>
              <a:ext uri="{FF2B5EF4-FFF2-40B4-BE49-F238E27FC236}">
                <a16:creationId xmlns:a16="http://schemas.microsoft.com/office/drawing/2014/main" id="{EDA827EB-A225-AFEF-5E60-EDA25FCE7C88}"/>
              </a:ext>
            </a:extLst>
          </p:cNvPr>
          <p:cNvSpPr/>
          <p:nvPr/>
        </p:nvSpPr>
        <p:spPr>
          <a:xfrm>
            <a:off x="2193886" y="4022678"/>
            <a:ext cx="226520" cy="670322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640"/>
              </a:lnSpc>
              <a:buNone/>
            </a:pPr>
            <a:r>
              <a:rPr lang="en-US" sz="6000" b="1" dirty="0">
                <a:solidFill>
                  <a:srgbClr val="E57200"/>
                </a:solidFill>
              </a:rPr>
              <a:t>.</a:t>
            </a:r>
          </a:p>
        </p:txBody>
      </p:sp>
      <p:sp>
        <p:nvSpPr>
          <p:cNvPr id="21" name="Text 2">
            <a:extLst>
              <a:ext uri="{FF2B5EF4-FFF2-40B4-BE49-F238E27FC236}">
                <a16:creationId xmlns:a16="http://schemas.microsoft.com/office/drawing/2014/main" id="{9EE6919F-DF46-A9DB-2421-E82D6CDE2652}"/>
              </a:ext>
            </a:extLst>
          </p:cNvPr>
          <p:cNvSpPr/>
          <p:nvPr/>
        </p:nvSpPr>
        <p:spPr>
          <a:xfrm>
            <a:off x="2199346" y="4346911"/>
            <a:ext cx="226520" cy="670322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640"/>
              </a:lnSpc>
              <a:buNone/>
            </a:pPr>
            <a:r>
              <a:rPr lang="en-US" sz="6000" b="1" dirty="0">
                <a:solidFill>
                  <a:srgbClr val="E57200"/>
                </a:solidFill>
              </a:rPr>
              <a:t>.</a:t>
            </a:r>
          </a:p>
        </p:txBody>
      </p:sp>
      <p:pic>
        <p:nvPicPr>
          <p:cNvPr id="22" name="Graphic 21" descr="Magnifying glass with solid fill">
            <a:extLst>
              <a:ext uri="{FF2B5EF4-FFF2-40B4-BE49-F238E27FC236}">
                <a16:creationId xmlns:a16="http://schemas.microsoft.com/office/drawing/2014/main" id="{83B2D2EB-041D-A93C-5CDE-FD0BB6E6432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9581" y="2070613"/>
            <a:ext cx="736911" cy="736911"/>
          </a:xfrm>
          <a:prstGeom prst="rect">
            <a:avLst/>
          </a:prstGeom>
        </p:spPr>
      </p:pic>
      <p:pic>
        <p:nvPicPr>
          <p:cNvPr id="25" name="Graphic 24" descr="Stopwatch 75% with solid fill">
            <a:extLst>
              <a:ext uri="{FF2B5EF4-FFF2-40B4-BE49-F238E27FC236}">
                <a16:creationId xmlns:a16="http://schemas.microsoft.com/office/drawing/2014/main" id="{3A534B45-C730-56BB-C628-05BCCC014C6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1419" y="5394699"/>
            <a:ext cx="945626" cy="945626"/>
          </a:xfrm>
          <a:prstGeom prst="rect">
            <a:avLst/>
          </a:prstGeom>
        </p:spPr>
      </p:pic>
      <p:pic>
        <p:nvPicPr>
          <p:cNvPr id="27" name="Graphic 26" descr="Heartbeat with solid fill">
            <a:extLst>
              <a:ext uri="{FF2B5EF4-FFF2-40B4-BE49-F238E27FC236}">
                <a16:creationId xmlns:a16="http://schemas.microsoft.com/office/drawing/2014/main" id="{9CFF01FE-D804-36DD-5671-82DCD1A5455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2200" y="3364248"/>
            <a:ext cx="1022620" cy="102262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E7AB41F-D3CC-22B4-079B-48EDA94D246B}"/>
              </a:ext>
            </a:extLst>
          </p:cNvPr>
          <p:cNvCxnSpPr>
            <a:cxnSpLocks/>
          </p:cNvCxnSpPr>
          <p:nvPr/>
        </p:nvCxnSpPr>
        <p:spPr>
          <a:xfrm>
            <a:off x="7345869" y="2830859"/>
            <a:ext cx="0" cy="1901989"/>
          </a:xfrm>
          <a:prstGeom prst="line">
            <a:avLst/>
          </a:prstGeom>
          <a:ln w="57150">
            <a:solidFill>
              <a:srgbClr val="E57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599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239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9327" y="-70233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48" y="464019"/>
            <a:ext cx="11906250" cy="1000125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623717" y="496226"/>
            <a:ext cx="12096750" cy="10001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l">
              <a:buNone/>
            </a:pPr>
            <a:r>
              <a:rPr lang="en-US" sz="3900" b="1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BLUME vs. VASICEK </a:t>
            </a:r>
            <a:r>
              <a:rPr lang="en-US" sz="3900" b="1" dirty="0">
                <a:solidFill>
                  <a:schemeClr val="bg1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Adjustment</a:t>
            </a:r>
            <a:endParaRPr lang="en-US" sz="3900" dirty="0">
              <a:solidFill>
                <a:schemeClr val="bg1"/>
              </a:solidFill>
            </a:endParaRPr>
          </a:p>
        </p:txBody>
      </p:sp>
      <p:sp>
        <p:nvSpPr>
          <p:cNvPr id="8" name="Text 1"/>
          <p:cNvSpPr/>
          <p:nvPr/>
        </p:nvSpPr>
        <p:spPr>
          <a:xfrm>
            <a:off x="868613" y="5251754"/>
            <a:ext cx="9509760" cy="4381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E4E4E7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Both assume mean reversion, but anchors differ  </a:t>
            </a:r>
            <a:endParaRPr lang="en-US" sz="2400" dirty="0"/>
          </a:p>
        </p:txBody>
      </p:sp>
      <p:sp>
        <p:nvSpPr>
          <p:cNvPr id="9" name="Text 2"/>
          <p:cNvSpPr/>
          <p:nvPr/>
        </p:nvSpPr>
        <p:spPr>
          <a:xfrm>
            <a:off x="868613" y="2781473"/>
            <a:ext cx="4905375" cy="670322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640"/>
              </a:lnSpc>
              <a:buNone/>
            </a:pPr>
            <a:r>
              <a:rPr lang="en-US" sz="1650" b="1" dirty="0">
                <a:solidFill>
                  <a:srgbClr val="A1A1A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Shrink toward market beta (1.0)</a:t>
            </a:r>
            <a:endParaRPr lang="en-US" sz="1650" b="1" dirty="0"/>
          </a:p>
        </p:txBody>
      </p:sp>
      <p:sp>
        <p:nvSpPr>
          <p:cNvPr id="10" name="Text 3"/>
          <p:cNvSpPr/>
          <p:nvPr/>
        </p:nvSpPr>
        <p:spPr>
          <a:xfrm>
            <a:off x="4480998" y="3278466"/>
            <a:ext cx="5556746" cy="670322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640"/>
              </a:lnSpc>
              <a:buNone/>
            </a:pPr>
            <a:r>
              <a:rPr lang="en-US" sz="1650" b="1" dirty="0">
                <a:solidFill>
                  <a:srgbClr val="A1A1A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Shrink toward chosen prior (often industry)</a:t>
            </a:r>
          </a:p>
          <a:p>
            <a:pPr marL="0" indent="0" algn="l">
              <a:lnSpc>
                <a:spcPts val="2640"/>
              </a:lnSpc>
              <a:buNone/>
            </a:pPr>
            <a:endParaRPr lang="en-US" sz="1650" b="1" dirty="0">
              <a:solidFill>
                <a:srgbClr val="A1A1AA"/>
              </a:solidFill>
              <a:latin typeface="Noto Sans SC" pitchFamily="34" charset="0"/>
              <a:ea typeface="Noto Sans SC" pitchFamily="34" charset="-122"/>
              <a:cs typeface="Noto Sans SC" pitchFamily="34" charset="-120"/>
            </a:endParaRPr>
          </a:p>
          <a:p>
            <a:pPr marL="0" indent="0" algn="l">
              <a:lnSpc>
                <a:spcPts val="2640"/>
              </a:lnSpc>
              <a:buNone/>
            </a:pPr>
            <a:r>
              <a:rPr lang="en-US" sz="1650" b="1" dirty="0">
                <a:solidFill>
                  <a:srgbClr val="A1A1A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Weight depends on estimation error</a:t>
            </a:r>
          </a:p>
          <a:p>
            <a:pPr marL="0" indent="0" algn="l">
              <a:lnSpc>
                <a:spcPts val="2640"/>
              </a:lnSpc>
              <a:buNone/>
            </a:pPr>
            <a:r>
              <a:rPr lang="en-US" sz="1650" b="1" dirty="0">
                <a:solidFill>
                  <a:srgbClr val="A1A1A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  - More weight to prior when estimation error is high </a:t>
            </a:r>
            <a:endParaRPr lang="en-US" sz="165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21175BF-FCDF-BA54-B921-0EB4D2A79615}"/>
              </a:ext>
            </a:extLst>
          </p:cNvPr>
          <p:cNvCxnSpPr>
            <a:cxnSpLocks/>
          </p:cNvCxnSpPr>
          <p:nvPr/>
        </p:nvCxnSpPr>
        <p:spPr>
          <a:xfrm>
            <a:off x="4220610" y="2204959"/>
            <a:ext cx="0" cy="2307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2942FB9-6CD7-419C-69A3-0F8F4560B8E6}"/>
              </a:ext>
            </a:extLst>
          </p:cNvPr>
          <p:cNvCxnSpPr>
            <a:cxnSpLocks/>
          </p:cNvCxnSpPr>
          <p:nvPr/>
        </p:nvCxnSpPr>
        <p:spPr>
          <a:xfrm>
            <a:off x="645407" y="2772673"/>
            <a:ext cx="9291120" cy="492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BACFDD4-9F1E-409C-A8F4-52B50216E66C}"/>
              </a:ext>
            </a:extLst>
          </p:cNvPr>
          <p:cNvSpPr txBox="1"/>
          <p:nvPr/>
        </p:nvSpPr>
        <p:spPr>
          <a:xfrm>
            <a:off x="750296" y="2213602"/>
            <a:ext cx="62410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Blume Adjustment</a:t>
            </a:r>
            <a:r>
              <a:rPr lang="en-US" sz="1800" dirty="0">
                <a:solidFill>
                  <a:schemeClr val="bg1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8EA5E5-FF3F-3A12-ABD1-C26CB6CC4D4B}"/>
              </a:ext>
            </a:extLst>
          </p:cNvPr>
          <p:cNvSpPr txBox="1"/>
          <p:nvPr/>
        </p:nvSpPr>
        <p:spPr>
          <a:xfrm>
            <a:off x="4436701" y="2195938"/>
            <a:ext cx="62410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Vasicek Adjustment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E518B4B-AAC7-4911-ED17-96259699B2FB}"/>
              </a:ext>
            </a:extLst>
          </p:cNvPr>
          <p:cNvCxnSpPr>
            <a:cxnSpLocks/>
          </p:cNvCxnSpPr>
          <p:nvPr/>
        </p:nvCxnSpPr>
        <p:spPr>
          <a:xfrm>
            <a:off x="667098" y="4511553"/>
            <a:ext cx="9324171" cy="360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7330983-EB37-ADBB-0C65-39C3D87E335E}"/>
              </a:ext>
            </a:extLst>
          </p:cNvPr>
          <p:cNvCxnSpPr>
            <a:cxnSpLocks/>
          </p:cNvCxnSpPr>
          <p:nvPr/>
        </p:nvCxnSpPr>
        <p:spPr>
          <a:xfrm>
            <a:off x="9926198" y="2223614"/>
            <a:ext cx="0" cy="2362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AD3A154-182A-2E1B-02DB-351EA59BE453}"/>
              </a:ext>
            </a:extLst>
          </p:cNvPr>
          <p:cNvCxnSpPr>
            <a:cxnSpLocks/>
          </p:cNvCxnSpPr>
          <p:nvPr/>
        </p:nvCxnSpPr>
        <p:spPr>
          <a:xfrm>
            <a:off x="645407" y="2168262"/>
            <a:ext cx="0" cy="2362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75727D4-843E-CECC-B41D-2B1D5E54B08F}"/>
              </a:ext>
            </a:extLst>
          </p:cNvPr>
          <p:cNvCxnSpPr>
            <a:cxnSpLocks/>
          </p:cNvCxnSpPr>
          <p:nvPr/>
        </p:nvCxnSpPr>
        <p:spPr>
          <a:xfrm>
            <a:off x="623717" y="2186304"/>
            <a:ext cx="9302481" cy="37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83F04B1-295B-5C76-C4FC-1508B0360DFA}"/>
              </a:ext>
            </a:extLst>
          </p:cNvPr>
          <p:cNvCxnSpPr>
            <a:cxnSpLocks/>
          </p:cNvCxnSpPr>
          <p:nvPr/>
        </p:nvCxnSpPr>
        <p:spPr>
          <a:xfrm>
            <a:off x="7866044" y="5470829"/>
            <a:ext cx="627961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1">
            <a:extLst>
              <a:ext uri="{FF2B5EF4-FFF2-40B4-BE49-F238E27FC236}">
                <a16:creationId xmlns:a16="http://schemas.microsoft.com/office/drawing/2014/main" id="{419259F3-98CD-DC2E-80CA-FEE5EEF88793}"/>
              </a:ext>
            </a:extLst>
          </p:cNvPr>
          <p:cNvSpPr/>
          <p:nvPr/>
        </p:nvSpPr>
        <p:spPr>
          <a:xfrm>
            <a:off x="8641802" y="5229551"/>
            <a:ext cx="9509760" cy="4381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E57200"/>
                </a:solidFill>
                <a:latin typeface="Aptos" panose="020B0004020202020204" pitchFamily="34" charset="0"/>
                <a:ea typeface="Noto Sans SC" pitchFamily="34" charset="-122"/>
                <a:cs typeface="Noto Sans SC" pitchFamily="34" charset="-120"/>
              </a:rPr>
              <a:t>REVERSION TO WHAT?</a:t>
            </a:r>
            <a:endParaRPr lang="en-US" sz="2400" b="1" dirty="0">
              <a:solidFill>
                <a:srgbClr val="E57200"/>
              </a:solidFill>
              <a:latin typeface="Aptos" panose="020B0004020202020204" pitchFamily="34" charset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4DD4D11-C45F-EE03-8C8E-21B9EFBE15AE}"/>
              </a:ext>
            </a:extLst>
          </p:cNvPr>
          <p:cNvCxnSpPr>
            <a:cxnSpLocks/>
          </p:cNvCxnSpPr>
          <p:nvPr/>
        </p:nvCxnSpPr>
        <p:spPr>
          <a:xfrm>
            <a:off x="645407" y="4973241"/>
            <a:ext cx="0" cy="99517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5241CB-3DF4-4606-9120-0783388A7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71CF3C9F-F4C7-7DDF-95B3-15735D93B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239000"/>
          </a:xfrm>
          <a:prstGeom prst="rect">
            <a:avLst/>
          </a:prstGeom>
        </p:spPr>
      </p:pic>
      <p:pic>
        <p:nvPicPr>
          <p:cNvPr id="3" name="Image 1" descr="preencoded.png">
            <a:extLst>
              <a:ext uri="{FF2B5EF4-FFF2-40B4-BE49-F238E27FC236}">
                <a16:creationId xmlns:a16="http://schemas.microsoft.com/office/drawing/2014/main" id="{EF98F425-4FB2-18EB-56A4-DB4DEFFA99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7154" y="-4712"/>
            <a:ext cx="12869335" cy="7239001"/>
          </a:xfrm>
          <a:prstGeom prst="rect">
            <a:avLst/>
          </a:prstGeom>
        </p:spPr>
      </p:pic>
      <p:pic>
        <p:nvPicPr>
          <p:cNvPr id="4" name="Image 2" descr="preencoded.png">
            <a:extLst>
              <a:ext uri="{FF2B5EF4-FFF2-40B4-BE49-F238E27FC236}">
                <a16:creationId xmlns:a16="http://schemas.microsoft.com/office/drawing/2014/main" id="{09BFE374-8E60-B982-062E-E9E4E533D4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006" y="347461"/>
            <a:ext cx="5685508" cy="2118630"/>
          </a:xfrm>
          <a:prstGeom prst="rect">
            <a:avLst/>
          </a:prstGeom>
        </p:spPr>
      </p:pic>
      <p:sp>
        <p:nvSpPr>
          <p:cNvPr id="6" name="Text 0">
            <a:extLst>
              <a:ext uri="{FF2B5EF4-FFF2-40B4-BE49-F238E27FC236}">
                <a16:creationId xmlns:a16="http://schemas.microsoft.com/office/drawing/2014/main" id="{2ACFECC2-BA36-2039-DA01-6B3D9A769920}"/>
              </a:ext>
            </a:extLst>
          </p:cNvPr>
          <p:cNvSpPr/>
          <p:nvPr/>
        </p:nvSpPr>
        <p:spPr>
          <a:xfrm>
            <a:off x="673519" y="383561"/>
            <a:ext cx="4953000" cy="2199408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r>
              <a:rPr lang="en-US" sz="3500" b="1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SECTOR REALITIES: </a:t>
            </a:r>
            <a:r>
              <a:rPr lang="en-US" sz="3500" b="1" dirty="0">
                <a:solidFill>
                  <a:srgbClr val="E4E4E7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Industry vs. Market Assumption</a:t>
            </a:r>
            <a:endParaRPr lang="en-US" sz="3500" dirty="0"/>
          </a:p>
          <a:p>
            <a:pPr marL="0" indent="0" algn="l">
              <a:buNone/>
            </a:pPr>
            <a:endParaRPr lang="en-US" sz="3900" dirty="0"/>
          </a:p>
        </p:txBody>
      </p:sp>
      <p:sp>
        <p:nvSpPr>
          <p:cNvPr id="8" name="Text 2">
            <a:extLst>
              <a:ext uri="{FF2B5EF4-FFF2-40B4-BE49-F238E27FC236}">
                <a16:creationId xmlns:a16="http://schemas.microsoft.com/office/drawing/2014/main" id="{A1A56B0F-E398-862B-6CF6-6B67B2DEEFCC}"/>
              </a:ext>
            </a:extLst>
          </p:cNvPr>
          <p:cNvSpPr/>
          <p:nvPr/>
        </p:nvSpPr>
        <p:spPr>
          <a:xfrm>
            <a:off x="542006" y="2539789"/>
            <a:ext cx="5411118" cy="85609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680"/>
              </a:lnSpc>
              <a:buNone/>
            </a:pPr>
            <a:r>
              <a:rPr lang="en-US" sz="2000" b="1" dirty="0">
                <a:solidFill>
                  <a:srgbClr val="E572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Investors evaluate beta relative to peers</a:t>
            </a:r>
            <a:endParaRPr lang="en-US" sz="2000" b="1" dirty="0">
              <a:solidFill>
                <a:srgbClr val="E57200"/>
              </a:solidFill>
            </a:endParaRPr>
          </a:p>
        </p:txBody>
      </p:sp>
      <p:sp>
        <p:nvSpPr>
          <p:cNvPr id="9" name="Text 3">
            <a:extLst>
              <a:ext uri="{FF2B5EF4-FFF2-40B4-BE49-F238E27FC236}">
                <a16:creationId xmlns:a16="http://schemas.microsoft.com/office/drawing/2014/main" id="{14B0B0CE-B5C5-B207-C3A6-9FA625E18503}"/>
              </a:ext>
            </a:extLst>
          </p:cNvPr>
          <p:cNvSpPr/>
          <p:nvPr/>
        </p:nvSpPr>
        <p:spPr>
          <a:xfrm>
            <a:off x="519340" y="3364270"/>
            <a:ext cx="8550804" cy="33516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640"/>
              </a:lnSpc>
              <a:buNone/>
            </a:pPr>
            <a:r>
              <a:rPr lang="en-US" sz="1650" dirty="0">
                <a:solidFill>
                  <a:srgbClr val="A1A1A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Utilities: Typical range 0.5–0.7</a:t>
            </a:r>
            <a:endParaRPr lang="en-US" sz="1650" dirty="0"/>
          </a:p>
        </p:txBody>
      </p:sp>
      <p:sp>
        <p:nvSpPr>
          <p:cNvPr id="10" name="Text 4">
            <a:extLst>
              <a:ext uri="{FF2B5EF4-FFF2-40B4-BE49-F238E27FC236}">
                <a16:creationId xmlns:a16="http://schemas.microsoft.com/office/drawing/2014/main" id="{1C637E6B-4617-67D5-2102-D9BA3FEFAFFA}"/>
              </a:ext>
            </a:extLst>
          </p:cNvPr>
          <p:cNvSpPr/>
          <p:nvPr/>
        </p:nvSpPr>
        <p:spPr>
          <a:xfrm>
            <a:off x="512859" y="3583876"/>
            <a:ext cx="3956432" cy="670322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640"/>
              </a:lnSpc>
              <a:buNone/>
            </a:pPr>
            <a:r>
              <a:rPr lang="en-US" sz="1650" dirty="0">
                <a:solidFill>
                  <a:srgbClr val="A1A1A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Technology: Typically 1.2–1.5+</a:t>
            </a:r>
            <a:endParaRPr lang="en-US" sz="1650" dirty="0"/>
          </a:p>
        </p:txBody>
      </p:sp>
      <p:sp>
        <p:nvSpPr>
          <p:cNvPr id="11" name="Text 5">
            <a:extLst>
              <a:ext uri="{FF2B5EF4-FFF2-40B4-BE49-F238E27FC236}">
                <a16:creationId xmlns:a16="http://schemas.microsoft.com/office/drawing/2014/main" id="{96B61CED-F185-F548-61F2-B2F601DA4D4A}"/>
              </a:ext>
            </a:extLst>
          </p:cNvPr>
          <p:cNvSpPr/>
          <p:nvPr/>
        </p:nvSpPr>
        <p:spPr>
          <a:xfrm>
            <a:off x="586159" y="4568009"/>
            <a:ext cx="5597201" cy="1397204"/>
          </a:xfrm>
          <a:prstGeom prst="rect">
            <a:avLst/>
          </a:prstGeom>
          <a:noFill/>
          <a:ln w="28575">
            <a:noFill/>
          </a:ln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640"/>
              </a:lnSpc>
              <a:buNone/>
            </a:pPr>
            <a:r>
              <a:rPr lang="en-US" sz="1650" b="1" dirty="0">
                <a:solidFill>
                  <a:schemeClr val="bg1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    </a:t>
            </a:r>
            <a:r>
              <a:rPr lang="en-US" sz="2000" b="1" dirty="0">
                <a:solidFill>
                  <a:schemeClr val="bg1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Market adjustments </a:t>
            </a:r>
            <a:r>
              <a:rPr lang="en-US" sz="2000" dirty="0">
                <a:solidFill>
                  <a:srgbClr val="E572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compress </a:t>
            </a:r>
            <a:r>
              <a:rPr lang="en-US" sz="2000" b="1" u="sng" dirty="0">
                <a:solidFill>
                  <a:srgbClr val="E572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differences</a:t>
            </a:r>
          </a:p>
          <a:p>
            <a:pPr marL="0" indent="0" algn="l">
              <a:lnSpc>
                <a:spcPts val="2640"/>
              </a:lnSpc>
              <a:buNone/>
            </a:pPr>
            <a:r>
              <a:rPr lang="en-US" sz="2000" b="1" dirty="0">
                <a:solidFill>
                  <a:schemeClr val="bg1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    Industry-based </a:t>
            </a:r>
            <a:r>
              <a:rPr lang="en-US" sz="2000" dirty="0">
                <a:solidFill>
                  <a:schemeClr val="bg1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views </a:t>
            </a:r>
            <a:r>
              <a:rPr lang="en-US" sz="2000" dirty="0">
                <a:solidFill>
                  <a:srgbClr val="E572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preserve </a:t>
            </a:r>
            <a:r>
              <a:rPr lang="en-US" sz="2000" b="1" u="sng" dirty="0">
                <a:solidFill>
                  <a:srgbClr val="E572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structure</a:t>
            </a:r>
            <a:r>
              <a:rPr lang="en-US" sz="2000" u="sng" dirty="0">
                <a:solidFill>
                  <a:srgbClr val="E572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</a:t>
            </a:r>
            <a:endParaRPr lang="en-US" sz="2000" u="sng" dirty="0">
              <a:solidFill>
                <a:srgbClr val="E5720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E7AE44-13FB-E3B6-613B-4717F283D9D0}"/>
              </a:ext>
            </a:extLst>
          </p:cNvPr>
          <p:cNvCxnSpPr>
            <a:cxnSpLocks/>
          </p:cNvCxnSpPr>
          <p:nvPr/>
        </p:nvCxnSpPr>
        <p:spPr>
          <a:xfrm>
            <a:off x="556897" y="4748006"/>
            <a:ext cx="0" cy="995176"/>
          </a:xfrm>
          <a:prstGeom prst="line">
            <a:avLst/>
          </a:prstGeom>
          <a:ln w="57150">
            <a:solidFill>
              <a:srgbClr val="E57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9966197-49F8-7A62-1321-E09A8B5857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5483" y="148247"/>
            <a:ext cx="5841464" cy="656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73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239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2875" y="19050"/>
            <a:ext cx="12192000" cy="7337234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26270"/>
            <a:ext cx="11906250" cy="1000125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3244119" y="513159"/>
            <a:ext cx="12096750" cy="10001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l">
              <a:buNone/>
            </a:pPr>
            <a:r>
              <a:rPr lang="en-US" sz="3900" b="1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IMPACT ON BETAS</a:t>
            </a:r>
            <a:endParaRPr lang="en-US" sz="3900" dirty="0"/>
          </a:p>
        </p:txBody>
      </p:sp>
      <p:pic>
        <p:nvPicPr>
          <p:cNvPr id="12" name="Picture 11" descr="The image is a utility function graph showing utility values for different beta parameters (Hypothetical, Raw, Blume, and Vasicek).&#10;&#10;AI-generated content may be incorrect.">
            <a:extLst>
              <a:ext uri="{FF2B5EF4-FFF2-40B4-BE49-F238E27FC236}">
                <a16:creationId xmlns:a16="http://schemas.microsoft.com/office/drawing/2014/main" id="{E2127C1A-07DF-2B9C-BC18-0D84EDEF60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419" y="2033615"/>
            <a:ext cx="7310379" cy="4394005"/>
          </a:xfrm>
          <a:prstGeom prst="rect">
            <a:avLst/>
          </a:prstGeom>
        </p:spPr>
      </p:pic>
      <p:sp>
        <p:nvSpPr>
          <p:cNvPr id="8" name="Text 2">
            <a:extLst>
              <a:ext uri="{FF2B5EF4-FFF2-40B4-BE49-F238E27FC236}">
                <a16:creationId xmlns:a16="http://schemas.microsoft.com/office/drawing/2014/main" id="{02D8B30C-DAA9-B997-87E4-52ED08690AB8}"/>
              </a:ext>
            </a:extLst>
          </p:cNvPr>
          <p:cNvSpPr/>
          <p:nvPr/>
        </p:nvSpPr>
        <p:spPr>
          <a:xfrm>
            <a:off x="7931217" y="2111743"/>
            <a:ext cx="4117908" cy="2300459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>
              <a:lnSpc>
                <a:spcPts val="1680"/>
              </a:lnSpc>
            </a:pPr>
            <a:r>
              <a:rPr lang="en-US" sz="2000" b="1" dirty="0">
                <a:solidFill>
                  <a:srgbClr val="E572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For Typical  Utility:</a:t>
            </a:r>
          </a:p>
          <a:p>
            <a:pPr>
              <a:lnSpc>
                <a:spcPts val="1680"/>
              </a:lnSpc>
            </a:pPr>
            <a:endParaRPr lang="en-US" sz="2000" b="1" dirty="0">
              <a:solidFill>
                <a:srgbClr val="E57200"/>
              </a:solidFill>
              <a:latin typeface="Noto Sans SC" pitchFamily="34" charset="0"/>
              <a:ea typeface="Noto Sans SC" pitchFamily="34" charset="-122"/>
              <a:cs typeface="Noto Sans SC" pitchFamily="34" charset="-120"/>
            </a:endParaRPr>
          </a:p>
          <a:p>
            <a:pPr marL="342900" indent="-342900">
              <a:lnSpc>
                <a:spcPts val="168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E572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Blume </a:t>
            </a:r>
            <a:r>
              <a:rPr lang="en-US" sz="2000" b="1" dirty="0">
                <a:solidFill>
                  <a:srgbClr val="E572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  <a:sym typeface="Wingdings" panose="05000000000000000000" pitchFamily="2" charset="2"/>
              </a:rPr>
              <a:t> beta higher than sector beta</a:t>
            </a:r>
          </a:p>
          <a:p>
            <a:pPr marL="342900" indent="-342900">
              <a:lnSpc>
                <a:spcPts val="1680"/>
              </a:lnSpc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E57200"/>
              </a:solidFill>
              <a:latin typeface="Noto Sans SC" pitchFamily="34" charset="0"/>
              <a:ea typeface="Noto Sans SC" pitchFamily="34" charset="-122"/>
              <a:cs typeface="Noto Sans SC" pitchFamily="34" charset="-12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E57200"/>
                </a:solidFill>
                <a:latin typeface="Noto Sans SC" pitchFamily="34" charset="0"/>
                <a:ea typeface="Noto Sans SC" pitchFamily="34" charset="-122"/>
                <a:sym typeface="Wingdings" panose="05000000000000000000" pitchFamily="2" charset="2"/>
              </a:rPr>
              <a:t>Is this economically justified?</a:t>
            </a:r>
            <a:endParaRPr lang="en-US" sz="2000" b="1" dirty="0">
              <a:solidFill>
                <a:srgbClr val="E572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239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0500" y="-78610"/>
            <a:ext cx="12192000" cy="713663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7454"/>
            <a:ext cx="11906250" cy="100012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7035" y="3499861"/>
            <a:ext cx="3344996" cy="3810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956" y="4091522"/>
            <a:ext cx="3233153" cy="381000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285750" y="427896"/>
            <a:ext cx="12096750" cy="10001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r>
              <a:rPr lang="en-US" sz="3500" b="1" dirty="0">
                <a:solidFill>
                  <a:schemeClr val="bg1"/>
                </a:solidFill>
                <a:latin typeface="Noto Sans SC" panose="020B0604020202020204" charset="-128"/>
                <a:ea typeface="Noto Sans SC" panose="020B0604020202020204" charset="-128"/>
                <a:cs typeface="Noto Sans SC" panose="020B0604020202020204" charset="-128"/>
              </a:rPr>
              <a:t>RESULTING IMPACT ON ALLOWED ROE &amp; WACC</a:t>
            </a:r>
          </a:p>
        </p:txBody>
      </p:sp>
      <p:sp>
        <p:nvSpPr>
          <p:cNvPr id="8" name="Text 1"/>
          <p:cNvSpPr/>
          <p:nvPr/>
        </p:nvSpPr>
        <p:spPr>
          <a:xfrm>
            <a:off x="6045144" y="3534534"/>
            <a:ext cx="190500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r">
              <a:lnSpc>
                <a:spcPts val="2400"/>
              </a:lnSpc>
              <a:buNone/>
            </a:pPr>
            <a:r>
              <a:rPr lang="en-US" sz="1500" dirty="0">
                <a:solidFill>
                  <a:srgbClr val="A1A1AA"/>
                </a:solidFill>
              </a:rPr>
              <a:t>Allowed ROE</a:t>
            </a:r>
            <a:endParaRPr lang="en-US" sz="1500" dirty="0"/>
          </a:p>
        </p:txBody>
      </p:sp>
      <p:sp>
        <p:nvSpPr>
          <p:cNvPr id="9" name="Text 2"/>
          <p:cNvSpPr/>
          <p:nvPr/>
        </p:nvSpPr>
        <p:spPr>
          <a:xfrm>
            <a:off x="8690104" y="3533562"/>
            <a:ext cx="5038725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~100 bps impact</a:t>
            </a:r>
            <a:endParaRPr lang="en-US" sz="2000" dirty="0"/>
          </a:p>
        </p:txBody>
      </p:sp>
      <p:sp>
        <p:nvSpPr>
          <p:cNvPr id="10" name="Text 3"/>
          <p:cNvSpPr/>
          <p:nvPr/>
        </p:nvSpPr>
        <p:spPr>
          <a:xfrm>
            <a:off x="5985144" y="4048998"/>
            <a:ext cx="190500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r">
              <a:lnSpc>
                <a:spcPts val="2400"/>
              </a:lnSpc>
              <a:buNone/>
            </a:pPr>
            <a:r>
              <a:rPr lang="en-US" sz="1500" dirty="0">
                <a:solidFill>
                  <a:srgbClr val="A1A1AA"/>
                </a:solidFill>
              </a:rPr>
              <a:t>Total WACC</a:t>
            </a:r>
            <a:endParaRPr lang="en-US" sz="1500" dirty="0"/>
          </a:p>
        </p:txBody>
      </p:sp>
      <p:sp>
        <p:nvSpPr>
          <p:cNvPr id="11" name="Text 4"/>
          <p:cNvSpPr/>
          <p:nvPr/>
        </p:nvSpPr>
        <p:spPr>
          <a:xfrm>
            <a:off x="8716312" y="4068003"/>
            <a:ext cx="2649519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~50 bps impact</a:t>
            </a:r>
            <a:endParaRPr lang="en-US" sz="2000" dirty="0"/>
          </a:p>
        </p:txBody>
      </p:sp>
      <p:sp>
        <p:nvSpPr>
          <p:cNvPr id="12" name="Text 5"/>
          <p:cNvSpPr/>
          <p:nvPr/>
        </p:nvSpPr>
        <p:spPr>
          <a:xfrm>
            <a:off x="3619828" y="4684402"/>
            <a:ext cx="1104900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500" i="1" dirty="0">
                <a:solidFill>
                  <a:srgbClr val="A1A1AA"/>
                </a:solidFill>
              </a:rPr>
              <a:t>Assumptions: Rf 3.0%, ERP 6.0%, Debt 4.5%, Tax Rate 25%</a:t>
            </a:r>
          </a:p>
          <a:p>
            <a:pPr marL="0" indent="0" algn="ctr">
              <a:lnSpc>
                <a:spcPts val="2400"/>
              </a:lnSpc>
              <a:buNone/>
            </a:pPr>
            <a:r>
              <a:rPr lang="en-US" sz="1500" i="1" dirty="0">
                <a:solidFill>
                  <a:srgbClr val="A1A1AA"/>
                </a:solidFill>
              </a:rPr>
              <a:t>Equity: 52%, Debt: 48%</a:t>
            </a:r>
            <a:endParaRPr lang="en-US" sz="1500" dirty="0"/>
          </a:p>
        </p:txBody>
      </p:sp>
      <p:pic>
        <p:nvPicPr>
          <p:cNvPr id="13" name="Picture 12" descr="Vasicek&#10;&#10;AI-generated content may be incorrect.">
            <a:extLst>
              <a:ext uri="{FF2B5EF4-FFF2-40B4-BE49-F238E27FC236}">
                <a16:creationId xmlns:a16="http://schemas.microsoft.com/office/drawing/2014/main" id="{F0BECE6C-6CC5-6563-E3BA-0B7CC8973D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50" y="2050986"/>
            <a:ext cx="6231048" cy="3745258"/>
          </a:xfrm>
          <a:prstGeom prst="rect">
            <a:avLst/>
          </a:prstGeom>
        </p:spPr>
      </p:pic>
      <p:sp>
        <p:nvSpPr>
          <p:cNvPr id="16" name="Text 5">
            <a:extLst>
              <a:ext uri="{FF2B5EF4-FFF2-40B4-BE49-F238E27FC236}">
                <a16:creationId xmlns:a16="http://schemas.microsoft.com/office/drawing/2014/main" id="{C2FCA27D-9E90-4242-F131-8267F33D88CB}"/>
              </a:ext>
            </a:extLst>
          </p:cNvPr>
          <p:cNvSpPr/>
          <p:nvPr/>
        </p:nvSpPr>
        <p:spPr>
          <a:xfrm>
            <a:off x="4145853" y="2906041"/>
            <a:ext cx="1104900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000" i="1" dirty="0">
                <a:solidFill>
                  <a:srgbClr val="A1A1AA"/>
                </a:solidFill>
              </a:rPr>
              <a:t>Beta adjustments are not neutral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63A60E-EF0C-8B7E-D685-B5C432132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666DDC46-F489-2FEB-37A1-220D0D5DF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239000"/>
          </a:xfrm>
          <a:prstGeom prst="rect">
            <a:avLst/>
          </a:prstGeom>
        </p:spPr>
      </p:pic>
      <p:pic>
        <p:nvPicPr>
          <p:cNvPr id="3" name="Image 1" descr="preencoded.png">
            <a:extLst>
              <a:ext uri="{FF2B5EF4-FFF2-40B4-BE49-F238E27FC236}">
                <a16:creationId xmlns:a16="http://schemas.microsoft.com/office/drawing/2014/main" id="{08857A83-045C-7244-17C2-121DA83E49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57200" y="21259"/>
            <a:ext cx="12649200" cy="7075030"/>
          </a:xfrm>
          <a:prstGeom prst="rect">
            <a:avLst/>
          </a:prstGeom>
        </p:spPr>
      </p:pic>
      <p:pic>
        <p:nvPicPr>
          <p:cNvPr id="4" name="Image 2" descr="preencoded.png">
            <a:extLst>
              <a:ext uri="{FF2B5EF4-FFF2-40B4-BE49-F238E27FC236}">
                <a16:creationId xmlns:a16="http://schemas.microsoft.com/office/drawing/2014/main" id="{2073941A-CCC7-11BC-0423-78318BF090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" y="243542"/>
            <a:ext cx="11906250" cy="1000125"/>
          </a:xfrm>
          <a:prstGeom prst="rect">
            <a:avLst/>
          </a:prstGeom>
        </p:spPr>
      </p:pic>
      <p:pic>
        <p:nvPicPr>
          <p:cNvPr id="5" name="Image 3" descr="preencoded.png">
            <a:extLst>
              <a:ext uri="{FF2B5EF4-FFF2-40B4-BE49-F238E27FC236}">
                <a16:creationId xmlns:a16="http://schemas.microsoft.com/office/drawing/2014/main" id="{27159161-8186-7817-20B7-9BD6A14905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9750" y="1971054"/>
            <a:ext cx="8572500" cy="717403"/>
          </a:xfrm>
          <a:prstGeom prst="rect">
            <a:avLst/>
          </a:prstGeom>
        </p:spPr>
      </p:pic>
      <p:pic>
        <p:nvPicPr>
          <p:cNvPr id="7" name="Image 5" descr="preencoded.png">
            <a:extLst>
              <a:ext uri="{FF2B5EF4-FFF2-40B4-BE49-F238E27FC236}">
                <a16:creationId xmlns:a16="http://schemas.microsoft.com/office/drawing/2014/main" id="{4209DA5A-E203-56AD-7DB5-DFAEEF558A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9750" y="2843019"/>
            <a:ext cx="8572500" cy="864808"/>
          </a:xfrm>
          <a:prstGeom prst="rect">
            <a:avLst/>
          </a:prstGeom>
        </p:spPr>
      </p:pic>
      <p:sp>
        <p:nvSpPr>
          <p:cNvPr id="11" name="Text 0">
            <a:extLst>
              <a:ext uri="{FF2B5EF4-FFF2-40B4-BE49-F238E27FC236}">
                <a16:creationId xmlns:a16="http://schemas.microsoft.com/office/drawing/2014/main" id="{CBF75608-F619-7C76-CBAC-B5EE187BC9B9}"/>
              </a:ext>
            </a:extLst>
          </p:cNvPr>
          <p:cNvSpPr/>
          <p:nvPr/>
        </p:nvSpPr>
        <p:spPr>
          <a:xfrm>
            <a:off x="2609850" y="310689"/>
            <a:ext cx="12096750" cy="10001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l">
              <a:buNone/>
            </a:pPr>
            <a:r>
              <a:rPr lang="en-US" sz="3900" b="1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GARCH : Time-Varying Beta</a:t>
            </a:r>
            <a:endParaRPr lang="en-US" sz="3900" dirty="0"/>
          </a:p>
        </p:txBody>
      </p:sp>
      <p:sp>
        <p:nvSpPr>
          <p:cNvPr id="12" name="Text 1">
            <a:extLst>
              <a:ext uri="{FF2B5EF4-FFF2-40B4-BE49-F238E27FC236}">
                <a16:creationId xmlns:a16="http://schemas.microsoft.com/office/drawing/2014/main" id="{73DB3A56-B672-2DD3-FE55-59AE012AC685}"/>
              </a:ext>
            </a:extLst>
          </p:cNvPr>
          <p:cNvSpPr/>
          <p:nvPr/>
        </p:nvSpPr>
        <p:spPr>
          <a:xfrm>
            <a:off x="2748365" y="1784761"/>
            <a:ext cx="7810500" cy="1386483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640"/>
              </a:lnSpc>
              <a:buNone/>
            </a:pPr>
            <a:r>
              <a:rPr lang="en-US" sz="1650" dirty="0">
                <a:solidFill>
                  <a:srgbClr val="A1A1A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Models time-varying volatility and covariance</a:t>
            </a:r>
            <a:r>
              <a:rPr lang="en-US" sz="1650" dirty="0">
                <a:solidFill>
                  <a:srgbClr val="A1A1A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
</a:t>
            </a:r>
            <a:endParaRPr lang="en-US" sz="1650" dirty="0"/>
          </a:p>
        </p:txBody>
      </p:sp>
      <p:sp>
        <p:nvSpPr>
          <p:cNvPr id="13" name="Text 2">
            <a:extLst>
              <a:ext uri="{FF2B5EF4-FFF2-40B4-BE49-F238E27FC236}">
                <a16:creationId xmlns:a16="http://schemas.microsoft.com/office/drawing/2014/main" id="{0FD452C6-1B8D-C621-AECB-5364C114EBA8}"/>
              </a:ext>
            </a:extLst>
          </p:cNvPr>
          <p:cNvSpPr/>
          <p:nvPr/>
        </p:nvSpPr>
        <p:spPr>
          <a:xfrm>
            <a:off x="2680259" y="2920160"/>
            <a:ext cx="7810500" cy="65018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640"/>
              </a:lnSpc>
              <a:buNone/>
            </a:pPr>
            <a:r>
              <a:rPr lang="en-US" b="1" dirty="0">
                <a:solidFill>
                  <a:srgbClr val="A1A1A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  </a:t>
            </a:r>
            <a:r>
              <a:rPr lang="en-US" b="1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Gives more weight to recent observations when vol is elevated</a:t>
            </a:r>
          </a:p>
          <a:p>
            <a:pPr marL="0" indent="0" algn="l">
              <a:lnSpc>
                <a:spcPts val="2640"/>
              </a:lnSpc>
              <a:buNone/>
            </a:pPr>
            <a:endParaRPr lang="en-US" dirty="0"/>
          </a:p>
        </p:txBody>
      </p:sp>
      <p:pic>
        <p:nvPicPr>
          <p:cNvPr id="16" name="Image 3" descr="preencoded.png">
            <a:extLst>
              <a:ext uri="{FF2B5EF4-FFF2-40B4-BE49-F238E27FC236}">
                <a16:creationId xmlns:a16="http://schemas.microsoft.com/office/drawing/2014/main" id="{27966F89-0A06-BDEB-F924-B0C9F004E1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4092" y="3877204"/>
            <a:ext cx="8572500" cy="864809"/>
          </a:xfrm>
          <a:prstGeom prst="rect">
            <a:avLst/>
          </a:prstGeom>
        </p:spPr>
      </p:pic>
      <p:pic>
        <p:nvPicPr>
          <p:cNvPr id="17" name="Image 3" descr="preencoded.png">
            <a:extLst>
              <a:ext uri="{FF2B5EF4-FFF2-40B4-BE49-F238E27FC236}">
                <a16:creationId xmlns:a16="http://schemas.microsoft.com/office/drawing/2014/main" id="{7CAD28D4-CE22-B93E-B1CF-E02D1E9175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0218" y="4903339"/>
            <a:ext cx="8572500" cy="888863"/>
          </a:xfrm>
          <a:prstGeom prst="rect">
            <a:avLst/>
          </a:prstGeom>
        </p:spPr>
      </p:pic>
      <p:sp>
        <p:nvSpPr>
          <p:cNvPr id="19" name="Text 2">
            <a:extLst>
              <a:ext uri="{FF2B5EF4-FFF2-40B4-BE49-F238E27FC236}">
                <a16:creationId xmlns:a16="http://schemas.microsoft.com/office/drawing/2014/main" id="{A4EFA442-30A1-BD6B-03FE-274B7C25355A}"/>
              </a:ext>
            </a:extLst>
          </p:cNvPr>
          <p:cNvSpPr/>
          <p:nvPr/>
        </p:nvSpPr>
        <p:spPr>
          <a:xfrm>
            <a:off x="2756896" y="4947753"/>
            <a:ext cx="7810500" cy="770874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640"/>
              </a:lnSpc>
              <a:buNone/>
            </a:pPr>
            <a:r>
              <a:rPr lang="en-US" sz="1650" dirty="0">
                <a:solidFill>
                  <a:srgbClr val="A1A1A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Same beta- Different estimation method</a:t>
            </a:r>
            <a:r>
              <a:rPr lang="en-US" sz="1650" dirty="0">
                <a:solidFill>
                  <a:srgbClr val="A1A1A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
</a:t>
            </a:r>
            <a:endParaRPr lang="en-US" sz="165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471D31-5B38-6E89-F520-BB5D63E184D6}"/>
              </a:ext>
            </a:extLst>
          </p:cNvPr>
          <p:cNvSpPr txBox="1"/>
          <p:nvPr/>
        </p:nvSpPr>
        <p:spPr>
          <a:xfrm>
            <a:off x="2756896" y="5334746"/>
            <a:ext cx="74859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A1A1A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Not necessarily better</a:t>
            </a:r>
            <a:endParaRPr lang="en-US" sz="1600" dirty="0"/>
          </a:p>
        </p:txBody>
      </p:sp>
      <p:sp>
        <p:nvSpPr>
          <p:cNvPr id="23" name="Text 2">
            <a:extLst>
              <a:ext uri="{FF2B5EF4-FFF2-40B4-BE49-F238E27FC236}">
                <a16:creationId xmlns:a16="http://schemas.microsoft.com/office/drawing/2014/main" id="{FEEBCB42-2302-C522-D258-07A09D5BF182}"/>
              </a:ext>
            </a:extLst>
          </p:cNvPr>
          <p:cNvSpPr/>
          <p:nvPr/>
        </p:nvSpPr>
        <p:spPr>
          <a:xfrm>
            <a:off x="2756896" y="3945148"/>
            <a:ext cx="7810500" cy="1051322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640"/>
              </a:lnSpc>
              <a:buNone/>
            </a:pPr>
            <a:r>
              <a:rPr lang="en-US" sz="1650" dirty="0">
                <a:solidFill>
                  <a:srgbClr val="A1A1A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Produces time-varying (conditional) Beta</a:t>
            </a:r>
            <a:r>
              <a:rPr lang="en-US" sz="1650" dirty="0">
                <a:solidFill>
                  <a:srgbClr val="A1A1A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
</a:t>
            </a:r>
            <a:endParaRPr lang="en-US" sz="1650" dirty="0"/>
          </a:p>
        </p:txBody>
      </p:sp>
      <p:pic>
        <p:nvPicPr>
          <p:cNvPr id="25" name="Graphic 24" descr="Badge Tick1 with solid fill">
            <a:extLst>
              <a:ext uri="{FF2B5EF4-FFF2-40B4-BE49-F238E27FC236}">
                <a16:creationId xmlns:a16="http://schemas.microsoft.com/office/drawing/2014/main" id="{15472156-E67B-02D2-A38E-4E9B3313349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29627" y="3933741"/>
            <a:ext cx="751734" cy="751734"/>
          </a:xfrm>
          <a:prstGeom prst="rect">
            <a:avLst/>
          </a:prstGeom>
        </p:spPr>
      </p:pic>
      <p:pic>
        <p:nvPicPr>
          <p:cNvPr id="29" name="Graphic 28" descr="Signal with solid fill">
            <a:extLst>
              <a:ext uri="{FF2B5EF4-FFF2-40B4-BE49-F238E27FC236}">
                <a16:creationId xmlns:a16="http://schemas.microsoft.com/office/drawing/2014/main" id="{FBC7877F-53A2-5D0F-9704-C7DB4838445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54092" y="1942085"/>
            <a:ext cx="730517" cy="730517"/>
          </a:xfrm>
          <a:prstGeom prst="rect">
            <a:avLst/>
          </a:prstGeom>
        </p:spPr>
      </p:pic>
      <p:pic>
        <p:nvPicPr>
          <p:cNvPr id="30" name="Graphic 29" descr="Scales of justice with solid fill">
            <a:extLst>
              <a:ext uri="{FF2B5EF4-FFF2-40B4-BE49-F238E27FC236}">
                <a16:creationId xmlns:a16="http://schemas.microsoft.com/office/drawing/2014/main" id="{F0FCCC72-3200-B4F0-E45F-4411683EBB0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64037" y="2927610"/>
            <a:ext cx="780217" cy="780217"/>
          </a:xfrm>
          <a:prstGeom prst="rect">
            <a:avLst/>
          </a:prstGeom>
        </p:spPr>
      </p:pic>
      <p:pic>
        <p:nvPicPr>
          <p:cNvPr id="32" name="Graphic 31" descr="Warning with solid fill">
            <a:extLst>
              <a:ext uri="{FF2B5EF4-FFF2-40B4-BE49-F238E27FC236}">
                <a16:creationId xmlns:a16="http://schemas.microsoft.com/office/drawing/2014/main" id="{D1F72B14-9B69-DE4F-BAAC-6DB531263E1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882228" y="5021328"/>
            <a:ext cx="770874" cy="7708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33ACAE-3126-17F5-CA2E-B651C7F679AD}"/>
              </a:ext>
            </a:extLst>
          </p:cNvPr>
          <p:cNvSpPr txBox="1"/>
          <p:nvPr/>
        </p:nvSpPr>
        <p:spPr>
          <a:xfrm>
            <a:off x="1239669" y="1359990"/>
            <a:ext cx="10441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chemeClr val="bg1"/>
                </a:solidFill>
                <a:latin typeface="Noto Sans SC" panose="020B0604020202020204" charset="-128"/>
                <a:ea typeface="Noto Sans SC" panose="020B0604020202020204" charset="-128"/>
              </a:rPr>
              <a:t>Return relationships are not stable: volatility clusters and correlations change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3E7EF7-A9A0-1796-C0E4-AD7AC1244C09}"/>
              </a:ext>
            </a:extLst>
          </p:cNvPr>
          <p:cNvSpPr txBox="1"/>
          <p:nvPr/>
        </p:nvSpPr>
        <p:spPr>
          <a:xfrm>
            <a:off x="2698541" y="3234876"/>
            <a:ext cx="74859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A1A1A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 Assumes recent conditions are more relevant</a:t>
            </a:r>
            <a:endParaRPr lang="en-US" sz="1600" dirty="0"/>
          </a:p>
        </p:txBody>
      </p:sp>
      <p:pic>
        <p:nvPicPr>
          <p:cNvPr id="6" name="Image 9" descr="preencoded.png">
            <a:extLst>
              <a:ext uri="{FF2B5EF4-FFF2-40B4-BE49-F238E27FC236}">
                <a16:creationId xmlns:a16="http://schemas.microsoft.com/office/drawing/2014/main" id="{6224DB06-C5D4-AEEC-C3A3-195BE4E818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571500" y="5997942"/>
            <a:ext cx="12954000" cy="10096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DA9309-993B-35B0-56B6-2DFAAC3CEBA0}"/>
              </a:ext>
            </a:extLst>
          </p:cNvPr>
          <p:cNvSpPr txBox="1"/>
          <p:nvPr/>
        </p:nvSpPr>
        <p:spPr>
          <a:xfrm>
            <a:off x="1329666" y="6065089"/>
            <a:ext cx="106718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E57200"/>
                </a:solidFill>
                <a:latin typeface="Noto Sans SC" panose="020B0604020202020204" charset="-128"/>
                <a:ea typeface="Noto Sans SC" panose="020B0604020202020204" charset="-128"/>
                <a:cs typeface="Noto Sans SC" pitchFamily="34" charset="-120"/>
              </a:rPr>
              <a:t>  </a:t>
            </a:r>
            <a:r>
              <a:rPr lang="en-US" sz="2200" b="1" i="1" dirty="0">
                <a:solidFill>
                  <a:schemeClr val="bg1"/>
                </a:solidFill>
                <a:latin typeface="Noto Sans SC" panose="020B0604020202020204" charset="-128"/>
                <a:ea typeface="Noto Sans SC" panose="020B0604020202020204" charset="-128"/>
                <a:cs typeface="Noto Sans SC" pitchFamily="34" charset="-120"/>
              </a:rPr>
              <a:t>More responsive, but not necessarily more relevant for long-term horizons</a:t>
            </a:r>
            <a:endParaRPr lang="en-US" sz="2200" b="1" i="1" dirty="0">
              <a:solidFill>
                <a:schemeClr val="bg1"/>
              </a:solidFill>
              <a:latin typeface="Noto Sans SC" panose="020B0604020202020204" charset="-128"/>
              <a:ea typeface="Noto Sans SC" panose="020B06040202020202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9281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239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0506" y="11608"/>
            <a:ext cx="12566918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188" y="381000"/>
            <a:ext cx="11906250" cy="100012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9414" y="1952626"/>
            <a:ext cx="4210645" cy="3903166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1282" y="1872916"/>
            <a:ext cx="5235647" cy="4062585"/>
          </a:xfrm>
          <a:prstGeom prst="rect">
            <a:avLst/>
          </a:prstGeom>
        </p:spPr>
      </p:pic>
      <p:sp>
        <p:nvSpPr>
          <p:cNvPr id="9" name="Text 0"/>
          <p:cNvSpPr/>
          <p:nvPr/>
        </p:nvSpPr>
        <p:spPr>
          <a:xfrm>
            <a:off x="530597" y="461962"/>
            <a:ext cx="11252123" cy="838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l">
              <a:buNone/>
            </a:pPr>
            <a:r>
              <a:rPr lang="en-US" sz="3900" b="1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MODEL COMPARISONS: Windows vs. GARCH</a:t>
            </a:r>
            <a:endParaRPr lang="en-US" sz="3900" dirty="0"/>
          </a:p>
        </p:txBody>
      </p:sp>
      <p:sp>
        <p:nvSpPr>
          <p:cNvPr id="10" name="Text 1"/>
          <p:cNvSpPr/>
          <p:nvPr/>
        </p:nvSpPr>
        <p:spPr>
          <a:xfrm>
            <a:off x="403261" y="2212844"/>
            <a:ext cx="4476750" cy="5524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E572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Fixed Windows</a:t>
            </a:r>
            <a:endParaRPr lang="en-US" sz="3000" dirty="0">
              <a:solidFill>
                <a:srgbClr val="E57200"/>
              </a:solidFill>
            </a:endParaRPr>
          </a:p>
        </p:txBody>
      </p:sp>
      <p:sp>
        <p:nvSpPr>
          <p:cNvPr id="11" name="Text 2"/>
          <p:cNvSpPr/>
          <p:nvPr/>
        </p:nvSpPr>
        <p:spPr>
          <a:xfrm>
            <a:off x="1294894" y="3049717"/>
            <a:ext cx="4476750" cy="1005483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640"/>
              </a:lnSpc>
              <a:buNone/>
            </a:pPr>
            <a:r>
              <a:rPr lang="en-US" dirty="0">
                <a:solidFill>
                  <a:srgbClr val="A1A1A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2Y is responsive but noisy</a:t>
            </a:r>
          </a:p>
          <a:p>
            <a:pPr marL="0" indent="0">
              <a:lnSpc>
                <a:spcPts val="2640"/>
              </a:lnSpc>
              <a:buNone/>
            </a:pPr>
            <a:r>
              <a:rPr lang="en-US" dirty="0">
                <a:solidFill>
                  <a:srgbClr val="A1A1A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5Y is stable but lagging</a:t>
            </a:r>
          </a:p>
          <a:p>
            <a:pPr marL="0" indent="0" algn="ctr">
              <a:lnSpc>
                <a:spcPts val="2640"/>
              </a:lnSpc>
              <a:buNone/>
            </a:pPr>
            <a:endParaRPr lang="en-US" sz="1650" dirty="0"/>
          </a:p>
        </p:txBody>
      </p:sp>
      <p:sp>
        <p:nvSpPr>
          <p:cNvPr id="12" name="Text 3"/>
          <p:cNvSpPr/>
          <p:nvPr/>
        </p:nvSpPr>
        <p:spPr>
          <a:xfrm>
            <a:off x="5767080" y="2242915"/>
            <a:ext cx="4476750" cy="5524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E572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GARCH</a:t>
            </a:r>
            <a:endParaRPr lang="en-US" sz="3000" dirty="0">
              <a:solidFill>
                <a:srgbClr val="E57200"/>
              </a:solidFill>
            </a:endParaRPr>
          </a:p>
        </p:txBody>
      </p:sp>
      <p:sp>
        <p:nvSpPr>
          <p:cNvPr id="13" name="Text 4"/>
          <p:cNvSpPr/>
          <p:nvPr/>
        </p:nvSpPr>
        <p:spPr>
          <a:xfrm>
            <a:off x="7450179" y="3049717"/>
            <a:ext cx="4476750" cy="1005483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640"/>
              </a:lnSpc>
              <a:buNone/>
            </a:pPr>
            <a:r>
              <a:rPr lang="en-US" sz="1650" dirty="0">
                <a:solidFill>
                  <a:srgbClr val="A1A1A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Dynamic Weighting</a:t>
            </a:r>
          </a:p>
          <a:p>
            <a:pPr marL="0" indent="0">
              <a:lnSpc>
                <a:spcPts val="2640"/>
              </a:lnSpc>
              <a:buNone/>
            </a:pPr>
            <a:r>
              <a:rPr lang="en-US" sz="1650" dirty="0">
                <a:solidFill>
                  <a:srgbClr val="A1A1A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Emphasizes recent data when volatility rises</a:t>
            </a:r>
          </a:p>
          <a:p>
            <a:pPr marL="0" indent="0">
              <a:lnSpc>
                <a:spcPts val="2640"/>
              </a:lnSpc>
              <a:buNone/>
            </a:pPr>
            <a:r>
              <a:rPr lang="en-US" sz="1650" dirty="0">
                <a:solidFill>
                  <a:srgbClr val="A1A1A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Retains full history without equal weighting</a:t>
            </a:r>
            <a:endParaRPr lang="en-US" sz="1650" dirty="0"/>
          </a:p>
        </p:txBody>
      </p:sp>
      <p:pic>
        <p:nvPicPr>
          <p:cNvPr id="15" name="Graphic 14" descr="Signal with solid fill">
            <a:extLst>
              <a:ext uri="{FF2B5EF4-FFF2-40B4-BE49-F238E27FC236}">
                <a16:creationId xmlns:a16="http://schemas.microsoft.com/office/drawing/2014/main" id="{346238F4-265D-0BDE-E73E-97C2E0F5CAF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42998" y="4710921"/>
            <a:ext cx="914400" cy="91440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6CF78352-8F88-3A31-50F3-6E32746C22EA}"/>
              </a:ext>
            </a:extLst>
          </p:cNvPr>
          <p:cNvSpPr/>
          <p:nvPr/>
        </p:nvSpPr>
        <p:spPr>
          <a:xfrm>
            <a:off x="4366992" y="2393996"/>
            <a:ext cx="2877125" cy="2734703"/>
          </a:xfrm>
          <a:prstGeom prst="ellipse">
            <a:avLst/>
          </a:prstGeom>
          <a:solidFill>
            <a:schemeClr val="bg2">
              <a:lumMod val="9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57200"/>
              </a:solidFill>
            </a:endParaRPr>
          </a:p>
        </p:txBody>
      </p:sp>
      <p:sp>
        <p:nvSpPr>
          <p:cNvPr id="18" name="Text 1">
            <a:extLst>
              <a:ext uri="{FF2B5EF4-FFF2-40B4-BE49-F238E27FC236}">
                <a16:creationId xmlns:a16="http://schemas.microsoft.com/office/drawing/2014/main" id="{680C14A2-59C1-5143-970D-022C5C6879CC}"/>
              </a:ext>
            </a:extLst>
          </p:cNvPr>
          <p:cNvSpPr/>
          <p:nvPr/>
        </p:nvSpPr>
        <p:spPr>
          <a:xfrm>
            <a:off x="3809711" y="3659420"/>
            <a:ext cx="3923866" cy="23749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E572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Same Beta Definition</a:t>
            </a:r>
          </a:p>
          <a:p>
            <a:pPr marL="0" indent="0" algn="ctr">
              <a:buNone/>
            </a:pPr>
            <a:endParaRPr lang="en-US" sz="2000" b="1" dirty="0">
              <a:solidFill>
                <a:srgbClr val="E57200"/>
              </a:solidFill>
              <a:latin typeface="Noto Sans SC" pitchFamily="34" charset="0"/>
              <a:ea typeface="Noto Sans SC" pitchFamily="34" charset="-122"/>
              <a:cs typeface="Noto Sans SC" pitchFamily="34" charset="-120"/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rgbClr val="E572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Different Estimation 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rgbClr val="E572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Method</a:t>
            </a:r>
            <a:endParaRPr lang="en-US" sz="2000" dirty="0">
              <a:solidFill>
                <a:srgbClr val="E57200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9506D3F-FB0D-B902-EC6B-4183D31A9E38}"/>
              </a:ext>
            </a:extLst>
          </p:cNvPr>
          <p:cNvCxnSpPr>
            <a:cxnSpLocks/>
          </p:cNvCxnSpPr>
          <p:nvPr/>
        </p:nvCxnSpPr>
        <p:spPr>
          <a:xfrm>
            <a:off x="5386628" y="3675541"/>
            <a:ext cx="770031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 descr="Scales of justice with solid fill">
            <a:extLst>
              <a:ext uri="{FF2B5EF4-FFF2-40B4-BE49-F238E27FC236}">
                <a16:creationId xmlns:a16="http://schemas.microsoft.com/office/drawing/2014/main" id="{E80ED459-72B6-E74C-F17D-61F1875E6F8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43468" y="4865991"/>
            <a:ext cx="780217" cy="78021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1951</TotalTime>
  <Words>691</Words>
  <Application>Microsoft Office PowerPoint</Application>
  <PresentationFormat>Widescreen</PresentationFormat>
  <Paragraphs>148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Noto Sans SC</vt:lpstr>
      <vt:lpstr>Cambria Math</vt:lpstr>
      <vt:lpstr>Calibri</vt:lpstr>
      <vt:lpstr>Arial</vt:lpstr>
      <vt:lpstr>Aptos</vt:lpstr>
      <vt:lpstr>Office Theme</vt:lpstr>
      <vt:lpstr> Beta in Cost of Capital An exploration of empirical estimation methods, CAPM limitations, and regulatory outcomes.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Beta in Cost of Capital An exploration of empirical estimation methods, CAPM limitations, and regulatory outcomes.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Sullivan, Rodney</cp:lastModifiedBy>
  <cp:revision>9</cp:revision>
  <dcterms:created xsi:type="dcterms:W3CDTF">2026-04-06T20:28:54Z</dcterms:created>
  <dcterms:modified xsi:type="dcterms:W3CDTF">2026-04-13T12:07:44Z</dcterms:modified>
</cp:coreProperties>
</file>