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383" r:id="rId3"/>
    <p:sldId id="420" r:id="rId4"/>
    <p:sldId id="382" r:id="rId5"/>
    <p:sldId id="372" r:id="rId6"/>
    <p:sldId id="419" r:id="rId7"/>
    <p:sldId id="423" r:id="rId8"/>
    <p:sldId id="424" r:id="rId9"/>
    <p:sldId id="425" r:id="rId10"/>
    <p:sldId id="354" r:id="rId11"/>
    <p:sldId id="279" r:id="rId12"/>
    <p:sldId id="355" r:id="rId13"/>
    <p:sldId id="356" r:id="rId14"/>
    <p:sldId id="426" r:id="rId15"/>
    <p:sldId id="427" r:id="rId16"/>
    <p:sldId id="428" r:id="rId17"/>
    <p:sldId id="430" r:id="rId18"/>
    <p:sldId id="406" r:id="rId19"/>
    <p:sldId id="386" r:id="rId20"/>
    <p:sldId id="387" r:id="rId21"/>
    <p:sldId id="362" r:id="rId22"/>
    <p:sldId id="418" r:id="rId23"/>
    <p:sldId id="388" r:id="rId24"/>
    <p:sldId id="429" r:id="rId25"/>
    <p:sldId id="3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6B807-9860-4FCD-B988-4C6A92BCCF4F}" v="268" dt="2024-04-09T03:16:15.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varScale="1">
        <p:scale>
          <a:sx n="74" d="100"/>
          <a:sy n="74" d="100"/>
        </p:scale>
        <p:origin x="2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4/8/2024</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959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4/8/2024</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77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4/8/2024</a:t>
            </a:fld>
            <a:endParaRPr lang="en-US" dirty="0"/>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38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4/8/2024</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8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4/8/2024</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58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4/8/2024</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41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4/8/2024</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09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4/8/2024</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05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4/8/2024</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52321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4/8/2024</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01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4/8/2024</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25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4/8/2024</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6319636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4" r:id="rId6"/>
    <p:sldLayoutId id="2147483690" r:id="rId7"/>
    <p:sldLayoutId id="2147483691" r:id="rId8"/>
    <p:sldLayoutId id="2147483692" r:id="rId9"/>
    <p:sldLayoutId id="2147483693" r:id="rId10"/>
    <p:sldLayoutId id="2147483695"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10" name="Oval 9">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Oval 12">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24" name="Straight Connector 23">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585D238-3909-6424-4D33-3BC02EBEF703}"/>
              </a:ext>
            </a:extLst>
          </p:cNvPr>
          <p:cNvPicPr>
            <a:picLocks noChangeAspect="1"/>
          </p:cNvPicPr>
          <p:nvPr/>
        </p:nvPicPr>
        <p:blipFill rotWithShape="1">
          <a:blip r:embed="rId2"/>
          <a:srcRect t="1747"/>
          <a:stretch/>
        </p:blipFill>
        <p:spPr>
          <a:xfrm>
            <a:off x="20" y="1"/>
            <a:ext cx="12191980" cy="6857999"/>
          </a:xfrm>
          <a:prstGeom prst="rect">
            <a:avLst/>
          </a:prstGeom>
        </p:spPr>
      </p:pic>
      <p:sp>
        <p:nvSpPr>
          <p:cNvPr id="28" name="Rectangle">
            <a:extLst>
              <a:ext uri="{FF2B5EF4-FFF2-40B4-BE49-F238E27FC236}">
                <a16:creationId xmlns:a16="http://schemas.microsoft.com/office/drawing/2014/main" id="{14ACB00F-615E-0E4F-9794-329E08F6E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469492" cy="6858000"/>
          </a:xfrm>
          <a:prstGeom prst="rect">
            <a:avLst/>
          </a:prstGeom>
          <a:gradFill flip="none" rotWithShape="1">
            <a:gsLst>
              <a:gs pos="31000">
                <a:schemeClr val="bg1">
                  <a:alpha val="80000"/>
                </a:schemeClr>
              </a:gs>
              <a:gs pos="0">
                <a:schemeClr val="bg1"/>
              </a:gs>
              <a:gs pos="100000">
                <a:schemeClr val="bg1">
                  <a:alpha val="50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E5E9CA55-C177-E8B4-3284-12C231844D45}"/>
              </a:ext>
            </a:extLst>
          </p:cNvPr>
          <p:cNvSpPr>
            <a:spLocks noGrp="1"/>
          </p:cNvSpPr>
          <p:nvPr>
            <p:ph type="ctrTitle"/>
          </p:nvPr>
        </p:nvSpPr>
        <p:spPr>
          <a:xfrm>
            <a:off x="565150" y="770890"/>
            <a:ext cx="7335835" cy="1268984"/>
          </a:xfrm>
        </p:spPr>
        <p:txBody>
          <a:bodyPr vert="horz" lIns="91440" tIns="45720" rIns="91440" bIns="45720" rtlCol="0" anchor="t">
            <a:normAutofit/>
          </a:bodyPr>
          <a:lstStyle/>
          <a:p>
            <a:pPr>
              <a:lnSpc>
                <a:spcPct val="90000"/>
              </a:lnSpc>
            </a:pPr>
            <a:r>
              <a:rPr lang="en-US" sz="4000" cap="small" dirty="0">
                <a:solidFill>
                  <a:schemeClr val="accent5">
                    <a:lumMod val="60000"/>
                    <a:lumOff val="40000"/>
                  </a:schemeClr>
                </a:solidFill>
              </a:rPr>
              <a:t>Capital Structure Analysis:</a:t>
            </a:r>
            <a:br>
              <a:rPr lang="en-US" sz="4000" cap="small" dirty="0">
                <a:solidFill>
                  <a:schemeClr val="accent5">
                    <a:lumMod val="60000"/>
                    <a:lumOff val="40000"/>
                  </a:schemeClr>
                </a:solidFill>
              </a:rPr>
            </a:br>
            <a:r>
              <a:rPr lang="en-US" sz="4000" cap="small" dirty="0">
                <a:solidFill>
                  <a:schemeClr val="accent5">
                    <a:lumMod val="60000"/>
                    <a:lumOff val="40000"/>
                  </a:schemeClr>
                </a:solidFill>
              </a:rPr>
              <a:t>Avoiding </a:t>
            </a:r>
            <a:r>
              <a:rPr lang="en-US" sz="4000" cap="small" dirty="0">
                <a:solidFill>
                  <a:srgbClr val="00B0F0"/>
                </a:solidFill>
              </a:rPr>
              <a:t>Default </a:t>
            </a:r>
            <a:r>
              <a:rPr lang="en-US" sz="4000" cap="small" dirty="0">
                <a:solidFill>
                  <a:schemeClr val="accent5">
                    <a:lumMod val="60000"/>
                    <a:lumOff val="40000"/>
                  </a:schemeClr>
                </a:solidFill>
              </a:rPr>
              <a:t>Thinking</a:t>
            </a:r>
          </a:p>
        </p:txBody>
      </p:sp>
      <p:sp>
        <p:nvSpPr>
          <p:cNvPr id="3" name="Subtitle 2">
            <a:extLst>
              <a:ext uri="{FF2B5EF4-FFF2-40B4-BE49-F238E27FC236}">
                <a16:creationId xmlns:a16="http://schemas.microsoft.com/office/drawing/2014/main" id="{25A0A900-758E-9DF6-4D7B-6F979172EE76}"/>
              </a:ext>
            </a:extLst>
          </p:cNvPr>
          <p:cNvSpPr>
            <a:spLocks noGrp="1"/>
          </p:cNvSpPr>
          <p:nvPr>
            <p:ph type="subTitle" idx="1"/>
          </p:nvPr>
        </p:nvSpPr>
        <p:spPr>
          <a:xfrm>
            <a:off x="649343" y="2247404"/>
            <a:ext cx="7335835" cy="2158415"/>
          </a:xfrm>
        </p:spPr>
        <p:txBody>
          <a:bodyPr vert="horz" lIns="91440" tIns="45720" rIns="91440" bIns="45720" rtlCol="0">
            <a:normAutofit/>
          </a:bodyPr>
          <a:lstStyle/>
          <a:p>
            <a:pPr>
              <a:spcBef>
                <a:spcPts val="0"/>
              </a:spcBef>
            </a:pPr>
            <a:r>
              <a:rPr lang="en-US" dirty="0">
                <a:solidFill>
                  <a:schemeClr val="accent5">
                    <a:lumMod val="60000"/>
                    <a:lumOff val="40000"/>
                  </a:schemeClr>
                </a:solidFill>
              </a:rPr>
              <a:t>Steve Kihm, DBA, CFA</a:t>
            </a:r>
          </a:p>
          <a:p>
            <a:pPr>
              <a:spcBef>
                <a:spcPts val="0"/>
              </a:spcBef>
            </a:pPr>
            <a:r>
              <a:rPr lang="en-US" dirty="0">
                <a:solidFill>
                  <a:schemeClr val="accent5">
                    <a:lumMod val="60000"/>
                    <a:lumOff val="40000"/>
                  </a:schemeClr>
                </a:solidFill>
              </a:rPr>
              <a:t>Regulatory Strategist and Chief Economist</a:t>
            </a:r>
          </a:p>
          <a:p>
            <a:pPr>
              <a:spcBef>
                <a:spcPts val="0"/>
              </a:spcBef>
            </a:pPr>
            <a:r>
              <a:rPr lang="en-US" dirty="0">
                <a:solidFill>
                  <a:schemeClr val="accent5">
                    <a:lumMod val="60000"/>
                    <a:lumOff val="40000"/>
                  </a:schemeClr>
                </a:solidFill>
              </a:rPr>
              <a:t>Citizens Utility Board of Wisconsin</a:t>
            </a:r>
          </a:p>
          <a:p>
            <a:endParaRPr lang="en-US" dirty="0">
              <a:solidFill>
                <a:schemeClr val="accent5">
                  <a:lumMod val="60000"/>
                  <a:lumOff val="40000"/>
                </a:schemeClr>
              </a:solidFill>
            </a:endParaRPr>
          </a:p>
          <a:p>
            <a:endParaRPr lang="en-US" dirty="0"/>
          </a:p>
          <a:p>
            <a:pPr indent="-228600">
              <a:buFont typeface="Arial" panose="020B0604020202020204" pitchFamily="34" charset="0"/>
              <a:buChar char="•"/>
            </a:pPr>
            <a:endParaRPr lang="en-US" dirty="0"/>
          </a:p>
        </p:txBody>
      </p:sp>
      <p:cxnSp>
        <p:nvCxnSpPr>
          <p:cNvPr id="30" name="Straight Connector 29">
            <a:extLst>
              <a:ext uri="{FF2B5EF4-FFF2-40B4-BE49-F238E27FC236}">
                <a16:creationId xmlns:a16="http://schemas.microsoft.com/office/drawing/2014/main" id="{1D2BBFA3-6EA8-1C48-B3A5-DFCC389D28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5B55452-0B37-B747-9C68-70C4EF8F75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33" name="Freeform 41">
              <a:extLst>
                <a:ext uri="{FF2B5EF4-FFF2-40B4-BE49-F238E27FC236}">
                  <a16:creationId xmlns:a16="http://schemas.microsoft.com/office/drawing/2014/main" id="{CBBA7287-7E9D-884B-93D7-D56B52ADE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42">
              <a:extLst>
                <a:ext uri="{FF2B5EF4-FFF2-40B4-BE49-F238E27FC236}">
                  <a16:creationId xmlns:a16="http://schemas.microsoft.com/office/drawing/2014/main" id="{E09BD6CA-D4FC-1041-9A4A-5BD33DDED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43">
              <a:extLst>
                <a:ext uri="{FF2B5EF4-FFF2-40B4-BE49-F238E27FC236}">
                  <a16:creationId xmlns:a16="http://schemas.microsoft.com/office/drawing/2014/main" id="{60AFCEEC-E747-AF48-9591-58C67AF87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44">
              <a:extLst>
                <a:ext uri="{FF2B5EF4-FFF2-40B4-BE49-F238E27FC236}">
                  <a16:creationId xmlns:a16="http://schemas.microsoft.com/office/drawing/2014/main" id="{2290DF32-70FD-0E48-9258-0BD83EE62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45">
              <a:extLst>
                <a:ext uri="{FF2B5EF4-FFF2-40B4-BE49-F238E27FC236}">
                  <a16:creationId xmlns:a16="http://schemas.microsoft.com/office/drawing/2014/main" id="{61BFE2D7-8646-5943-87D5-C6A9CDF68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46">
              <a:extLst>
                <a:ext uri="{FF2B5EF4-FFF2-40B4-BE49-F238E27FC236}">
                  <a16:creationId xmlns:a16="http://schemas.microsoft.com/office/drawing/2014/main" id="{6FFCD48C-239D-ED44-879B-9E5DD00DE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47">
              <a:extLst>
                <a:ext uri="{FF2B5EF4-FFF2-40B4-BE49-F238E27FC236}">
                  <a16:creationId xmlns:a16="http://schemas.microsoft.com/office/drawing/2014/main" id="{55CCAE64-959A-BC4A-A123-FC9283192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BA5E1512-E140-55DD-80B4-F1F7CEF8A389}"/>
              </a:ext>
            </a:extLst>
          </p:cNvPr>
          <p:cNvSpPr txBox="1"/>
          <p:nvPr/>
        </p:nvSpPr>
        <p:spPr>
          <a:xfrm>
            <a:off x="649342" y="3525465"/>
            <a:ext cx="6189515" cy="2585323"/>
          </a:xfrm>
          <a:prstGeom prst="rect">
            <a:avLst/>
          </a:prstGeom>
          <a:noFill/>
        </p:spPr>
        <p:txBody>
          <a:bodyPr wrap="none" rtlCol="0">
            <a:spAutoFit/>
          </a:bodyPr>
          <a:lstStyle/>
          <a:p>
            <a:r>
              <a:rPr lang="en-US" cap="small" dirty="0">
                <a:solidFill>
                  <a:schemeClr val="accent5">
                    <a:lumMod val="60000"/>
                    <a:lumOff val="40000"/>
                  </a:schemeClr>
                </a:solidFill>
              </a:rPr>
              <a:t>Society of Utility and Regulatory Financial Analysts</a:t>
            </a:r>
          </a:p>
          <a:p>
            <a:r>
              <a:rPr lang="en-US" cap="small" dirty="0">
                <a:solidFill>
                  <a:schemeClr val="accent5">
                    <a:lumMod val="60000"/>
                    <a:lumOff val="40000"/>
                  </a:schemeClr>
                </a:solidFill>
              </a:rPr>
              <a:t>55</a:t>
            </a:r>
            <a:r>
              <a:rPr lang="en-US" cap="small" baseline="30000" dirty="0">
                <a:solidFill>
                  <a:schemeClr val="accent5">
                    <a:lumMod val="60000"/>
                    <a:lumOff val="40000"/>
                  </a:schemeClr>
                </a:solidFill>
              </a:rPr>
              <a:t>th</a:t>
            </a:r>
            <a:r>
              <a:rPr lang="en-US" cap="small" dirty="0">
                <a:solidFill>
                  <a:schemeClr val="accent5">
                    <a:lumMod val="60000"/>
                    <a:lumOff val="40000"/>
                  </a:schemeClr>
                </a:solidFill>
              </a:rPr>
              <a:t> Financial Forum</a:t>
            </a:r>
          </a:p>
          <a:p>
            <a:endParaRPr lang="en-US" cap="small" dirty="0">
              <a:solidFill>
                <a:schemeClr val="accent5">
                  <a:lumMod val="60000"/>
                  <a:lumOff val="40000"/>
                </a:schemeClr>
              </a:solidFill>
            </a:endParaRPr>
          </a:p>
          <a:p>
            <a:r>
              <a:rPr lang="en-US" cap="small" dirty="0">
                <a:solidFill>
                  <a:schemeClr val="accent5">
                    <a:lumMod val="60000"/>
                    <a:lumOff val="40000"/>
                  </a:schemeClr>
                </a:solidFill>
              </a:rPr>
              <a:t>Regulated Utilities 2024: An Industry in Transition</a:t>
            </a:r>
          </a:p>
          <a:p>
            <a:endParaRPr lang="en-US" cap="small" dirty="0">
              <a:solidFill>
                <a:schemeClr val="accent5">
                  <a:lumMod val="60000"/>
                  <a:lumOff val="40000"/>
                </a:schemeClr>
              </a:solidFill>
            </a:endParaRPr>
          </a:p>
          <a:p>
            <a:r>
              <a:rPr lang="en-US" cap="small" dirty="0">
                <a:solidFill>
                  <a:schemeClr val="accent5">
                    <a:lumMod val="60000"/>
                    <a:lumOff val="40000"/>
                  </a:schemeClr>
                </a:solidFill>
              </a:rPr>
              <a:t>April 11, 2024</a:t>
            </a:r>
          </a:p>
          <a:p>
            <a:r>
              <a:rPr lang="en-US" cap="small" dirty="0">
                <a:solidFill>
                  <a:schemeClr val="accent5">
                    <a:lumMod val="60000"/>
                    <a:lumOff val="40000"/>
                  </a:schemeClr>
                </a:solidFill>
              </a:rPr>
              <a:t>Richmond, VA </a:t>
            </a:r>
          </a:p>
          <a:p>
            <a:endParaRPr lang="en-US" cap="small" dirty="0">
              <a:solidFill>
                <a:schemeClr val="accent5">
                  <a:lumMod val="60000"/>
                  <a:lumOff val="40000"/>
                </a:schemeClr>
              </a:solidFill>
            </a:endParaRPr>
          </a:p>
          <a:p>
            <a:endParaRPr lang="en-US" cap="small" dirty="0"/>
          </a:p>
        </p:txBody>
      </p:sp>
    </p:spTree>
    <p:extLst>
      <p:ext uri="{BB962C8B-B14F-4D97-AF65-F5344CB8AC3E}">
        <p14:creationId xmlns:p14="http://schemas.microsoft.com/office/powerpoint/2010/main" val="8819319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6BAE090-A202-F200-445D-A03B9DA18F5A}"/>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8301F8-1C19-4B1B-73E7-24DF7D066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D46694ED-0C44-0FAE-4F3A-934A3843B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8F6E177-938B-83A2-6CA2-090D900586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37" name="Freeform 24">
              <a:extLst>
                <a:ext uri="{FF2B5EF4-FFF2-40B4-BE49-F238E27FC236}">
                  <a16:creationId xmlns:a16="http://schemas.microsoft.com/office/drawing/2014/main" id="{C743B5E2-7AE4-6BCF-146E-50B4D6A65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25">
              <a:extLst>
                <a:ext uri="{FF2B5EF4-FFF2-40B4-BE49-F238E27FC236}">
                  <a16:creationId xmlns:a16="http://schemas.microsoft.com/office/drawing/2014/main" id="{1A37C6F6-80EA-6EC6-2FB4-F3CF589A1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26">
              <a:extLst>
                <a:ext uri="{FF2B5EF4-FFF2-40B4-BE49-F238E27FC236}">
                  <a16:creationId xmlns:a16="http://schemas.microsoft.com/office/drawing/2014/main" id="{0FA784B8-44F4-3903-F76A-EE23D4E68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27">
              <a:extLst>
                <a:ext uri="{FF2B5EF4-FFF2-40B4-BE49-F238E27FC236}">
                  <a16:creationId xmlns:a16="http://schemas.microsoft.com/office/drawing/2014/main" id="{8887BC04-713D-BA97-23CA-9E3896AD9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28">
              <a:extLst>
                <a:ext uri="{FF2B5EF4-FFF2-40B4-BE49-F238E27FC236}">
                  <a16:creationId xmlns:a16="http://schemas.microsoft.com/office/drawing/2014/main" id="{A8D923B5-EFFC-2058-9A4A-25AA1A3DE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29">
              <a:extLst>
                <a:ext uri="{FF2B5EF4-FFF2-40B4-BE49-F238E27FC236}">
                  <a16:creationId xmlns:a16="http://schemas.microsoft.com/office/drawing/2014/main" id="{E23FC766-024B-66CB-0AEB-409333F02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30">
              <a:extLst>
                <a:ext uri="{FF2B5EF4-FFF2-40B4-BE49-F238E27FC236}">
                  <a16:creationId xmlns:a16="http://schemas.microsoft.com/office/drawing/2014/main" id="{85F793E6-F26D-A942-4E2F-F87D16136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7" name="Picture 6">
            <a:extLst>
              <a:ext uri="{FF2B5EF4-FFF2-40B4-BE49-F238E27FC236}">
                <a16:creationId xmlns:a16="http://schemas.microsoft.com/office/drawing/2014/main" id="{BA55F23B-3B95-52F3-BD8A-022CF06E4E4A}"/>
              </a:ext>
            </a:extLst>
          </p:cNvPr>
          <p:cNvPicPr>
            <a:picLocks noChangeAspect="1"/>
          </p:cNvPicPr>
          <p:nvPr/>
        </p:nvPicPr>
        <p:blipFill>
          <a:blip r:embed="rId2"/>
          <a:stretch>
            <a:fillRect/>
          </a:stretch>
        </p:blipFill>
        <p:spPr>
          <a:xfrm>
            <a:off x="1760220" y="284226"/>
            <a:ext cx="8671560" cy="6289548"/>
          </a:xfrm>
          <a:prstGeom prst="rect">
            <a:avLst/>
          </a:prstGeom>
        </p:spPr>
      </p:pic>
      <p:sp>
        <p:nvSpPr>
          <p:cNvPr id="8" name="TextBox 7">
            <a:extLst>
              <a:ext uri="{FF2B5EF4-FFF2-40B4-BE49-F238E27FC236}">
                <a16:creationId xmlns:a16="http://schemas.microsoft.com/office/drawing/2014/main" id="{9E5F48A7-B794-FAD4-28F0-7AF4F5A2EF53}"/>
              </a:ext>
            </a:extLst>
          </p:cNvPr>
          <p:cNvSpPr txBox="1"/>
          <p:nvPr/>
        </p:nvSpPr>
        <p:spPr>
          <a:xfrm>
            <a:off x="7995118" y="401557"/>
            <a:ext cx="1678665" cy="307777"/>
          </a:xfrm>
          <a:prstGeom prst="rect">
            <a:avLst/>
          </a:prstGeom>
          <a:noFill/>
        </p:spPr>
        <p:txBody>
          <a:bodyPr wrap="none" rtlCol="0">
            <a:spAutoFit/>
          </a:bodyPr>
          <a:lstStyle/>
          <a:p>
            <a:r>
              <a:rPr lang="en-US" sz="1400" i="1" dirty="0">
                <a:solidFill>
                  <a:schemeClr val="bg1"/>
                </a:solidFill>
              </a:rPr>
              <a:t>Damodaran (NYU)</a:t>
            </a:r>
          </a:p>
        </p:txBody>
      </p:sp>
      <p:cxnSp>
        <p:nvCxnSpPr>
          <p:cNvPr id="10" name="Straight Connector 9">
            <a:extLst>
              <a:ext uri="{FF2B5EF4-FFF2-40B4-BE49-F238E27FC236}">
                <a16:creationId xmlns:a16="http://schemas.microsoft.com/office/drawing/2014/main" id="{1CF7371D-841E-D58A-7BFF-45A6CDD79289}"/>
              </a:ext>
            </a:extLst>
          </p:cNvPr>
          <p:cNvCxnSpPr/>
          <p:nvPr/>
        </p:nvCxnSpPr>
        <p:spPr>
          <a:xfrm flipV="1">
            <a:off x="6357668" y="888521"/>
            <a:ext cx="0" cy="447710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EB8A9ED-A491-4687-4C11-66E30EE3FA62}"/>
              </a:ext>
            </a:extLst>
          </p:cNvPr>
          <p:cNvSpPr txBox="1"/>
          <p:nvPr/>
        </p:nvSpPr>
        <p:spPr>
          <a:xfrm>
            <a:off x="6787095" y="1430814"/>
            <a:ext cx="2047355" cy="369332"/>
          </a:xfrm>
          <a:prstGeom prst="rect">
            <a:avLst/>
          </a:prstGeom>
          <a:noFill/>
        </p:spPr>
        <p:txBody>
          <a:bodyPr wrap="none" rtlCol="0">
            <a:spAutoFit/>
          </a:bodyPr>
          <a:lstStyle/>
          <a:p>
            <a:pPr algn="ctr"/>
            <a:r>
              <a:rPr lang="en-US" dirty="0">
                <a:solidFill>
                  <a:schemeClr val="bg1"/>
                </a:solidFill>
              </a:rPr>
              <a:t>investment grade</a:t>
            </a:r>
          </a:p>
        </p:txBody>
      </p:sp>
      <p:sp>
        <p:nvSpPr>
          <p:cNvPr id="12" name="TextBox 11">
            <a:extLst>
              <a:ext uri="{FF2B5EF4-FFF2-40B4-BE49-F238E27FC236}">
                <a16:creationId xmlns:a16="http://schemas.microsoft.com/office/drawing/2014/main" id="{FC732F15-586B-C9AA-6AFF-AACE6EB72FE5}"/>
              </a:ext>
            </a:extLst>
          </p:cNvPr>
          <p:cNvSpPr txBox="1"/>
          <p:nvPr/>
        </p:nvSpPr>
        <p:spPr>
          <a:xfrm>
            <a:off x="4045745" y="1430814"/>
            <a:ext cx="1398140" cy="369332"/>
          </a:xfrm>
          <a:prstGeom prst="rect">
            <a:avLst/>
          </a:prstGeom>
          <a:noFill/>
        </p:spPr>
        <p:txBody>
          <a:bodyPr wrap="none" rtlCol="0">
            <a:spAutoFit/>
          </a:bodyPr>
          <a:lstStyle/>
          <a:p>
            <a:pPr algn="ctr"/>
            <a:r>
              <a:rPr lang="en-US" dirty="0">
                <a:solidFill>
                  <a:schemeClr val="bg1"/>
                </a:solidFill>
              </a:rPr>
              <a:t>speculative</a:t>
            </a:r>
          </a:p>
        </p:txBody>
      </p:sp>
    </p:spTree>
    <p:extLst>
      <p:ext uri="{BB962C8B-B14F-4D97-AF65-F5344CB8AC3E}">
        <p14:creationId xmlns:p14="http://schemas.microsoft.com/office/powerpoint/2010/main" val="298042320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41E8883-637D-ED99-899A-2390E61776D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C12234-BE4A-AF79-2204-28DD0A818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1B08CF12-0C93-2E05-C24E-8A1719BD8F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EAF7B57-F28C-3C8B-F984-1ABE529D5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82BEA54B-249D-5216-B5FF-4B916B6EB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B53089BC-DEA4-875C-C489-C8775B26D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B2AB0C6C-C3F9-F7F0-50A5-DE2E6032B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616BC619-B1C1-FDE4-E05F-613F9C9BA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9743135F-9023-36FD-F0A1-8C3F97BAE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5C02A52F-0F59-02DC-8F2D-7A6A26DAA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6A8CFB86-FD2D-B009-98A8-7C680E1CE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3" name="Picture 2">
            <a:extLst>
              <a:ext uri="{FF2B5EF4-FFF2-40B4-BE49-F238E27FC236}">
                <a16:creationId xmlns:a16="http://schemas.microsoft.com/office/drawing/2014/main" id="{336EF9FC-3271-F096-6B4C-9707D8A2E827}"/>
              </a:ext>
            </a:extLst>
          </p:cNvPr>
          <p:cNvPicPr>
            <a:picLocks noChangeAspect="1"/>
          </p:cNvPicPr>
          <p:nvPr/>
        </p:nvPicPr>
        <p:blipFill>
          <a:blip r:embed="rId2"/>
          <a:stretch>
            <a:fillRect/>
          </a:stretch>
        </p:blipFill>
        <p:spPr>
          <a:xfrm>
            <a:off x="3686309" y="140827"/>
            <a:ext cx="5478712" cy="5946283"/>
          </a:xfrm>
          <a:prstGeom prst="rect">
            <a:avLst/>
          </a:prstGeom>
        </p:spPr>
      </p:pic>
      <p:sp>
        <p:nvSpPr>
          <p:cNvPr id="5" name="TextBox 4">
            <a:extLst>
              <a:ext uri="{FF2B5EF4-FFF2-40B4-BE49-F238E27FC236}">
                <a16:creationId xmlns:a16="http://schemas.microsoft.com/office/drawing/2014/main" id="{2B2AFFB1-B395-5918-770E-9FFA393FB520}"/>
              </a:ext>
            </a:extLst>
          </p:cNvPr>
          <p:cNvSpPr txBox="1"/>
          <p:nvPr/>
        </p:nvSpPr>
        <p:spPr>
          <a:xfrm>
            <a:off x="317382" y="2374123"/>
            <a:ext cx="2730235" cy="646331"/>
          </a:xfrm>
          <a:prstGeom prst="rect">
            <a:avLst/>
          </a:prstGeom>
          <a:noFill/>
        </p:spPr>
        <p:txBody>
          <a:bodyPr wrap="none" rtlCol="0">
            <a:spAutoFit/>
          </a:bodyPr>
          <a:lstStyle/>
          <a:p>
            <a:pPr algn="ctr"/>
            <a:r>
              <a:rPr lang="en-US" dirty="0"/>
              <a:t>Source: </a:t>
            </a:r>
          </a:p>
          <a:p>
            <a:pPr algn="ctr"/>
            <a:r>
              <a:rPr lang="en-US" dirty="0"/>
              <a:t>Edison Electric Institute</a:t>
            </a:r>
          </a:p>
        </p:txBody>
      </p:sp>
    </p:spTree>
    <p:extLst>
      <p:ext uri="{BB962C8B-B14F-4D97-AF65-F5344CB8AC3E}">
        <p14:creationId xmlns:p14="http://schemas.microsoft.com/office/powerpoint/2010/main" val="155804022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5CEA047-EFF9-5CDF-FBCD-D4E0EFA429BE}"/>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E48129-8412-2CE2-15EE-B75D6CCCE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C67BCF38-EE3D-4E7D-8CB2-0A8DEE71F9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A5567CFA-F80A-2998-3580-A461ABF42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37" name="Freeform 24">
              <a:extLst>
                <a:ext uri="{FF2B5EF4-FFF2-40B4-BE49-F238E27FC236}">
                  <a16:creationId xmlns:a16="http://schemas.microsoft.com/office/drawing/2014/main" id="{663BD0E5-A602-5116-D18E-C63186678D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25">
              <a:extLst>
                <a:ext uri="{FF2B5EF4-FFF2-40B4-BE49-F238E27FC236}">
                  <a16:creationId xmlns:a16="http://schemas.microsoft.com/office/drawing/2014/main" id="{BA2478BB-78AA-E4DD-D2B6-3B6D83F67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26">
              <a:extLst>
                <a:ext uri="{FF2B5EF4-FFF2-40B4-BE49-F238E27FC236}">
                  <a16:creationId xmlns:a16="http://schemas.microsoft.com/office/drawing/2014/main" id="{3573549F-666B-DB14-0B99-B539CD7E0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27">
              <a:extLst>
                <a:ext uri="{FF2B5EF4-FFF2-40B4-BE49-F238E27FC236}">
                  <a16:creationId xmlns:a16="http://schemas.microsoft.com/office/drawing/2014/main" id="{9D9F2BD5-A7C2-75F2-DAB2-7CA26F20EE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28">
              <a:extLst>
                <a:ext uri="{FF2B5EF4-FFF2-40B4-BE49-F238E27FC236}">
                  <a16:creationId xmlns:a16="http://schemas.microsoft.com/office/drawing/2014/main" id="{5CA8ECFA-0D2E-E7F4-A0D5-F06AB4291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29">
              <a:extLst>
                <a:ext uri="{FF2B5EF4-FFF2-40B4-BE49-F238E27FC236}">
                  <a16:creationId xmlns:a16="http://schemas.microsoft.com/office/drawing/2014/main" id="{B7F104F2-02A2-49E8-491E-C99051131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30">
              <a:extLst>
                <a:ext uri="{FF2B5EF4-FFF2-40B4-BE49-F238E27FC236}">
                  <a16:creationId xmlns:a16="http://schemas.microsoft.com/office/drawing/2014/main" id="{4F87599E-C444-A71E-782B-B18C813E0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7" name="Picture 6">
            <a:extLst>
              <a:ext uri="{FF2B5EF4-FFF2-40B4-BE49-F238E27FC236}">
                <a16:creationId xmlns:a16="http://schemas.microsoft.com/office/drawing/2014/main" id="{3FEAF636-EC02-0B04-9C84-131AE427D70E}"/>
              </a:ext>
            </a:extLst>
          </p:cNvPr>
          <p:cNvPicPr>
            <a:picLocks noChangeAspect="1"/>
          </p:cNvPicPr>
          <p:nvPr/>
        </p:nvPicPr>
        <p:blipFill>
          <a:blip r:embed="rId2"/>
          <a:stretch>
            <a:fillRect/>
          </a:stretch>
        </p:blipFill>
        <p:spPr>
          <a:xfrm>
            <a:off x="1760220" y="284226"/>
            <a:ext cx="8671560" cy="6289548"/>
          </a:xfrm>
          <a:prstGeom prst="rect">
            <a:avLst/>
          </a:prstGeom>
        </p:spPr>
      </p:pic>
      <p:cxnSp>
        <p:nvCxnSpPr>
          <p:cNvPr id="3" name="Straight Connector 2">
            <a:extLst>
              <a:ext uri="{FF2B5EF4-FFF2-40B4-BE49-F238E27FC236}">
                <a16:creationId xmlns:a16="http://schemas.microsoft.com/office/drawing/2014/main" id="{8795B879-D184-5C3D-5DDD-AEF26732CC33}"/>
              </a:ext>
            </a:extLst>
          </p:cNvPr>
          <p:cNvCxnSpPr/>
          <p:nvPr/>
        </p:nvCxnSpPr>
        <p:spPr>
          <a:xfrm flipV="1">
            <a:off x="6340415" y="888521"/>
            <a:ext cx="0" cy="4485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771BCE7-5A5F-5560-F681-1DD107F42E0B}"/>
              </a:ext>
            </a:extLst>
          </p:cNvPr>
          <p:cNvCxnSpPr/>
          <p:nvPr/>
        </p:nvCxnSpPr>
        <p:spPr>
          <a:xfrm flipV="1">
            <a:off x="7510731" y="888521"/>
            <a:ext cx="0" cy="4485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8350511-E78A-4A21-D6F8-AD9418FEBDDA}"/>
              </a:ext>
            </a:extLst>
          </p:cNvPr>
          <p:cNvSpPr txBox="1"/>
          <p:nvPr/>
        </p:nvSpPr>
        <p:spPr>
          <a:xfrm>
            <a:off x="3058776" y="910062"/>
            <a:ext cx="3161443" cy="923330"/>
          </a:xfrm>
          <a:prstGeom prst="rect">
            <a:avLst/>
          </a:prstGeom>
          <a:noFill/>
        </p:spPr>
        <p:txBody>
          <a:bodyPr wrap="none" rtlCol="0">
            <a:spAutoFit/>
          </a:bodyPr>
          <a:lstStyle/>
          <a:p>
            <a:r>
              <a:rPr lang="en-US" dirty="0">
                <a:solidFill>
                  <a:schemeClr val="bg1"/>
                </a:solidFill>
              </a:rPr>
              <a:t>88% of U.S. investor-owned</a:t>
            </a:r>
          </a:p>
          <a:p>
            <a:r>
              <a:rPr lang="en-US" dirty="0">
                <a:solidFill>
                  <a:schemeClr val="bg1"/>
                </a:solidFill>
              </a:rPr>
              <a:t>electric utilities have bond </a:t>
            </a:r>
          </a:p>
          <a:p>
            <a:r>
              <a:rPr lang="en-US" dirty="0">
                <a:solidFill>
                  <a:schemeClr val="bg1"/>
                </a:solidFill>
              </a:rPr>
              <a:t>ratings in this range</a:t>
            </a:r>
          </a:p>
        </p:txBody>
      </p:sp>
      <p:cxnSp>
        <p:nvCxnSpPr>
          <p:cNvPr id="8" name="Straight Arrow Connector 7">
            <a:extLst>
              <a:ext uri="{FF2B5EF4-FFF2-40B4-BE49-F238E27FC236}">
                <a16:creationId xmlns:a16="http://schemas.microsoft.com/office/drawing/2014/main" id="{D3F82D86-BBAD-000A-26FB-1D3576033709}"/>
              </a:ext>
            </a:extLst>
          </p:cNvPr>
          <p:cNvCxnSpPr/>
          <p:nvPr/>
        </p:nvCxnSpPr>
        <p:spPr>
          <a:xfrm>
            <a:off x="6340415" y="2958860"/>
            <a:ext cx="1170316"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094330E-F1FF-CF54-013E-2ABD7E78D9F3}"/>
              </a:ext>
            </a:extLst>
          </p:cNvPr>
          <p:cNvSpPr txBox="1"/>
          <p:nvPr/>
        </p:nvSpPr>
        <p:spPr>
          <a:xfrm>
            <a:off x="7995118" y="401557"/>
            <a:ext cx="1678665" cy="307777"/>
          </a:xfrm>
          <a:prstGeom prst="rect">
            <a:avLst/>
          </a:prstGeom>
          <a:noFill/>
        </p:spPr>
        <p:txBody>
          <a:bodyPr wrap="none" rtlCol="0">
            <a:spAutoFit/>
          </a:bodyPr>
          <a:lstStyle/>
          <a:p>
            <a:r>
              <a:rPr lang="en-US" sz="1400" i="1" dirty="0">
                <a:solidFill>
                  <a:schemeClr val="bg1"/>
                </a:solidFill>
              </a:rPr>
              <a:t>Damodaran (NYU)</a:t>
            </a:r>
          </a:p>
        </p:txBody>
      </p:sp>
    </p:spTree>
    <p:extLst>
      <p:ext uri="{BB962C8B-B14F-4D97-AF65-F5344CB8AC3E}">
        <p14:creationId xmlns:p14="http://schemas.microsoft.com/office/powerpoint/2010/main" val="27669661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AA8A263-3FDF-870E-557A-CC23CBB185CF}"/>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DE76766-CFBB-D4F2-7E7E-6304C03BA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7EC5C9A5-50AD-05CF-1A3D-D680B4B193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2E1EA5FD-8E60-B28B-7230-436ADAFC95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37" name="Freeform 24">
              <a:extLst>
                <a:ext uri="{FF2B5EF4-FFF2-40B4-BE49-F238E27FC236}">
                  <a16:creationId xmlns:a16="http://schemas.microsoft.com/office/drawing/2014/main" id="{DDE5DF2A-7BD2-438E-FF5E-A4CF1D907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25">
              <a:extLst>
                <a:ext uri="{FF2B5EF4-FFF2-40B4-BE49-F238E27FC236}">
                  <a16:creationId xmlns:a16="http://schemas.microsoft.com/office/drawing/2014/main" id="{BBF84E93-9320-8333-9124-18050A9492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26">
              <a:extLst>
                <a:ext uri="{FF2B5EF4-FFF2-40B4-BE49-F238E27FC236}">
                  <a16:creationId xmlns:a16="http://schemas.microsoft.com/office/drawing/2014/main" id="{71179315-7786-3209-9EBD-F3DEA1A9C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27">
              <a:extLst>
                <a:ext uri="{FF2B5EF4-FFF2-40B4-BE49-F238E27FC236}">
                  <a16:creationId xmlns:a16="http://schemas.microsoft.com/office/drawing/2014/main" id="{97F16595-0EF2-A8FB-27CF-9E9750CA9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28">
              <a:extLst>
                <a:ext uri="{FF2B5EF4-FFF2-40B4-BE49-F238E27FC236}">
                  <a16:creationId xmlns:a16="http://schemas.microsoft.com/office/drawing/2014/main" id="{C5072351-888F-C03D-9B5A-BE110957C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29">
              <a:extLst>
                <a:ext uri="{FF2B5EF4-FFF2-40B4-BE49-F238E27FC236}">
                  <a16:creationId xmlns:a16="http://schemas.microsoft.com/office/drawing/2014/main" id="{D8548B2B-D0F3-3CEC-89BF-348CC05F7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30">
              <a:extLst>
                <a:ext uri="{FF2B5EF4-FFF2-40B4-BE49-F238E27FC236}">
                  <a16:creationId xmlns:a16="http://schemas.microsoft.com/office/drawing/2014/main" id="{29E4896C-312C-B59C-B0BA-538EA68FA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7" name="Picture 6">
            <a:extLst>
              <a:ext uri="{FF2B5EF4-FFF2-40B4-BE49-F238E27FC236}">
                <a16:creationId xmlns:a16="http://schemas.microsoft.com/office/drawing/2014/main" id="{4385B849-2E35-98E6-E428-65EE5846E5A1}"/>
              </a:ext>
            </a:extLst>
          </p:cNvPr>
          <p:cNvPicPr>
            <a:picLocks noChangeAspect="1"/>
          </p:cNvPicPr>
          <p:nvPr/>
        </p:nvPicPr>
        <p:blipFill>
          <a:blip r:embed="rId2"/>
          <a:stretch>
            <a:fillRect/>
          </a:stretch>
        </p:blipFill>
        <p:spPr>
          <a:xfrm>
            <a:off x="1760220" y="284226"/>
            <a:ext cx="8671560" cy="6289548"/>
          </a:xfrm>
          <a:prstGeom prst="rect">
            <a:avLst/>
          </a:prstGeom>
        </p:spPr>
      </p:pic>
      <p:cxnSp>
        <p:nvCxnSpPr>
          <p:cNvPr id="3" name="Straight Connector 2">
            <a:extLst>
              <a:ext uri="{FF2B5EF4-FFF2-40B4-BE49-F238E27FC236}">
                <a16:creationId xmlns:a16="http://schemas.microsoft.com/office/drawing/2014/main" id="{43B60066-E388-DFC3-55D8-04A75BFDC9AD}"/>
              </a:ext>
            </a:extLst>
          </p:cNvPr>
          <p:cNvCxnSpPr/>
          <p:nvPr/>
        </p:nvCxnSpPr>
        <p:spPr>
          <a:xfrm flipV="1">
            <a:off x="6340415" y="888521"/>
            <a:ext cx="0" cy="4485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BA5573E-59FB-A4BF-41AB-833DAD9034ED}"/>
              </a:ext>
            </a:extLst>
          </p:cNvPr>
          <p:cNvCxnSpPr/>
          <p:nvPr/>
        </p:nvCxnSpPr>
        <p:spPr>
          <a:xfrm flipV="1">
            <a:off x="7510731" y="888521"/>
            <a:ext cx="0" cy="44857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C9A0078-832B-4353-F5AE-7071E0D3FB09}"/>
              </a:ext>
            </a:extLst>
          </p:cNvPr>
          <p:cNvSpPr txBox="1"/>
          <p:nvPr/>
        </p:nvSpPr>
        <p:spPr>
          <a:xfrm>
            <a:off x="3058776" y="910062"/>
            <a:ext cx="3161443" cy="923330"/>
          </a:xfrm>
          <a:prstGeom prst="rect">
            <a:avLst/>
          </a:prstGeom>
          <a:noFill/>
        </p:spPr>
        <p:txBody>
          <a:bodyPr wrap="none" rtlCol="0">
            <a:spAutoFit/>
          </a:bodyPr>
          <a:lstStyle/>
          <a:p>
            <a:r>
              <a:rPr lang="en-US" dirty="0">
                <a:solidFill>
                  <a:schemeClr val="bg1"/>
                </a:solidFill>
              </a:rPr>
              <a:t>88% of U.S. investor-owned</a:t>
            </a:r>
          </a:p>
          <a:p>
            <a:r>
              <a:rPr lang="en-US" dirty="0">
                <a:solidFill>
                  <a:schemeClr val="bg1"/>
                </a:solidFill>
              </a:rPr>
              <a:t>electric utilities have bond </a:t>
            </a:r>
          </a:p>
          <a:p>
            <a:r>
              <a:rPr lang="en-US" dirty="0">
                <a:solidFill>
                  <a:schemeClr val="bg1"/>
                </a:solidFill>
              </a:rPr>
              <a:t>ratings in this range</a:t>
            </a:r>
          </a:p>
        </p:txBody>
      </p:sp>
      <p:cxnSp>
        <p:nvCxnSpPr>
          <p:cNvPr id="8" name="Straight Arrow Connector 7">
            <a:extLst>
              <a:ext uri="{FF2B5EF4-FFF2-40B4-BE49-F238E27FC236}">
                <a16:creationId xmlns:a16="http://schemas.microsoft.com/office/drawing/2014/main" id="{962007A7-71AC-622F-6513-43E504C87B49}"/>
              </a:ext>
            </a:extLst>
          </p:cNvPr>
          <p:cNvCxnSpPr/>
          <p:nvPr/>
        </p:nvCxnSpPr>
        <p:spPr>
          <a:xfrm>
            <a:off x="6340415" y="2958860"/>
            <a:ext cx="1170316"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4D52381-3FC4-B302-1D5F-6FA91CF18191}"/>
              </a:ext>
            </a:extLst>
          </p:cNvPr>
          <p:cNvSpPr txBox="1"/>
          <p:nvPr/>
        </p:nvSpPr>
        <p:spPr>
          <a:xfrm>
            <a:off x="7995118" y="401557"/>
            <a:ext cx="1678665" cy="307777"/>
          </a:xfrm>
          <a:prstGeom prst="rect">
            <a:avLst/>
          </a:prstGeom>
          <a:noFill/>
        </p:spPr>
        <p:txBody>
          <a:bodyPr wrap="none" rtlCol="0">
            <a:spAutoFit/>
          </a:bodyPr>
          <a:lstStyle/>
          <a:p>
            <a:r>
              <a:rPr lang="en-US" sz="1400" i="1" dirty="0">
                <a:solidFill>
                  <a:schemeClr val="bg1"/>
                </a:solidFill>
              </a:rPr>
              <a:t>Damodaran (NYU)</a:t>
            </a:r>
          </a:p>
        </p:txBody>
      </p:sp>
      <p:cxnSp>
        <p:nvCxnSpPr>
          <p:cNvPr id="2" name="Straight Connector 1">
            <a:extLst>
              <a:ext uri="{FF2B5EF4-FFF2-40B4-BE49-F238E27FC236}">
                <a16:creationId xmlns:a16="http://schemas.microsoft.com/office/drawing/2014/main" id="{F47690C1-0BBC-BE6B-92BA-86D56752DA07}"/>
              </a:ext>
            </a:extLst>
          </p:cNvPr>
          <p:cNvCxnSpPr>
            <a:cxnSpLocks/>
          </p:cNvCxnSpPr>
          <p:nvPr/>
        </p:nvCxnSpPr>
        <p:spPr>
          <a:xfrm>
            <a:off x="2398143" y="4270076"/>
            <a:ext cx="3942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7D3EFB-83A4-6938-9E71-D82E2F111E84}"/>
              </a:ext>
            </a:extLst>
          </p:cNvPr>
          <p:cNvCxnSpPr>
            <a:cxnSpLocks/>
          </p:cNvCxnSpPr>
          <p:nvPr/>
        </p:nvCxnSpPr>
        <p:spPr>
          <a:xfrm>
            <a:off x="2398143" y="4405223"/>
            <a:ext cx="5172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8E1D21-65EE-9C44-4118-4BAE465AEA4F}"/>
              </a:ext>
            </a:extLst>
          </p:cNvPr>
          <p:cNvSpPr txBox="1"/>
          <p:nvPr/>
        </p:nvSpPr>
        <p:spPr>
          <a:xfrm>
            <a:off x="2866119" y="4507696"/>
            <a:ext cx="2324675" cy="369332"/>
          </a:xfrm>
          <a:prstGeom prst="rect">
            <a:avLst/>
          </a:prstGeom>
          <a:noFill/>
        </p:spPr>
        <p:txBody>
          <a:bodyPr wrap="none" rtlCol="0">
            <a:spAutoFit/>
          </a:bodyPr>
          <a:lstStyle/>
          <a:p>
            <a:r>
              <a:rPr lang="en-US" dirty="0">
                <a:solidFill>
                  <a:schemeClr val="bg1"/>
                </a:solidFill>
              </a:rPr>
              <a:t>only 30 basis points</a:t>
            </a:r>
          </a:p>
        </p:txBody>
      </p:sp>
    </p:spTree>
    <p:extLst>
      <p:ext uri="{BB962C8B-B14F-4D97-AF65-F5344CB8AC3E}">
        <p14:creationId xmlns:p14="http://schemas.microsoft.com/office/powerpoint/2010/main" val="3429753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D991AD1-5F69-644D-9937-B154B69D61B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6969C3-44E2-EA99-1492-54EC9F8A5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690A084-F2D0-BA07-BABF-5A73A0749D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2C9EBC8-DE33-981D-7A29-A26C0A849B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1E844AB3-7740-E76C-87DD-10ECE3DB7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6CA763B7-B5BE-740D-8086-349D33E14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58831741-F0BE-BC39-DE0C-6CA978B87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14892420-DCC6-CEB7-1FDF-F52EDD807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FED8BFFE-5648-594B-96E9-E00BBF46F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7CCFBF15-EA2B-ED13-70A0-6CE2B6DC1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289232B2-E0EB-9431-89A7-E0263199E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B38F84A0-EF5B-398E-07DA-B9A494A9DF2E}"/>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sp>
        <p:nvSpPr>
          <p:cNvPr id="3" name="Title 2">
            <a:extLst>
              <a:ext uri="{FF2B5EF4-FFF2-40B4-BE49-F238E27FC236}">
                <a16:creationId xmlns:a16="http://schemas.microsoft.com/office/drawing/2014/main" id="{17CAB257-006E-DB4A-6EF5-075986571CAB}"/>
              </a:ext>
            </a:extLst>
          </p:cNvPr>
          <p:cNvSpPr>
            <a:spLocks noGrp="1"/>
          </p:cNvSpPr>
          <p:nvPr>
            <p:ph type="title"/>
          </p:nvPr>
        </p:nvSpPr>
        <p:spPr>
          <a:xfrm>
            <a:off x="613258" y="425833"/>
            <a:ext cx="8462096" cy="1268984"/>
          </a:xfrm>
        </p:spPr>
        <p:txBody>
          <a:bodyPr>
            <a:normAutofit/>
          </a:bodyPr>
          <a:lstStyle/>
          <a:p>
            <a:r>
              <a:rPr lang="en-US" dirty="0">
                <a:solidFill>
                  <a:srgbClr val="002060"/>
                </a:solidFill>
              </a:rPr>
              <a:t>Proposal (A- bond rating)</a:t>
            </a:r>
          </a:p>
        </p:txBody>
      </p:sp>
      <p:pic>
        <p:nvPicPr>
          <p:cNvPr id="4" name="Picture 3">
            <a:extLst>
              <a:ext uri="{FF2B5EF4-FFF2-40B4-BE49-F238E27FC236}">
                <a16:creationId xmlns:a16="http://schemas.microsoft.com/office/drawing/2014/main" id="{40664140-8F3F-C72E-F3FF-083935AD4CB1}"/>
              </a:ext>
            </a:extLst>
          </p:cNvPr>
          <p:cNvPicPr>
            <a:picLocks noChangeAspect="1"/>
          </p:cNvPicPr>
          <p:nvPr/>
        </p:nvPicPr>
        <p:blipFill>
          <a:blip r:embed="rId3"/>
          <a:stretch>
            <a:fillRect/>
          </a:stretch>
        </p:blipFill>
        <p:spPr>
          <a:xfrm>
            <a:off x="1108966" y="2357288"/>
            <a:ext cx="9974067" cy="2143424"/>
          </a:xfrm>
          <a:prstGeom prst="rect">
            <a:avLst/>
          </a:prstGeom>
        </p:spPr>
      </p:pic>
    </p:spTree>
    <p:extLst>
      <p:ext uri="{BB962C8B-B14F-4D97-AF65-F5344CB8AC3E}">
        <p14:creationId xmlns:p14="http://schemas.microsoft.com/office/powerpoint/2010/main" val="275976966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D7FFF12-CE6B-5D9B-6DAD-25B38F046EC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1105C9-ABCE-B57B-7119-56154FFF8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46B35E8-16D4-8E59-4FAA-5F4D09B234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2A1B915-87DE-68B5-AA5E-4C367BBB65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876CEB84-5246-E935-0FEF-F1BCC4B9B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73C745DA-6066-ECC3-D2B1-FF00C2102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44645582-4ABE-4DE3-678C-C1EFF367F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4664A5D6-1291-C51B-ACA4-656C2426E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25C4DC6B-2E02-91E5-0419-880DA5DD1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7AF718DD-F9A3-2FA3-E92C-E4E667FBC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82CEB91A-8928-CA8B-7DB9-82759CFB8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98AA7518-8862-DB1E-F94D-017A22320198}"/>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sp>
        <p:nvSpPr>
          <p:cNvPr id="3" name="Title 2">
            <a:extLst>
              <a:ext uri="{FF2B5EF4-FFF2-40B4-BE49-F238E27FC236}">
                <a16:creationId xmlns:a16="http://schemas.microsoft.com/office/drawing/2014/main" id="{AE628D32-B568-573D-6137-CFAAE4DBD7BF}"/>
              </a:ext>
            </a:extLst>
          </p:cNvPr>
          <p:cNvSpPr>
            <a:spLocks noGrp="1"/>
          </p:cNvSpPr>
          <p:nvPr>
            <p:ph type="title"/>
          </p:nvPr>
        </p:nvSpPr>
        <p:spPr>
          <a:xfrm>
            <a:off x="1899764" y="191766"/>
            <a:ext cx="8462096" cy="1268984"/>
          </a:xfrm>
        </p:spPr>
        <p:txBody>
          <a:bodyPr>
            <a:normAutofit fontScale="90000"/>
          </a:bodyPr>
          <a:lstStyle/>
          <a:p>
            <a:r>
              <a:rPr lang="en-US" dirty="0">
                <a:solidFill>
                  <a:srgbClr val="002060"/>
                </a:solidFill>
              </a:rPr>
              <a:t>Comparison—the stronger bond rating </a:t>
            </a:r>
            <a:r>
              <a:rPr lang="en-US" u="sng" dirty="0">
                <a:solidFill>
                  <a:srgbClr val="002060"/>
                </a:solidFill>
              </a:rPr>
              <a:t>increases</a:t>
            </a:r>
            <a:r>
              <a:rPr lang="en-US" dirty="0">
                <a:solidFill>
                  <a:srgbClr val="002060"/>
                </a:solidFill>
              </a:rPr>
              <a:t> customer costs</a:t>
            </a:r>
          </a:p>
        </p:txBody>
      </p:sp>
      <p:pic>
        <p:nvPicPr>
          <p:cNvPr id="4" name="Picture 3">
            <a:extLst>
              <a:ext uri="{FF2B5EF4-FFF2-40B4-BE49-F238E27FC236}">
                <a16:creationId xmlns:a16="http://schemas.microsoft.com/office/drawing/2014/main" id="{E1ECE9F1-E8AC-852E-9068-24FA02CDF639}"/>
              </a:ext>
            </a:extLst>
          </p:cNvPr>
          <p:cNvPicPr>
            <a:picLocks noChangeAspect="1"/>
          </p:cNvPicPr>
          <p:nvPr/>
        </p:nvPicPr>
        <p:blipFill>
          <a:blip r:embed="rId3"/>
          <a:stretch>
            <a:fillRect/>
          </a:stretch>
        </p:blipFill>
        <p:spPr>
          <a:xfrm>
            <a:off x="1108966" y="3763366"/>
            <a:ext cx="9974067" cy="2143424"/>
          </a:xfrm>
          <a:prstGeom prst="rect">
            <a:avLst/>
          </a:prstGeom>
        </p:spPr>
      </p:pic>
      <p:pic>
        <p:nvPicPr>
          <p:cNvPr id="2" name="Picture 1">
            <a:extLst>
              <a:ext uri="{FF2B5EF4-FFF2-40B4-BE49-F238E27FC236}">
                <a16:creationId xmlns:a16="http://schemas.microsoft.com/office/drawing/2014/main" id="{877C19F7-D4FF-58C5-6820-1E91172DA8CC}"/>
              </a:ext>
            </a:extLst>
          </p:cNvPr>
          <p:cNvPicPr>
            <a:picLocks noChangeAspect="1"/>
          </p:cNvPicPr>
          <p:nvPr/>
        </p:nvPicPr>
        <p:blipFill>
          <a:blip r:embed="rId4"/>
          <a:stretch>
            <a:fillRect/>
          </a:stretch>
        </p:blipFill>
        <p:spPr>
          <a:xfrm>
            <a:off x="1108966" y="1581251"/>
            <a:ext cx="10059804" cy="2105319"/>
          </a:xfrm>
          <a:prstGeom prst="rect">
            <a:avLst/>
          </a:prstGeom>
        </p:spPr>
      </p:pic>
      <p:sp>
        <p:nvSpPr>
          <p:cNvPr id="5" name="TextBox 4">
            <a:extLst>
              <a:ext uri="{FF2B5EF4-FFF2-40B4-BE49-F238E27FC236}">
                <a16:creationId xmlns:a16="http://schemas.microsoft.com/office/drawing/2014/main" id="{0AB72717-F62E-05C2-8DE9-DDF95291BFBB}"/>
              </a:ext>
            </a:extLst>
          </p:cNvPr>
          <p:cNvSpPr txBox="1"/>
          <p:nvPr/>
        </p:nvSpPr>
        <p:spPr>
          <a:xfrm>
            <a:off x="1399462" y="1811780"/>
            <a:ext cx="1186543" cy="369332"/>
          </a:xfrm>
          <a:prstGeom prst="rect">
            <a:avLst/>
          </a:prstGeom>
          <a:noFill/>
        </p:spPr>
        <p:txBody>
          <a:bodyPr wrap="none" rtlCol="0">
            <a:spAutoFit/>
          </a:bodyPr>
          <a:lstStyle/>
          <a:p>
            <a:r>
              <a:rPr lang="en-US" dirty="0">
                <a:solidFill>
                  <a:srgbClr val="C00000"/>
                </a:solidFill>
              </a:rPr>
              <a:t>Baa/BBB</a:t>
            </a:r>
          </a:p>
        </p:txBody>
      </p:sp>
      <p:sp>
        <p:nvSpPr>
          <p:cNvPr id="6" name="TextBox 5">
            <a:extLst>
              <a:ext uri="{FF2B5EF4-FFF2-40B4-BE49-F238E27FC236}">
                <a16:creationId xmlns:a16="http://schemas.microsoft.com/office/drawing/2014/main" id="{5EFB2FB8-2668-F315-87F7-22310B291A77}"/>
              </a:ext>
            </a:extLst>
          </p:cNvPr>
          <p:cNvSpPr txBox="1"/>
          <p:nvPr/>
        </p:nvSpPr>
        <p:spPr>
          <a:xfrm>
            <a:off x="1776167" y="3969614"/>
            <a:ext cx="433132" cy="369332"/>
          </a:xfrm>
          <a:prstGeom prst="rect">
            <a:avLst/>
          </a:prstGeom>
          <a:noFill/>
        </p:spPr>
        <p:txBody>
          <a:bodyPr wrap="none" rtlCol="0">
            <a:spAutoFit/>
          </a:bodyPr>
          <a:lstStyle/>
          <a:p>
            <a:r>
              <a:rPr lang="en-US" dirty="0">
                <a:solidFill>
                  <a:srgbClr val="C00000"/>
                </a:solidFill>
              </a:rPr>
              <a:t>A-</a:t>
            </a:r>
          </a:p>
        </p:txBody>
      </p:sp>
      <p:sp>
        <p:nvSpPr>
          <p:cNvPr id="7" name="Arrow: Up-Down 6">
            <a:extLst>
              <a:ext uri="{FF2B5EF4-FFF2-40B4-BE49-F238E27FC236}">
                <a16:creationId xmlns:a16="http://schemas.microsoft.com/office/drawing/2014/main" id="{1F6692A0-6D87-002D-04FB-AF576EF7036A}"/>
              </a:ext>
            </a:extLst>
          </p:cNvPr>
          <p:cNvSpPr/>
          <p:nvPr/>
        </p:nvSpPr>
        <p:spPr>
          <a:xfrm>
            <a:off x="9851673" y="3184849"/>
            <a:ext cx="267419" cy="1155657"/>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501282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BA35569-13E8-A3F0-16D5-E71F61319F2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600583-F800-F55B-83EC-6300F5B7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9506197-D8E0-0312-8F2B-3C91FC0A3F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6262D6D-7229-4A41-8F39-2FF9D7CF76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B3AE6C45-1112-2065-3EE0-099DF3FA4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8D667835-EC55-A346-47D8-B8A91FBA5E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4A9476F5-3254-C2BB-833E-A5F690426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2ECB8BF9-6AA2-B8EB-713B-8246939ED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6119217B-757D-B502-BD40-E99519E2D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E93F6A5D-2F63-38E2-688D-832A77DF7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4CA91217-3B42-336D-0BD9-DC69AD621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CB615C4E-88A1-160F-EE1F-57F3EBC3D13F}"/>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sp>
        <p:nvSpPr>
          <p:cNvPr id="3" name="Title 2">
            <a:extLst>
              <a:ext uri="{FF2B5EF4-FFF2-40B4-BE49-F238E27FC236}">
                <a16:creationId xmlns:a16="http://schemas.microsoft.com/office/drawing/2014/main" id="{3C9C30B8-7379-3F60-A74C-2E122195B6EC}"/>
              </a:ext>
            </a:extLst>
          </p:cNvPr>
          <p:cNvSpPr>
            <a:spLocks noGrp="1"/>
          </p:cNvSpPr>
          <p:nvPr>
            <p:ph type="title"/>
          </p:nvPr>
        </p:nvSpPr>
        <p:spPr>
          <a:xfrm>
            <a:off x="1198179" y="191766"/>
            <a:ext cx="9163681" cy="1268984"/>
          </a:xfrm>
        </p:spPr>
        <p:txBody>
          <a:bodyPr>
            <a:normAutofit fontScale="90000"/>
          </a:bodyPr>
          <a:lstStyle/>
          <a:p>
            <a:r>
              <a:rPr lang="en-US" dirty="0">
                <a:solidFill>
                  <a:srgbClr val="002060"/>
                </a:solidFill>
              </a:rPr>
              <a:t>Just to get back to </a:t>
            </a:r>
            <a:r>
              <a:rPr lang="en-US" u="sng" dirty="0">
                <a:solidFill>
                  <a:srgbClr val="002060"/>
                </a:solidFill>
              </a:rPr>
              <a:t>no increase</a:t>
            </a:r>
            <a:r>
              <a:rPr lang="en-US" dirty="0">
                <a:solidFill>
                  <a:srgbClr val="002060"/>
                </a:solidFill>
              </a:rPr>
              <a:t> in costs, the utility has to lower the ROE to 9.2%</a:t>
            </a:r>
          </a:p>
        </p:txBody>
      </p:sp>
      <p:pic>
        <p:nvPicPr>
          <p:cNvPr id="2" name="Picture 1">
            <a:extLst>
              <a:ext uri="{FF2B5EF4-FFF2-40B4-BE49-F238E27FC236}">
                <a16:creationId xmlns:a16="http://schemas.microsoft.com/office/drawing/2014/main" id="{77603788-4662-E04A-7A88-3207431A1958}"/>
              </a:ext>
            </a:extLst>
          </p:cNvPr>
          <p:cNvPicPr>
            <a:picLocks noChangeAspect="1"/>
          </p:cNvPicPr>
          <p:nvPr/>
        </p:nvPicPr>
        <p:blipFill>
          <a:blip r:embed="rId3"/>
          <a:stretch>
            <a:fillRect/>
          </a:stretch>
        </p:blipFill>
        <p:spPr>
          <a:xfrm>
            <a:off x="1108966" y="1581251"/>
            <a:ext cx="10059804" cy="2105319"/>
          </a:xfrm>
          <a:prstGeom prst="rect">
            <a:avLst/>
          </a:prstGeom>
        </p:spPr>
      </p:pic>
      <p:sp>
        <p:nvSpPr>
          <p:cNvPr id="5" name="TextBox 4">
            <a:extLst>
              <a:ext uri="{FF2B5EF4-FFF2-40B4-BE49-F238E27FC236}">
                <a16:creationId xmlns:a16="http://schemas.microsoft.com/office/drawing/2014/main" id="{FC5B501A-76B4-44D5-284E-C289544A78EA}"/>
              </a:ext>
            </a:extLst>
          </p:cNvPr>
          <p:cNvSpPr txBox="1"/>
          <p:nvPr/>
        </p:nvSpPr>
        <p:spPr>
          <a:xfrm>
            <a:off x="1399462" y="1811780"/>
            <a:ext cx="1186543" cy="369332"/>
          </a:xfrm>
          <a:prstGeom prst="rect">
            <a:avLst/>
          </a:prstGeom>
          <a:noFill/>
        </p:spPr>
        <p:txBody>
          <a:bodyPr wrap="none" rtlCol="0">
            <a:spAutoFit/>
          </a:bodyPr>
          <a:lstStyle/>
          <a:p>
            <a:r>
              <a:rPr lang="en-US" dirty="0">
                <a:solidFill>
                  <a:srgbClr val="C00000"/>
                </a:solidFill>
              </a:rPr>
              <a:t>Baa/BBB</a:t>
            </a:r>
          </a:p>
        </p:txBody>
      </p:sp>
      <p:pic>
        <p:nvPicPr>
          <p:cNvPr id="11" name="Picture 10">
            <a:extLst>
              <a:ext uri="{FF2B5EF4-FFF2-40B4-BE49-F238E27FC236}">
                <a16:creationId xmlns:a16="http://schemas.microsoft.com/office/drawing/2014/main" id="{2DDE5610-2452-BA14-A6C6-EF2A7719314A}"/>
              </a:ext>
            </a:extLst>
          </p:cNvPr>
          <p:cNvPicPr>
            <a:picLocks noChangeAspect="1"/>
          </p:cNvPicPr>
          <p:nvPr/>
        </p:nvPicPr>
        <p:blipFill>
          <a:blip r:embed="rId4"/>
          <a:stretch>
            <a:fillRect/>
          </a:stretch>
        </p:blipFill>
        <p:spPr>
          <a:xfrm>
            <a:off x="1108966" y="3837709"/>
            <a:ext cx="10137103" cy="2045658"/>
          </a:xfrm>
          <a:prstGeom prst="rect">
            <a:avLst/>
          </a:prstGeom>
        </p:spPr>
      </p:pic>
      <p:sp>
        <p:nvSpPr>
          <p:cNvPr id="21" name="Arrow: Up-Down 20">
            <a:extLst>
              <a:ext uri="{FF2B5EF4-FFF2-40B4-BE49-F238E27FC236}">
                <a16:creationId xmlns:a16="http://schemas.microsoft.com/office/drawing/2014/main" id="{6B8D607A-6BEC-29B5-79D9-DFFD77AB6824}"/>
              </a:ext>
            </a:extLst>
          </p:cNvPr>
          <p:cNvSpPr/>
          <p:nvPr/>
        </p:nvSpPr>
        <p:spPr>
          <a:xfrm>
            <a:off x="9851673" y="3184849"/>
            <a:ext cx="267419" cy="1155657"/>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768991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3844002-DCB7-6B83-250C-B46911A9764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1DD211-0FE3-C4B3-B2EC-FAE6FF644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9D418F7E-920A-215F-BA18-DE8E148ACC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0DEF47F-D293-819B-0705-4B0AC881AF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347775DB-7C17-5D17-87C8-D2EEE3AEC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1D31FA90-E890-3489-E4A6-690F8B8EB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1233D929-64C1-6EEA-0760-F4D9E18A5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1BE46423-C806-4896-4F1A-E09678473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563BF2DA-1E37-314E-49F8-08E416CDE0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BB3BE8A8-5A63-FB41-AE87-2B86BD9EF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00AEF086-07D0-4DA3-2F59-7D20A4CE7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3" name="Picture 2">
            <a:extLst>
              <a:ext uri="{FF2B5EF4-FFF2-40B4-BE49-F238E27FC236}">
                <a16:creationId xmlns:a16="http://schemas.microsoft.com/office/drawing/2014/main" id="{8A488DE5-4E79-4D6F-C633-6BECF61C9DFD}"/>
              </a:ext>
            </a:extLst>
          </p:cNvPr>
          <p:cNvPicPr>
            <a:picLocks noChangeAspect="1"/>
          </p:cNvPicPr>
          <p:nvPr/>
        </p:nvPicPr>
        <p:blipFill>
          <a:blip r:embed="rId2"/>
          <a:stretch>
            <a:fillRect/>
          </a:stretch>
        </p:blipFill>
        <p:spPr>
          <a:xfrm>
            <a:off x="3686309" y="140827"/>
            <a:ext cx="5478712" cy="5946283"/>
          </a:xfrm>
          <a:prstGeom prst="rect">
            <a:avLst/>
          </a:prstGeom>
        </p:spPr>
      </p:pic>
      <p:sp>
        <p:nvSpPr>
          <p:cNvPr id="5" name="TextBox 4">
            <a:extLst>
              <a:ext uri="{FF2B5EF4-FFF2-40B4-BE49-F238E27FC236}">
                <a16:creationId xmlns:a16="http://schemas.microsoft.com/office/drawing/2014/main" id="{04649C22-E9DB-F446-ED00-82AFE56830BE}"/>
              </a:ext>
            </a:extLst>
          </p:cNvPr>
          <p:cNvSpPr txBox="1"/>
          <p:nvPr/>
        </p:nvSpPr>
        <p:spPr>
          <a:xfrm>
            <a:off x="317382" y="2374123"/>
            <a:ext cx="2730235" cy="646331"/>
          </a:xfrm>
          <a:prstGeom prst="rect">
            <a:avLst/>
          </a:prstGeom>
          <a:noFill/>
        </p:spPr>
        <p:txBody>
          <a:bodyPr wrap="none" rtlCol="0">
            <a:spAutoFit/>
          </a:bodyPr>
          <a:lstStyle/>
          <a:p>
            <a:pPr algn="ctr"/>
            <a:r>
              <a:rPr lang="en-US" dirty="0"/>
              <a:t>Source: </a:t>
            </a:r>
          </a:p>
          <a:p>
            <a:pPr algn="ctr"/>
            <a:r>
              <a:rPr lang="en-US" dirty="0"/>
              <a:t>Edison Electric Institute</a:t>
            </a:r>
          </a:p>
        </p:txBody>
      </p:sp>
    </p:spTree>
    <p:extLst>
      <p:ext uri="{BB962C8B-B14F-4D97-AF65-F5344CB8AC3E}">
        <p14:creationId xmlns:p14="http://schemas.microsoft.com/office/powerpoint/2010/main" val="71592314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7F20D03-6B89-50F0-D329-3FF196CA335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9EAABD-D63F-10D0-8484-0CC2B5776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18F249A-7404-A449-6EF3-7A9830C422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46EC95-7B50-A90C-412D-51F0EC1A68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5155B1D4-9F5B-492C-8D12-26734546B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2BE01715-431C-BE1D-AA9F-A20253162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38430481-67E7-C252-3D79-1C9563847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2F66AFB9-6001-792A-D6D8-2E3292EA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45EDC3BC-60A9-79C9-1C86-E68385EA0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E90061D6-4FAC-2C0A-4FC6-1B1FD889C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F673D522-AD28-8A9A-239C-8445D7EA0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extBox 6">
            <a:extLst>
              <a:ext uri="{FF2B5EF4-FFF2-40B4-BE49-F238E27FC236}">
                <a16:creationId xmlns:a16="http://schemas.microsoft.com/office/drawing/2014/main" id="{62022CA5-0689-0FC9-205A-A8E7A0B9AE8A}"/>
              </a:ext>
            </a:extLst>
          </p:cNvPr>
          <p:cNvSpPr txBox="1"/>
          <p:nvPr/>
        </p:nvSpPr>
        <p:spPr>
          <a:xfrm>
            <a:off x="1373774" y="1522433"/>
            <a:ext cx="9047669" cy="2862322"/>
          </a:xfrm>
          <a:prstGeom prst="rect">
            <a:avLst/>
          </a:prstGeom>
          <a:noFill/>
          <a:ln w="63500">
            <a:solidFill>
              <a:srgbClr val="C00000"/>
            </a:solidFill>
          </a:ln>
        </p:spPr>
        <p:txBody>
          <a:bodyPr wrap="none" rtlCol="0">
            <a:spAutoFit/>
          </a:bodyPr>
          <a:lstStyle/>
          <a:p>
            <a:pPr algn="ctr"/>
            <a:r>
              <a:rPr lang="en-US" sz="3600" dirty="0"/>
              <a:t>Bond rating agencies are doing their job.</a:t>
            </a:r>
          </a:p>
          <a:p>
            <a:pPr algn="ctr"/>
            <a:r>
              <a:rPr lang="en-US" sz="3600" dirty="0"/>
              <a:t>Those ratings were never intended to </a:t>
            </a:r>
          </a:p>
          <a:p>
            <a:pPr algn="ctr"/>
            <a:r>
              <a:rPr lang="en-US" sz="3600" dirty="0"/>
              <a:t>indicate what it costs a company to raise </a:t>
            </a:r>
          </a:p>
          <a:p>
            <a:pPr algn="ctr"/>
            <a:r>
              <a:rPr lang="en-US" sz="3600" u="sng" dirty="0"/>
              <a:t>capital overall</a:t>
            </a:r>
            <a:r>
              <a:rPr lang="en-US" sz="3600" dirty="0"/>
              <a:t>, but rather how risky </a:t>
            </a:r>
          </a:p>
          <a:p>
            <a:pPr algn="ctr"/>
            <a:r>
              <a:rPr lang="en-US" sz="3600" dirty="0"/>
              <a:t>its </a:t>
            </a:r>
            <a:r>
              <a:rPr lang="en-US" sz="3600" u="sng" dirty="0"/>
              <a:t>bonds</a:t>
            </a:r>
            <a:r>
              <a:rPr lang="en-US" sz="3600" dirty="0"/>
              <a:t> are.</a:t>
            </a:r>
          </a:p>
        </p:txBody>
      </p:sp>
    </p:spTree>
    <p:extLst>
      <p:ext uri="{BB962C8B-B14F-4D97-AF65-F5344CB8AC3E}">
        <p14:creationId xmlns:p14="http://schemas.microsoft.com/office/powerpoint/2010/main" val="145068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288EF7D-94EB-49E1-BB25-D3DB03932BE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946448-AF62-A596-800B-71A838F0F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F62D3E-6A57-D38B-27A8-61E321FB1960}"/>
              </a:ext>
            </a:extLst>
          </p:cNvPr>
          <p:cNvSpPr>
            <a:spLocks noGrp="1"/>
          </p:cNvSpPr>
          <p:nvPr>
            <p:ph type="title"/>
          </p:nvPr>
        </p:nvSpPr>
        <p:spPr>
          <a:xfrm>
            <a:off x="565150" y="436246"/>
            <a:ext cx="9198761" cy="1268984"/>
          </a:xfrm>
        </p:spPr>
        <p:txBody>
          <a:bodyPr>
            <a:normAutofit/>
          </a:bodyPr>
          <a:lstStyle/>
          <a:p>
            <a:r>
              <a:rPr lang="en-US" cap="small" dirty="0"/>
              <a:t>Recognizing the Value of Debt</a:t>
            </a:r>
          </a:p>
        </p:txBody>
      </p:sp>
      <p:cxnSp>
        <p:nvCxnSpPr>
          <p:cNvPr id="10" name="Straight Connector 9">
            <a:extLst>
              <a:ext uri="{FF2B5EF4-FFF2-40B4-BE49-F238E27FC236}">
                <a16:creationId xmlns:a16="http://schemas.microsoft.com/office/drawing/2014/main" id="{6791D480-4500-109C-2B9D-D32DD825C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6072997-1522-DC2D-B614-BC1684C7B5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921FB139-C74B-0F9F-3AE7-6AD24CEB4C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81402839-8DA2-6642-F9ED-63DAB3CD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FF18D339-4BF7-CC86-B0B0-EBF15C774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053706D5-EE64-7BA4-D592-7C0072FB2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0577690B-E5AB-345F-32AD-5981B2BDA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870A9B55-16D7-85AD-4188-9443A136AE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F9E2999D-384D-0D76-587D-1691E666A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itle 1">
            <a:extLst>
              <a:ext uri="{FF2B5EF4-FFF2-40B4-BE49-F238E27FC236}">
                <a16:creationId xmlns:a16="http://schemas.microsoft.com/office/drawing/2014/main" id="{3881EE02-55D9-E85A-DF37-82D62E9589E4}"/>
              </a:ext>
            </a:extLst>
          </p:cNvPr>
          <p:cNvSpPr txBox="1">
            <a:spLocks/>
          </p:cNvSpPr>
          <p:nvPr/>
        </p:nvSpPr>
        <p:spPr>
          <a:xfrm>
            <a:off x="711052" y="1456183"/>
            <a:ext cx="9286216" cy="1268984"/>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dirty="0"/>
              <a:t>In the late 1970s and early 1980s the finance research suggested that firms used too little debt</a:t>
            </a:r>
          </a:p>
        </p:txBody>
      </p:sp>
      <p:sp>
        <p:nvSpPr>
          <p:cNvPr id="5" name="Content Placeholder 2">
            <a:extLst>
              <a:ext uri="{FF2B5EF4-FFF2-40B4-BE49-F238E27FC236}">
                <a16:creationId xmlns:a16="http://schemas.microsoft.com/office/drawing/2014/main" id="{13F48B26-EAC7-7D5E-83B6-072CE05B619C}"/>
              </a:ext>
            </a:extLst>
          </p:cNvPr>
          <p:cNvSpPr>
            <a:spLocks noGrp="1"/>
          </p:cNvSpPr>
          <p:nvPr>
            <p:ph idx="1"/>
          </p:nvPr>
        </p:nvSpPr>
        <p:spPr>
          <a:xfrm>
            <a:off x="565150" y="2781118"/>
            <a:ext cx="8621982" cy="3601212"/>
          </a:xfrm>
        </p:spPr>
        <p:txBody>
          <a:bodyPr/>
          <a:lstStyle/>
          <a:p>
            <a:r>
              <a:rPr lang="en-US" dirty="0"/>
              <a:t>This was more than just conjecture. Firms found that when they used debt financing, instead of equity financing, their stock prices rose. </a:t>
            </a:r>
          </a:p>
          <a:p>
            <a:endParaRPr lang="en-US" dirty="0"/>
          </a:p>
          <a:p>
            <a:r>
              <a:rPr lang="en-US" dirty="0"/>
              <a:t>AAA bond ratings were then a sign of inefficient management, and fewer and fewer firms strove for that rating.</a:t>
            </a:r>
          </a:p>
        </p:txBody>
      </p:sp>
    </p:spTree>
    <p:extLst>
      <p:ext uri="{BB962C8B-B14F-4D97-AF65-F5344CB8AC3E}">
        <p14:creationId xmlns:p14="http://schemas.microsoft.com/office/powerpoint/2010/main" val="192538681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1A20CF6-21A6-87A7-E7B7-29E342AA6DD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7A5A98-9B5E-57E2-4332-74203E0C6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74E2EC2F-92A3-5386-3C4C-1B24EED358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4F38E6F-E271-1CA7-B573-A8D2218FCD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345913DF-DE3C-BA00-08CC-CDED86AEE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7FE795F4-DDBE-B4E5-F759-198F331C5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81F29756-1574-F5A2-7DB5-19C73CA31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FC953903-9544-0667-88BC-130CC9474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FF7EEA52-E8D1-95B3-E536-8CEB340AC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45286703-2A76-B678-2276-15125CFF8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D4FE83CD-3143-87C0-F552-230244CAE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124041C4-3152-B187-6F76-0BF819EDB2BE}"/>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pic>
        <p:nvPicPr>
          <p:cNvPr id="2" name="Picture 1">
            <a:extLst>
              <a:ext uri="{FF2B5EF4-FFF2-40B4-BE49-F238E27FC236}">
                <a16:creationId xmlns:a16="http://schemas.microsoft.com/office/drawing/2014/main" id="{F002E648-40FC-166B-44C1-8C91E1C401C3}"/>
              </a:ext>
            </a:extLst>
          </p:cNvPr>
          <p:cNvPicPr>
            <a:picLocks noChangeAspect="1"/>
          </p:cNvPicPr>
          <p:nvPr/>
        </p:nvPicPr>
        <p:blipFill>
          <a:blip r:embed="rId3"/>
          <a:stretch>
            <a:fillRect/>
          </a:stretch>
        </p:blipFill>
        <p:spPr>
          <a:xfrm>
            <a:off x="314311" y="562344"/>
            <a:ext cx="3758349" cy="5387691"/>
          </a:xfrm>
          <a:prstGeom prst="rect">
            <a:avLst/>
          </a:prstGeom>
        </p:spPr>
      </p:pic>
      <p:sp>
        <p:nvSpPr>
          <p:cNvPr id="5" name="TextBox 4">
            <a:extLst>
              <a:ext uri="{FF2B5EF4-FFF2-40B4-BE49-F238E27FC236}">
                <a16:creationId xmlns:a16="http://schemas.microsoft.com/office/drawing/2014/main" id="{E15A5723-58C5-CCD0-08BD-AB8231E6C47F}"/>
              </a:ext>
            </a:extLst>
          </p:cNvPr>
          <p:cNvSpPr txBox="1"/>
          <p:nvPr/>
        </p:nvSpPr>
        <p:spPr>
          <a:xfrm>
            <a:off x="4590018" y="1273841"/>
            <a:ext cx="6206706" cy="3539430"/>
          </a:xfrm>
          <a:prstGeom prst="rect">
            <a:avLst/>
          </a:prstGeom>
          <a:noFill/>
        </p:spPr>
        <p:txBody>
          <a:bodyPr wrap="square">
            <a:spAutoFit/>
          </a:bodyPr>
          <a:lstStyle/>
          <a:p>
            <a:pPr marL="0" indent="0">
              <a:buNone/>
            </a:pPr>
            <a:r>
              <a:rPr lang="en-US" sz="3200" dirty="0">
                <a:solidFill>
                  <a:srgbClr val="002060"/>
                </a:solidFill>
                <a:latin typeface="Times New Roman" panose="02020603050405020304" pitchFamily="18" charset="0"/>
                <a:cs typeface="Times New Roman" panose="02020603050405020304" pitchFamily="18" charset="0"/>
              </a:rPr>
              <a:t>No one wakes up thinking, “I am going to make bad decisions today,” and yet we all make them. What is particularly surprising is some of the biggest mistakes are made by people who are, by objective standards, very intelligent.</a:t>
            </a:r>
          </a:p>
        </p:txBody>
      </p:sp>
    </p:spTree>
    <p:extLst>
      <p:ext uri="{BB962C8B-B14F-4D97-AF65-F5344CB8AC3E}">
        <p14:creationId xmlns:p14="http://schemas.microsoft.com/office/powerpoint/2010/main" val="323715086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F0D3D6D-CBC5-31F0-A24F-920755817A7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8B621F-B36A-F073-9164-9B4D420D0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AF840147-16D3-82DA-CFE4-5D0E0DDBC4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B3D34A9-05BE-CD87-8025-40C934855D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9187E933-DF64-BA1E-7593-3B455455F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9850BDE0-0B2C-B525-4862-A5E7DB659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202147EE-F80D-D831-518C-1656B786D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B9976938-D861-5056-2310-B4EC4A3D2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0E713D99-E6B1-8565-9CB6-9C65F8386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7D96188E-4BD5-4072-543F-062350181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13B75EB0-4E3D-F3BC-7BF6-16B4F2B2C9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8555F461-C1ED-C5B5-777D-4E649D160E96}"/>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pic>
        <p:nvPicPr>
          <p:cNvPr id="5" name="Picture 4">
            <a:extLst>
              <a:ext uri="{FF2B5EF4-FFF2-40B4-BE49-F238E27FC236}">
                <a16:creationId xmlns:a16="http://schemas.microsoft.com/office/drawing/2014/main" id="{B636CE05-5FB9-BC3F-0F86-6454AA2018FE}"/>
              </a:ext>
            </a:extLst>
          </p:cNvPr>
          <p:cNvPicPr>
            <a:picLocks noChangeAspect="1"/>
          </p:cNvPicPr>
          <p:nvPr/>
        </p:nvPicPr>
        <p:blipFill>
          <a:blip r:embed="rId3"/>
          <a:stretch>
            <a:fillRect/>
          </a:stretch>
        </p:blipFill>
        <p:spPr>
          <a:xfrm>
            <a:off x="1983326" y="121629"/>
            <a:ext cx="7388796" cy="5726747"/>
          </a:xfrm>
          <a:prstGeom prst="rect">
            <a:avLst/>
          </a:prstGeom>
        </p:spPr>
      </p:pic>
      <p:sp>
        <p:nvSpPr>
          <p:cNvPr id="9" name="TextBox 8">
            <a:extLst>
              <a:ext uri="{FF2B5EF4-FFF2-40B4-BE49-F238E27FC236}">
                <a16:creationId xmlns:a16="http://schemas.microsoft.com/office/drawing/2014/main" id="{EE282DEF-53CD-207A-E9D8-7A5D39676D91}"/>
              </a:ext>
            </a:extLst>
          </p:cNvPr>
          <p:cNvSpPr txBox="1"/>
          <p:nvPr/>
        </p:nvSpPr>
        <p:spPr>
          <a:xfrm>
            <a:off x="9634051" y="2246338"/>
            <a:ext cx="2564710" cy="646331"/>
          </a:xfrm>
          <a:prstGeom prst="rect">
            <a:avLst/>
          </a:prstGeom>
          <a:noFill/>
        </p:spPr>
        <p:txBody>
          <a:bodyPr wrap="square">
            <a:spAutoFit/>
          </a:bodyPr>
          <a:lstStyle/>
          <a:p>
            <a:r>
              <a:rPr lang="en-US" dirty="0">
                <a:solidFill>
                  <a:schemeClr val="bg1"/>
                </a:solidFill>
              </a:rPr>
              <a:t>Source: Wall Street Insider</a:t>
            </a:r>
          </a:p>
        </p:txBody>
      </p:sp>
    </p:spTree>
    <p:extLst>
      <p:ext uri="{BB962C8B-B14F-4D97-AF65-F5344CB8AC3E}">
        <p14:creationId xmlns:p14="http://schemas.microsoft.com/office/powerpoint/2010/main" val="245828132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F84C40D-7513-4748-36F1-D7D6CAF7B74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AA4AF9-8407-5810-59F5-4989CF099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EAA887-34EE-20F0-7DCE-B27913DD7158}"/>
              </a:ext>
            </a:extLst>
          </p:cNvPr>
          <p:cNvSpPr>
            <a:spLocks noGrp="1"/>
          </p:cNvSpPr>
          <p:nvPr>
            <p:ph type="title"/>
          </p:nvPr>
        </p:nvSpPr>
        <p:spPr>
          <a:xfrm>
            <a:off x="565150" y="436246"/>
            <a:ext cx="9198761" cy="1268984"/>
          </a:xfrm>
        </p:spPr>
        <p:txBody>
          <a:bodyPr>
            <a:normAutofit/>
          </a:bodyPr>
          <a:lstStyle/>
          <a:p>
            <a:r>
              <a:rPr lang="en-US" cap="small" dirty="0"/>
              <a:t>The Trouble with Triple A’s</a:t>
            </a:r>
          </a:p>
        </p:txBody>
      </p:sp>
      <p:cxnSp>
        <p:nvCxnSpPr>
          <p:cNvPr id="10" name="Straight Connector 9">
            <a:extLst>
              <a:ext uri="{FF2B5EF4-FFF2-40B4-BE49-F238E27FC236}">
                <a16:creationId xmlns:a16="http://schemas.microsoft.com/office/drawing/2014/main" id="{41516ADD-BF4E-65E9-7804-30C0294763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62A83BD-40DD-E73A-CDCB-4A7FE1F7C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4E45419D-65CF-DC0A-6E72-B6FEBF05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CD5CA8BE-D196-DCC6-C2BF-99F3DC4A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F5AA0D13-8A72-4946-2B82-05A2CDAB9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4425350B-92E3-4A27-A751-D634BA66B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2C35641B-D9E5-D3EF-3DAB-D96FDA8A9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D1D27184-62DA-50F5-6C1F-B66DE20E2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D9D08C4B-8D9E-54AC-566B-40AB91EF1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TextBox 5">
            <a:extLst>
              <a:ext uri="{FF2B5EF4-FFF2-40B4-BE49-F238E27FC236}">
                <a16:creationId xmlns:a16="http://schemas.microsoft.com/office/drawing/2014/main" id="{3C4E9169-AC17-04AF-B2E5-19E605973421}"/>
              </a:ext>
            </a:extLst>
          </p:cNvPr>
          <p:cNvSpPr txBox="1"/>
          <p:nvPr/>
        </p:nvSpPr>
        <p:spPr>
          <a:xfrm>
            <a:off x="639261" y="1922043"/>
            <a:ext cx="9328195" cy="3108543"/>
          </a:xfrm>
          <a:prstGeom prst="rect">
            <a:avLst/>
          </a:prstGeom>
          <a:noFill/>
        </p:spPr>
        <p:txBody>
          <a:bodyPr wrap="none" rtlCol="0">
            <a:spAutoFit/>
          </a:bodyPr>
          <a:lstStyle/>
          <a:p>
            <a:r>
              <a:rPr lang="en-US" sz="2800" dirty="0">
                <a:solidFill>
                  <a:schemeClr val="accent5">
                    <a:lumMod val="60000"/>
                    <a:lumOff val="40000"/>
                  </a:schemeClr>
                </a:solidFill>
              </a:rPr>
              <a:t>Clearly, none of these businesses has been adversely </a:t>
            </a:r>
          </a:p>
          <a:p>
            <a:r>
              <a:rPr lang="en-US" sz="2800" dirty="0">
                <a:solidFill>
                  <a:schemeClr val="accent5">
                    <a:lumMod val="60000"/>
                    <a:lumOff val="40000"/>
                  </a:schemeClr>
                </a:solidFill>
              </a:rPr>
              <a:t>impacted since losing its AAA status.</a:t>
            </a:r>
          </a:p>
          <a:p>
            <a:endParaRPr lang="en-US" sz="2800" dirty="0">
              <a:solidFill>
                <a:schemeClr val="accent5">
                  <a:lumMod val="60000"/>
                  <a:lumOff val="40000"/>
                </a:schemeClr>
              </a:solidFill>
            </a:endParaRPr>
          </a:p>
          <a:p>
            <a:r>
              <a:rPr lang="en-US" sz="2800" dirty="0">
                <a:solidFill>
                  <a:schemeClr val="accent5">
                    <a:lumMod val="60000"/>
                    <a:lumOff val="40000"/>
                  </a:schemeClr>
                </a:solidFill>
              </a:rPr>
              <a:t>The company’s discovered that it was actually less </a:t>
            </a:r>
          </a:p>
          <a:p>
            <a:r>
              <a:rPr lang="en-US" sz="2800" dirty="0">
                <a:solidFill>
                  <a:schemeClr val="accent5">
                    <a:lumMod val="60000"/>
                    <a:lumOff val="40000"/>
                  </a:schemeClr>
                </a:solidFill>
              </a:rPr>
              <a:t>expensive to raise capital as they moved away from </a:t>
            </a:r>
          </a:p>
          <a:p>
            <a:r>
              <a:rPr lang="en-US" sz="2800" dirty="0">
                <a:solidFill>
                  <a:schemeClr val="accent5">
                    <a:lumMod val="60000"/>
                    <a:lumOff val="40000"/>
                  </a:schemeClr>
                </a:solidFill>
              </a:rPr>
              <a:t>AAA bond ratings (even though both the cost of debt</a:t>
            </a:r>
          </a:p>
          <a:p>
            <a:r>
              <a:rPr lang="en-US" sz="2800" dirty="0">
                <a:solidFill>
                  <a:schemeClr val="accent5">
                    <a:lumMod val="60000"/>
                    <a:lumOff val="40000"/>
                  </a:schemeClr>
                </a:solidFill>
              </a:rPr>
              <a:t>and the cost of equity had increased—counterintuitive) </a:t>
            </a:r>
          </a:p>
        </p:txBody>
      </p:sp>
      <p:sp>
        <p:nvSpPr>
          <p:cNvPr id="7" name="TextBox 6">
            <a:extLst>
              <a:ext uri="{FF2B5EF4-FFF2-40B4-BE49-F238E27FC236}">
                <a16:creationId xmlns:a16="http://schemas.microsoft.com/office/drawing/2014/main" id="{B2862411-31F9-3818-3C1C-0CD12F01CAB6}"/>
              </a:ext>
            </a:extLst>
          </p:cNvPr>
          <p:cNvSpPr txBox="1"/>
          <p:nvPr/>
        </p:nvSpPr>
        <p:spPr>
          <a:xfrm>
            <a:off x="565150" y="5451811"/>
            <a:ext cx="6096000" cy="646331"/>
          </a:xfrm>
          <a:prstGeom prst="rect">
            <a:avLst/>
          </a:prstGeom>
          <a:noFill/>
        </p:spPr>
        <p:txBody>
          <a:bodyPr wrap="square">
            <a:spAutoFit/>
          </a:bodyPr>
          <a:lstStyle/>
          <a:p>
            <a:r>
              <a:rPr lang="en-US" dirty="0"/>
              <a:t>https://www.thewallstreetinsider.com/trends/why-only-two-companies-are-left-with-the-aaa-rating</a:t>
            </a:r>
          </a:p>
        </p:txBody>
      </p:sp>
    </p:spTree>
    <p:extLst>
      <p:ext uri="{BB962C8B-B14F-4D97-AF65-F5344CB8AC3E}">
        <p14:creationId xmlns:p14="http://schemas.microsoft.com/office/powerpoint/2010/main" val="73924000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857C665-07A0-3276-9824-981FABF020E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4DE7C4-2808-8C10-6B16-3999E20B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4AAFB0CD-9978-4AF4-98A8-98D6753E35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55D3A97-59D4-44DB-D919-B7FC8D3DB5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0B7B055C-B7D9-DCFC-B58E-19836759D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7CEB5C54-95F9-4BDD-3D51-C957BF26F9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D56C6FF7-A747-6187-7AD0-7A29AAE0A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32625CDD-02E6-66EC-BB34-1631C9774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719A12D2-A5E6-3521-4C0F-718EC1D1BF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00B65F8C-DE6E-F5B0-10E9-27D8FC874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C111D8CD-B23A-8BB9-3F85-DAAA538CDA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6C46B351-7D36-C916-098A-E28CDD9A9CAC}"/>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pic>
        <p:nvPicPr>
          <p:cNvPr id="5" name="Picture 4">
            <a:extLst>
              <a:ext uri="{FF2B5EF4-FFF2-40B4-BE49-F238E27FC236}">
                <a16:creationId xmlns:a16="http://schemas.microsoft.com/office/drawing/2014/main" id="{39CC67B5-1FD9-7F00-0DE6-4E955009D5AA}"/>
              </a:ext>
            </a:extLst>
          </p:cNvPr>
          <p:cNvPicPr>
            <a:picLocks noChangeAspect="1"/>
          </p:cNvPicPr>
          <p:nvPr/>
        </p:nvPicPr>
        <p:blipFill>
          <a:blip r:embed="rId3"/>
          <a:stretch>
            <a:fillRect/>
          </a:stretch>
        </p:blipFill>
        <p:spPr>
          <a:xfrm>
            <a:off x="0" y="865358"/>
            <a:ext cx="12192000" cy="5127283"/>
          </a:xfrm>
          <a:prstGeom prst="rect">
            <a:avLst/>
          </a:prstGeom>
        </p:spPr>
      </p:pic>
    </p:spTree>
    <p:extLst>
      <p:ext uri="{BB962C8B-B14F-4D97-AF65-F5344CB8AC3E}">
        <p14:creationId xmlns:p14="http://schemas.microsoft.com/office/powerpoint/2010/main" val="92211292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05EC6CF-702D-3722-D19B-9159384D39A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37A018-1D6F-899F-B81D-1187FEE6F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F68F5E6-B3D0-1A93-8AEB-D69D7356ED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DA8D294-5EB4-9413-6D25-22B3CB0BA7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0A5707D4-C699-459D-FEB8-9F5D0CC1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A24301E0-C09F-B386-FE25-EDA68953B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29B7B945-88AC-B0AD-6333-207A280B6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DC2C45A6-CBC9-AB51-2C71-DDBBCC339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68D011EE-4E75-F662-49AE-2B1A32142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B3E8FDC4-E0D9-F1DA-6278-1D487BEE9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243319D7-5246-AA9B-DD2E-699CA13B9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A6C76704-313F-84BA-381D-73D894EBDEF5}"/>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sp>
        <p:nvSpPr>
          <p:cNvPr id="2" name="Title 1">
            <a:extLst>
              <a:ext uri="{FF2B5EF4-FFF2-40B4-BE49-F238E27FC236}">
                <a16:creationId xmlns:a16="http://schemas.microsoft.com/office/drawing/2014/main" id="{F02D79D5-B18E-9D52-2825-41DBD93B180A}"/>
              </a:ext>
            </a:extLst>
          </p:cNvPr>
          <p:cNvSpPr>
            <a:spLocks noGrp="1"/>
          </p:cNvSpPr>
          <p:nvPr>
            <p:ph type="title"/>
          </p:nvPr>
        </p:nvSpPr>
        <p:spPr>
          <a:xfrm>
            <a:off x="565150" y="770890"/>
            <a:ext cx="7335835" cy="1268984"/>
          </a:xfrm>
        </p:spPr>
        <p:txBody>
          <a:bodyPr>
            <a:normAutofit fontScale="90000"/>
          </a:bodyPr>
          <a:lstStyle/>
          <a:p>
            <a:r>
              <a:rPr lang="en-US" dirty="0">
                <a:solidFill>
                  <a:schemeClr val="bg1"/>
                </a:solidFill>
              </a:rPr>
              <a:t>Analysis of major corporations</a:t>
            </a:r>
          </a:p>
        </p:txBody>
      </p:sp>
      <p:sp>
        <p:nvSpPr>
          <p:cNvPr id="3" name="Content Placeholder 9">
            <a:extLst>
              <a:ext uri="{FF2B5EF4-FFF2-40B4-BE49-F238E27FC236}">
                <a16:creationId xmlns:a16="http://schemas.microsoft.com/office/drawing/2014/main" id="{33949BE5-384C-905D-111E-FFBC2BB90A7A}"/>
              </a:ext>
            </a:extLst>
          </p:cNvPr>
          <p:cNvSpPr>
            <a:spLocks noGrp="1"/>
          </p:cNvSpPr>
          <p:nvPr>
            <p:ph idx="1"/>
          </p:nvPr>
        </p:nvSpPr>
        <p:spPr>
          <a:xfrm>
            <a:off x="565150" y="1628394"/>
            <a:ext cx="7335835" cy="3601212"/>
          </a:xfrm>
        </p:spPr>
        <p:txBody>
          <a:bodyPr/>
          <a:lstStyle/>
          <a:p>
            <a:r>
              <a:rPr lang="en-US" dirty="0">
                <a:solidFill>
                  <a:schemeClr val="bg1"/>
                </a:solidFill>
              </a:rPr>
              <a:t>Microsoft with its AAA/Aaa bond rating is NOT minimizing it cost of capital (about 10% debt)</a:t>
            </a:r>
          </a:p>
          <a:p>
            <a:endParaRPr lang="en-US" dirty="0">
              <a:solidFill>
                <a:schemeClr val="bg1"/>
              </a:solidFill>
            </a:endParaRPr>
          </a:p>
          <a:p>
            <a:r>
              <a:rPr lang="en-US" dirty="0">
                <a:solidFill>
                  <a:schemeClr val="bg1"/>
                </a:solidFill>
              </a:rPr>
              <a:t>Coca Cola and PepsiCo with their A bond ratings appear to be at or near their cost of capital minimums (30% to 40% debt)</a:t>
            </a:r>
          </a:p>
        </p:txBody>
      </p:sp>
      <p:sp>
        <p:nvSpPr>
          <p:cNvPr id="4" name="TextBox 3">
            <a:extLst>
              <a:ext uri="{FF2B5EF4-FFF2-40B4-BE49-F238E27FC236}">
                <a16:creationId xmlns:a16="http://schemas.microsoft.com/office/drawing/2014/main" id="{00803248-62BA-BEA9-80D4-BC82D0E60A97}"/>
              </a:ext>
            </a:extLst>
          </p:cNvPr>
          <p:cNvSpPr txBox="1"/>
          <p:nvPr/>
        </p:nvSpPr>
        <p:spPr>
          <a:xfrm>
            <a:off x="678276" y="4645554"/>
            <a:ext cx="9435142" cy="646331"/>
          </a:xfrm>
          <a:prstGeom prst="rect">
            <a:avLst/>
          </a:prstGeom>
          <a:noFill/>
        </p:spPr>
        <p:txBody>
          <a:bodyPr wrap="square">
            <a:spAutoFit/>
          </a:bodyPr>
          <a:lstStyle/>
          <a:p>
            <a:r>
              <a:rPr lang="en-US" dirty="0">
                <a:solidFill>
                  <a:schemeClr val="bg1"/>
                </a:solidFill>
              </a:rPr>
              <a:t>Gardner, J., McGowan, C., and Moeller, S. 2013. Using Coke-Cola and Pepsico to demonstrate optimal capital structure theory. </a:t>
            </a:r>
            <a:r>
              <a:rPr lang="en-US" i="1" dirty="0">
                <a:solidFill>
                  <a:schemeClr val="bg1"/>
                </a:solidFill>
              </a:rPr>
              <a:t>Journal of Finance and Accountancy</a:t>
            </a:r>
            <a:r>
              <a:rPr lang="en-US" dirty="0">
                <a:solidFill>
                  <a:schemeClr val="bg1"/>
                </a:solidFill>
              </a:rPr>
              <a:t>.</a:t>
            </a:r>
          </a:p>
        </p:txBody>
      </p:sp>
    </p:spTree>
    <p:extLst>
      <p:ext uri="{BB962C8B-B14F-4D97-AF65-F5344CB8AC3E}">
        <p14:creationId xmlns:p14="http://schemas.microsoft.com/office/powerpoint/2010/main" val="239172435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F129EBD-CF03-80A5-34B9-EED7A095ED2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36D02C-E7C1-CF62-55A6-640C30E06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0557B71A-E811-E352-CCB1-57A9455231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7571300-2C12-E79F-BE85-47F1E44FB8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31FA6912-CE3B-6067-F257-B05FFDB4F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C6E21DFC-685C-EC13-4E94-BADF93D4E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CB54FBC1-8100-5FA0-B892-6F110DC06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91D30E22-CA85-72D7-171B-BCFEA0F857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84A074EC-F39A-5CCF-CC4D-19C256BA7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AAB4B0B7-E9CA-8D10-950E-2D36EF7AA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84875955-A617-8CDE-6728-1B4621BEA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 name="Picture 1">
            <a:extLst>
              <a:ext uri="{FF2B5EF4-FFF2-40B4-BE49-F238E27FC236}">
                <a16:creationId xmlns:a16="http://schemas.microsoft.com/office/drawing/2014/main" id="{CF9FC839-F4E5-994D-BF22-5961D00D988C}"/>
              </a:ext>
            </a:extLst>
          </p:cNvPr>
          <p:cNvPicPr>
            <a:picLocks noChangeAspect="1"/>
          </p:cNvPicPr>
          <p:nvPr/>
        </p:nvPicPr>
        <p:blipFill>
          <a:blip r:embed="rId2"/>
          <a:stretch>
            <a:fillRect/>
          </a:stretch>
        </p:blipFill>
        <p:spPr>
          <a:xfrm>
            <a:off x="857775" y="467453"/>
            <a:ext cx="3758349" cy="5387691"/>
          </a:xfrm>
          <a:prstGeom prst="rect">
            <a:avLst/>
          </a:prstGeom>
        </p:spPr>
      </p:pic>
      <p:pic>
        <p:nvPicPr>
          <p:cNvPr id="3" name="Picture 2">
            <a:extLst>
              <a:ext uri="{FF2B5EF4-FFF2-40B4-BE49-F238E27FC236}">
                <a16:creationId xmlns:a16="http://schemas.microsoft.com/office/drawing/2014/main" id="{F84AF401-2C8E-572F-9320-32006EE551D6}"/>
              </a:ext>
            </a:extLst>
          </p:cNvPr>
          <p:cNvPicPr>
            <a:picLocks noChangeAspect="1"/>
          </p:cNvPicPr>
          <p:nvPr/>
        </p:nvPicPr>
        <p:blipFill>
          <a:blip r:embed="rId3"/>
          <a:stretch>
            <a:fillRect/>
          </a:stretch>
        </p:blipFill>
        <p:spPr>
          <a:xfrm>
            <a:off x="5062583" y="973691"/>
            <a:ext cx="5515633" cy="4139729"/>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190538039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FCDBFB2-B7B3-BAF2-AE90-DB883131195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4898D7-C624-2EA8-ECA9-6614F7DFC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9C28532-CA9A-5E58-2EBE-F45ABC99A8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F71535D-B40A-1DCD-2B4D-AF199BD4FA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4E8C7A28-EFD8-594F-7C8F-72183F8FA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A5D82E5E-7502-FBA8-E4A2-7B054837C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3CA05449-42F0-3952-A69B-50D20164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CC828FA8-4765-81A9-3D05-0E7D4BD8D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F6863A1E-6988-EFB2-5565-3B6B69363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976FB379-76C5-DA97-0462-06432A474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CE8466E1-022E-F8FE-598B-D74569FCC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3" name="Picture 2" descr="A bird flying over a bush&#10;&#10;Description automatically generated">
            <a:extLst>
              <a:ext uri="{FF2B5EF4-FFF2-40B4-BE49-F238E27FC236}">
                <a16:creationId xmlns:a16="http://schemas.microsoft.com/office/drawing/2014/main" id="{867616C4-B973-154E-BAB9-515B345F6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440" y="0"/>
            <a:ext cx="6858000" cy="6858000"/>
          </a:xfrm>
          <a:prstGeom prst="rect">
            <a:avLst/>
          </a:prstGeom>
        </p:spPr>
      </p:pic>
      <p:sp>
        <p:nvSpPr>
          <p:cNvPr id="4" name="TextBox 3">
            <a:extLst>
              <a:ext uri="{FF2B5EF4-FFF2-40B4-BE49-F238E27FC236}">
                <a16:creationId xmlns:a16="http://schemas.microsoft.com/office/drawing/2014/main" id="{3FE35019-55D7-B225-F04A-C00AE04B1FC1}"/>
              </a:ext>
            </a:extLst>
          </p:cNvPr>
          <p:cNvSpPr txBox="1"/>
          <p:nvPr/>
        </p:nvSpPr>
        <p:spPr>
          <a:xfrm>
            <a:off x="260175" y="2133656"/>
            <a:ext cx="1947969" cy="369332"/>
          </a:xfrm>
          <a:prstGeom prst="rect">
            <a:avLst/>
          </a:prstGeom>
          <a:noFill/>
        </p:spPr>
        <p:txBody>
          <a:bodyPr wrap="none" rtlCol="0">
            <a:spAutoFit/>
          </a:bodyPr>
          <a:lstStyle/>
          <a:p>
            <a:r>
              <a:rPr lang="en-US" dirty="0"/>
              <a:t>kihm@cubwi.org</a:t>
            </a:r>
          </a:p>
        </p:txBody>
      </p:sp>
      <p:sp>
        <p:nvSpPr>
          <p:cNvPr id="5" name="TextBox 4">
            <a:extLst>
              <a:ext uri="{FF2B5EF4-FFF2-40B4-BE49-F238E27FC236}">
                <a16:creationId xmlns:a16="http://schemas.microsoft.com/office/drawing/2014/main" id="{C58D0D7E-5D81-FA7F-763C-502CED5E6081}"/>
              </a:ext>
            </a:extLst>
          </p:cNvPr>
          <p:cNvSpPr txBox="1"/>
          <p:nvPr/>
        </p:nvSpPr>
        <p:spPr>
          <a:xfrm>
            <a:off x="260175" y="1101881"/>
            <a:ext cx="5073825" cy="830997"/>
          </a:xfrm>
          <a:prstGeom prst="rect">
            <a:avLst/>
          </a:prstGeom>
          <a:noFill/>
        </p:spPr>
        <p:txBody>
          <a:bodyPr wrap="none" rtlCol="0">
            <a:spAutoFit/>
          </a:bodyPr>
          <a:lstStyle/>
          <a:p>
            <a:r>
              <a:rPr lang="en-US" sz="2400" dirty="0"/>
              <a:t>Steve Kihm</a:t>
            </a:r>
          </a:p>
          <a:p>
            <a:r>
              <a:rPr lang="en-US" sz="2400" dirty="0"/>
              <a:t>Citizens Utility Board of Wisconsin</a:t>
            </a:r>
          </a:p>
        </p:txBody>
      </p:sp>
    </p:spTree>
    <p:extLst>
      <p:ext uri="{BB962C8B-B14F-4D97-AF65-F5344CB8AC3E}">
        <p14:creationId xmlns:p14="http://schemas.microsoft.com/office/powerpoint/2010/main" val="260144508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24192C5-8D00-D9D9-0445-869295CD54B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A86813-95DC-54B1-DAFD-657BFB478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07D5AF06-1435-BE96-CEFC-051814D9EA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C1CB393-92FF-5B26-1629-962BC2011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ADF39BF7-89C3-B853-1E00-DC03F42BF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35887E50-B8B9-495F-C18F-0359E5B22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7D1AB8A1-053B-0FF8-B992-5D125DFE5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31364073-12FB-FB12-0C59-40D93C14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C66DF3DD-2049-3E93-F5AC-30AB0AAE4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DABC9122-C201-416F-CA12-ACEAFEFC03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9EB0CE90-BC27-3697-1210-F34E378E0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AC769D0B-3EDD-9FB9-8C41-994D03AFD4E9}"/>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pic>
        <p:nvPicPr>
          <p:cNvPr id="2" name="Picture 1">
            <a:extLst>
              <a:ext uri="{FF2B5EF4-FFF2-40B4-BE49-F238E27FC236}">
                <a16:creationId xmlns:a16="http://schemas.microsoft.com/office/drawing/2014/main" id="{7A992011-06AC-46B6-778F-54F1ACBE5732}"/>
              </a:ext>
            </a:extLst>
          </p:cNvPr>
          <p:cNvPicPr>
            <a:picLocks noChangeAspect="1"/>
          </p:cNvPicPr>
          <p:nvPr/>
        </p:nvPicPr>
        <p:blipFill>
          <a:blip r:embed="rId3"/>
          <a:stretch>
            <a:fillRect/>
          </a:stretch>
        </p:blipFill>
        <p:spPr>
          <a:xfrm>
            <a:off x="314311" y="562344"/>
            <a:ext cx="3758349" cy="5387691"/>
          </a:xfrm>
          <a:prstGeom prst="rect">
            <a:avLst/>
          </a:prstGeom>
        </p:spPr>
      </p:pic>
      <p:sp>
        <p:nvSpPr>
          <p:cNvPr id="5" name="TextBox 4">
            <a:extLst>
              <a:ext uri="{FF2B5EF4-FFF2-40B4-BE49-F238E27FC236}">
                <a16:creationId xmlns:a16="http://schemas.microsoft.com/office/drawing/2014/main" id="{BAEB9370-FC27-7F5C-5FD3-B67BA5DB41FA}"/>
              </a:ext>
            </a:extLst>
          </p:cNvPr>
          <p:cNvSpPr txBox="1"/>
          <p:nvPr/>
        </p:nvSpPr>
        <p:spPr>
          <a:xfrm>
            <a:off x="4650403" y="1138095"/>
            <a:ext cx="6206706" cy="3539430"/>
          </a:xfrm>
          <a:prstGeom prst="rect">
            <a:avLst/>
          </a:prstGeom>
          <a:noFill/>
        </p:spPr>
        <p:txBody>
          <a:bodyPr wrap="square">
            <a:spAutoFit/>
          </a:bodyPr>
          <a:lstStyle/>
          <a:p>
            <a:pPr marL="0" indent="0">
              <a:buNone/>
            </a:pPr>
            <a:r>
              <a:rPr lang="en-US" sz="3200" dirty="0">
                <a:solidFill>
                  <a:srgbClr val="002060"/>
                </a:solidFill>
                <a:latin typeface="Times New Roman" panose="02020603050405020304" pitchFamily="18" charset="0"/>
                <a:cs typeface="Times New Roman" panose="02020603050405020304" pitchFamily="18" charset="0"/>
              </a:rPr>
              <a:t>Smart people make poor decisions because they have the same factory settings on their mental software as the rest of us ..Our minds frequently want to see the world one way—</a:t>
            </a:r>
            <a:r>
              <a:rPr lang="en-US" sz="3200" b="1" dirty="0">
                <a:solidFill>
                  <a:srgbClr val="C00000"/>
                </a:solidFill>
                <a:latin typeface="Times New Roman" panose="02020603050405020304" pitchFamily="18" charset="0"/>
                <a:cs typeface="Times New Roman" panose="02020603050405020304" pitchFamily="18" charset="0"/>
              </a:rPr>
              <a:t>the default</a:t>
            </a:r>
            <a:r>
              <a:rPr lang="en-US" sz="3200" dirty="0">
                <a:solidFill>
                  <a:srgbClr val="002060"/>
                </a:solidFill>
                <a:latin typeface="Times New Roman" panose="02020603050405020304" pitchFamily="18" charset="0"/>
                <a:cs typeface="Times New Roman" panose="02020603050405020304" pitchFamily="18" charset="0"/>
              </a:rPr>
              <a:t>—while a better way to see the world takes some mental effort.</a:t>
            </a:r>
          </a:p>
        </p:txBody>
      </p:sp>
    </p:spTree>
    <p:extLst>
      <p:ext uri="{BB962C8B-B14F-4D97-AF65-F5344CB8AC3E}">
        <p14:creationId xmlns:p14="http://schemas.microsoft.com/office/powerpoint/2010/main" val="10049232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F4EA514-E6B9-1494-F3BC-807BFCB9876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9DBDD-1F21-3D7C-6CC0-AD4189151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6D472C61-8F75-1AE2-C003-3FE1ACEDB4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4AB0909-A852-99BE-A64D-369D3128D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79253F8C-B917-9ACB-D785-499790EDE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9F140E43-0EAF-F7D8-B5E7-A72BA9A93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1861E805-D142-2E92-10A5-28A65741E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FBE11175-F0B8-0F75-4DEE-03192D3F1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29D739F5-A6F1-9226-4DBE-2078C8E10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A2B469E9-AB1C-ACB4-A686-53428101B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37F0F62D-A299-E3D7-080D-E18DDC046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8823EEB0-9A53-95CE-27AF-379CBEB37258}"/>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pic>
        <p:nvPicPr>
          <p:cNvPr id="4" name="Picture 3">
            <a:extLst>
              <a:ext uri="{FF2B5EF4-FFF2-40B4-BE49-F238E27FC236}">
                <a16:creationId xmlns:a16="http://schemas.microsoft.com/office/drawing/2014/main" id="{871BEB9B-37F6-67B6-B8CC-5F705AE62838}"/>
              </a:ext>
            </a:extLst>
          </p:cNvPr>
          <p:cNvPicPr>
            <a:picLocks noChangeAspect="1"/>
          </p:cNvPicPr>
          <p:nvPr/>
        </p:nvPicPr>
        <p:blipFill>
          <a:blip r:embed="rId3"/>
          <a:stretch>
            <a:fillRect/>
          </a:stretch>
        </p:blipFill>
        <p:spPr>
          <a:xfrm>
            <a:off x="311907" y="902974"/>
            <a:ext cx="5515633" cy="4139729"/>
          </a:xfrm>
          <a:prstGeom prst="rect">
            <a:avLst/>
          </a:prstGeom>
          <a:scene3d>
            <a:camera prst="orthographicFront">
              <a:rot lat="0" lon="0" rev="0"/>
            </a:camera>
            <a:lightRig rig="threePt" dir="t"/>
          </a:scene3d>
        </p:spPr>
      </p:pic>
      <p:sp>
        <p:nvSpPr>
          <p:cNvPr id="6" name="TextBox 5">
            <a:extLst>
              <a:ext uri="{FF2B5EF4-FFF2-40B4-BE49-F238E27FC236}">
                <a16:creationId xmlns:a16="http://schemas.microsoft.com/office/drawing/2014/main" id="{877C8E0C-7DAB-449D-889A-E8DE3F637E21}"/>
              </a:ext>
            </a:extLst>
          </p:cNvPr>
          <p:cNvSpPr txBox="1"/>
          <p:nvPr/>
        </p:nvSpPr>
        <p:spPr>
          <a:xfrm>
            <a:off x="6364462" y="2105470"/>
            <a:ext cx="6206706" cy="1200329"/>
          </a:xfrm>
          <a:prstGeom prst="rect">
            <a:avLst/>
          </a:prstGeom>
          <a:noFill/>
        </p:spPr>
        <p:txBody>
          <a:bodyPr wrap="square">
            <a:spAutoFit/>
          </a:bodyPr>
          <a:lstStyle/>
          <a:p>
            <a:pPr marL="0" indent="0">
              <a:buNone/>
            </a:pPr>
            <a:r>
              <a:rPr lang="en-US" sz="3600" dirty="0">
                <a:solidFill>
                  <a:schemeClr val="bg1"/>
                </a:solidFill>
                <a:latin typeface="Times New Roman" panose="02020603050405020304" pitchFamily="18" charset="0"/>
                <a:cs typeface="Times New Roman" panose="02020603050405020304" pitchFamily="18" charset="0"/>
              </a:rPr>
              <a:t>The central intuitions of</a:t>
            </a:r>
          </a:p>
          <a:p>
            <a:pPr marL="0" indent="0">
              <a:buNone/>
            </a:pPr>
            <a:r>
              <a:rPr lang="en-US" sz="3600" dirty="0">
                <a:solidFill>
                  <a:schemeClr val="bg1"/>
                </a:solidFill>
                <a:latin typeface="Times New Roman" panose="02020603050405020304" pitchFamily="18" charset="0"/>
                <a:cs typeface="Times New Roman" panose="02020603050405020304" pitchFamily="18" charset="0"/>
              </a:rPr>
              <a:t>finance are slippery.</a:t>
            </a:r>
          </a:p>
        </p:txBody>
      </p:sp>
    </p:spTree>
    <p:extLst>
      <p:ext uri="{BB962C8B-B14F-4D97-AF65-F5344CB8AC3E}">
        <p14:creationId xmlns:p14="http://schemas.microsoft.com/office/powerpoint/2010/main" val="32305413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270CC33-4F9C-685F-E384-13DBADDC3AE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B6212F-4C43-B2CA-25C7-216A72366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F832918-F860-93A2-FB6E-05B490DAA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51FE8A4-F237-AF48-7C42-A6B022A025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B76C8B08-DEE8-F900-9BC5-167F6A618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48DCEEE6-89BB-544E-86B2-6C0ABE797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6638678D-FF48-D010-0928-DFBFC62F3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907971D3-ECAA-2FC9-9009-CE32DB05E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0A182157-47E6-6998-E901-4978E631F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FA04D77C-6B54-D28C-4D13-DACD1B4E4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2865127D-72D0-0FCF-C138-60A31E119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B02E7897-324D-F6B0-8512-00F21D07C11A}"/>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sp>
        <p:nvSpPr>
          <p:cNvPr id="22" name="Title 1">
            <a:extLst>
              <a:ext uri="{FF2B5EF4-FFF2-40B4-BE49-F238E27FC236}">
                <a16:creationId xmlns:a16="http://schemas.microsoft.com/office/drawing/2014/main" id="{58E3BC11-9362-F7DA-F09D-BFE9D8F5EBB8}"/>
              </a:ext>
            </a:extLst>
          </p:cNvPr>
          <p:cNvSpPr>
            <a:spLocks noGrp="1"/>
          </p:cNvSpPr>
          <p:nvPr>
            <p:ph type="title"/>
          </p:nvPr>
        </p:nvSpPr>
        <p:spPr>
          <a:xfrm>
            <a:off x="769528" y="665165"/>
            <a:ext cx="9198761" cy="1268984"/>
          </a:xfrm>
        </p:spPr>
        <p:txBody>
          <a:bodyPr>
            <a:normAutofit/>
          </a:bodyPr>
          <a:lstStyle/>
          <a:p>
            <a:r>
              <a:rPr lang="en-US" sz="3200" dirty="0">
                <a:solidFill>
                  <a:srgbClr val="002060"/>
                </a:solidFill>
              </a:rPr>
              <a:t>Default thinking</a:t>
            </a:r>
          </a:p>
        </p:txBody>
      </p:sp>
      <p:sp>
        <p:nvSpPr>
          <p:cNvPr id="4" name="TextBox 3">
            <a:extLst>
              <a:ext uri="{FF2B5EF4-FFF2-40B4-BE49-F238E27FC236}">
                <a16:creationId xmlns:a16="http://schemas.microsoft.com/office/drawing/2014/main" id="{DCE259C1-C58E-D98D-FCF4-7D4D4B46B3E9}"/>
              </a:ext>
            </a:extLst>
          </p:cNvPr>
          <p:cNvSpPr txBox="1"/>
          <p:nvPr/>
        </p:nvSpPr>
        <p:spPr>
          <a:xfrm>
            <a:off x="1662824" y="1564967"/>
            <a:ext cx="7374135" cy="3785652"/>
          </a:xfrm>
          <a:prstGeom prst="rect">
            <a:avLst/>
          </a:prstGeom>
          <a:noFill/>
        </p:spPr>
        <p:txBody>
          <a:bodyPr wrap="none" rtlCol="0">
            <a:spAutoFit/>
          </a:bodyPr>
          <a:lstStyle/>
          <a:p>
            <a:r>
              <a:rPr lang="en-US" sz="2400" dirty="0">
                <a:solidFill>
                  <a:srgbClr val="002060"/>
                </a:solidFill>
              </a:rPr>
              <a:t>A stronger bond rating lowers the cost of debt</a:t>
            </a:r>
          </a:p>
          <a:p>
            <a:endParaRPr lang="en-US" sz="2400" dirty="0">
              <a:solidFill>
                <a:srgbClr val="002060"/>
              </a:solidFill>
            </a:endParaRPr>
          </a:p>
          <a:p>
            <a:r>
              <a:rPr lang="en-US" sz="2400" dirty="0">
                <a:solidFill>
                  <a:srgbClr val="002060"/>
                </a:solidFill>
              </a:rPr>
              <a:t>A stronger bond rating lowers the cost of equity</a:t>
            </a:r>
          </a:p>
          <a:p>
            <a:endParaRPr lang="en-US" sz="2400" dirty="0">
              <a:solidFill>
                <a:srgbClr val="002060"/>
              </a:solidFill>
            </a:endParaRPr>
          </a:p>
          <a:p>
            <a:r>
              <a:rPr lang="en-US" sz="2400" dirty="0">
                <a:solidFill>
                  <a:srgbClr val="002060"/>
                </a:solidFill>
              </a:rPr>
              <a:t>The only way the utility raises capital is with debt</a:t>
            </a:r>
          </a:p>
          <a:p>
            <a:r>
              <a:rPr lang="en-US" sz="2400" dirty="0">
                <a:solidFill>
                  <a:srgbClr val="002060"/>
                </a:solidFill>
              </a:rPr>
              <a:t>or equity and both are less expensive at a </a:t>
            </a:r>
          </a:p>
          <a:p>
            <a:r>
              <a:rPr lang="en-US" sz="2400" dirty="0">
                <a:solidFill>
                  <a:srgbClr val="002060"/>
                </a:solidFill>
              </a:rPr>
              <a:t>stronger bond rating</a:t>
            </a:r>
          </a:p>
          <a:p>
            <a:endParaRPr lang="en-US" sz="2400" dirty="0">
              <a:solidFill>
                <a:srgbClr val="002060"/>
              </a:solidFill>
            </a:endParaRPr>
          </a:p>
          <a:p>
            <a:r>
              <a:rPr lang="en-US" sz="2400" dirty="0">
                <a:solidFill>
                  <a:srgbClr val="002060"/>
                </a:solidFill>
              </a:rPr>
              <a:t>Therefore, customers will pay less for capital over </a:t>
            </a:r>
          </a:p>
          <a:p>
            <a:r>
              <a:rPr lang="en-US" sz="2400" dirty="0">
                <a:solidFill>
                  <a:srgbClr val="002060"/>
                </a:solidFill>
              </a:rPr>
              <a:t>the long run if the utility has a strong bond rating</a:t>
            </a:r>
          </a:p>
        </p:txBody>
      </p:sp>
    </p:spTree>
    <p:extLst>
      <p:ext uri="{BB962C8B-B14F-4D97-AF65-F5344CB8AC3E}">
        <p14:creationId xmlns:p14="http://schemas.microsoft.com/office/powerpoint/2010/main" val="34721719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CC9C5E5-5705-7820-7C88-EE4FAD6857F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5B353A-449B-7BBE-D354-90EE900FE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DD92361-6451-3EBD-6F88-53866B9C6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6B2076E-42F9-437D-F143-288BD7140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3C13F90C-F340-753B-9EF8-3D52EE1A9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3B4A1398-8021-3356-3ED9-41D0F76BB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7A3CBE23-D18F-0E7C-B1A6-58D2F559B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91436258-D73E-57F2-AC71-2284D60F1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66EDA8A7-0F10-DD55-85B8-56E4953BEE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A8C57CAB-FC52-4782-8CF9-193BCF88A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FCBA553D-BEBD-CA72-02CE-72651C0A2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ADC549C1-B24E-5419-43DA-387605DDD3C7}"/>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sp>
        <p:nvSpPr>
          <p:cNvPr id="3" name="Title 2">
            <a:extLst>
              <a:ext uri="{FF2B5EF4-FFF2-40B4-BE49-F238E27FC236}">
                <a16:creationId xmlns:a16="http://schemas.microsoft.com/office/drawing/2014/main" id="{1802C4DE-FFFB-D5FA-072A-25E93A027295}"/>
              </a:ext>
            </a:extLst>
          </p:cNvPr>
          <p:cNvSpPr>
            <a:spLocks noGrp="1"/>
          </p:cNvSpPr>
          <p:nvPr>
            <p:ph type="title"/>
          </p:nvPr>
        </p:nvSpPr>
        <p:spPr>
          <a:xfrm>
            <a:off x="613258" y="425833"/>
            <a:ext cx="7335835" cy="1268984"/>
          </a:xfrm>
        </p:spPr>
        <p:txBody>
          <a:bodyPr/>
          <a:lstStyle/>
          <a:p>
            <a:r>
              <a:rPr lang="en-US" dirty="0">
                <a:solidFill>
                  <a:srgbClr val="002060"/>
                </a:solidFill>
              </a:rPr>
              <a:t>The cost of capital equation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233677-DE6E-7048-BD15-D3998ACBB6D2}"/>
                  </a:ext>
                </a:extLst>
              </p:cNvPr>
              <p:cNvSpPr txBox="1"/>
              <p:nvPr/>
            </p:nvSpPr>
            <p:spPr>
              <a:xfrm>
                <a:off x="1423358" y="2228397"/>
                <a:ext cx="8205878" cy="16303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4800" smtClean="0">
                          <a:solidFill>
                            <a:srgbClr val="002060"/>
                          </a:solidFill>
                          <a:latin typeface="Cambria Math" panose="02040503050406030204" pitchFamily="18" charset="0"/>
                        </a:rPr>
                        <m:t>W</m:t>
                      </m:r>
                      <m:r>
                        <m:rPr>
                          <m:sty m:val="p"/>
                        </m:rPr>
                        <a:rPr lang="en-US" sz="4800" i="0">
                          <a:solidFill>
                            <a:srgbClr val="002060"/>
                          </a:solidFill>
                          <a:latin typeface="Cambria Math" panose="02040503050406030204" pitchFamily="18" charset="0"/>
                        </a:rPr>
                        <m:t>ACC</m:t>
                      </m:r>
                      <m:r>
                        <a:rPr lang="en-US" sz="4800" i="0">
                          <a:solidFill>
                            <a:srgbClr val="002060"/>
                          </a:solidFill>
                          <a:latin typeface="Cambria Math" panose="02040503050406030204" pitchFamily="18" charset="0"/>
                        </a:rPr>
                        <m:t>=</m:t>
                      </m:r>
                      <m:d>
                        <m:dPr>
                          <m:ctrlPr>
                            <a:rPr lang="en-US" sz="4800" i="1">
                              <a:solidFill>
                                <a:srgbClr val="002060"/>
                              </a:solidFill>
                              <a:latin typeface="Cambria Math" panose="02040503050406030204" pitchFamily="18" charset="0"/>
                            </a:rPr>
                          </m:ctrlPr>
                        </m:dPr>
                        <m:e>
                          <m:r>
                            <a:rPr lang="en-US" sz="4800" i="0">
                              <a:solidFill>
                                <a:srgbClr val="002060"/>
                              </a:solidFill>
                              <a:latin typeface="Cambria Math" panose="02040503050406030204" pitchFamily="18" charset="0"/>
                            </a:rPr>
                            <m:t>%</m:t>
                          </m:r>
                          <m:r>
                            <m:rPr>
                              <m:sty m:val="p"/>
                            </m:rPr>
                            <a:rPr lang="en-US" sz="4800" i="0">
                              <a:solidFill>
                                <a:srgbClr val="002060"/>
                              </a:solidFill>
                              <a:latin typeface="Cambria Math" panose="02040503050406030204" pitchFamily="18" charset="0"/>
                            </a:rPr>
                            <m:t>D</m:t>
                          </m:r>
                        </m:e>
                      </m:d>
                      <m:r>
                        <a:rPr lang="en-US" sz="4800" i="0">
                          <a:solidFill>
                            <a:srgbClr val="002060"/>
                          </a:solidFill>
                          <a:latin typeface="Cambria Math" panose="02040503050406030204" pitchFamily="18" charset="0"/>
                        </a:rPr>
                        <m:t> </m:t>
                      </m:r>
                      <m:sSub>
                        <m:sSubPr>
                          <m:ctrlPr>
                            <a:rPr lang="en-US" sz="4800" i="1">
                              <a:solidFill>
                                <a:srgbClr val="002060"/>
                              </a:solidFill>
                              <a:latin typeface="Cambria Math" panose="02040503050406030204" pitchFamily="18" charset="0"/>
                            </a:rPr>
                          </m:ctrlPr>
                        </m:sSubPr>
                        <m:e>
                          <m:r>
                            <m:rPr>
                              <m:sty m:val="p"/>
                            </m:rPr>
                            <a:rPr lang="en-US" sz="4800" i="0">
                              <a:solidFill>
                                <a:srgbClr val="002060"/>
                              </a:solidFill>
                              <a:latin typeface="Cambria Math" panose="02040503050406030204" pitchFamily="18" charset="0"/>
                            </a:rPr>
                            <m:t>r</m:t>
                          </m:r>
                        </m:e>
                        <m:sub>
                          <m:r>
                            <m:rPr>
                              <m:sty m:val="p"/>
                            </m:rPr>
                            <a:rPr lang="en-US" sz="4800" i="0">
                              <a:solidFill>
                                <a:srgbClr val="002060"/>
                              </a:solidFill>
                              <a:latin typeface="Cambria Math" panose="02040503050406030204" pitchFamily="18" charset="0"/>
                            </a:rPr>
                            <m:t>D</m:t>
                          </m:r>
                        </m:sub>
                      </m:sSub>
                      <m:r>
                        <a:rPr lang="en-US" sz="4800" i="0">
                          <a:solidFill>
                            <a:srgbClr val="002060"/>
                          </a:solidFill>
                          <a:latin typeface="Cambria Math" panose="02040503050406030204" pitchFamily="18" charset="0"/>
                        </a:rPr>
                        <m:t>+</m:t>
                      </m:r>
                      <m:f>
                        <m:fPr>
                          <m:ctrlPr>
                            <a:rPr lang="en-US" sz="4800" i="1">
                              <a:solidFill>
                                <a:srgbClr val="002060"/>
                              </a:solidFill>
                              <a:latin typeface="Cambria Math" panose="02040503050406030204" pitchFamily="18" charset="0"/>
                            </a:rPr>
                          </m:ctrlPr>
                        </m:fPr>
                        <m:num>
                          <m:d>
                            <m:dPr>
                              <m:ctrlPr>
                                <a:rPr lang="en-US" sz="4800" i="1">
                                  <a:solidFill>
                                    <a:srgbClr val="002060"/>
                                  </a:solidFill>
                                  <a:latin typeface="Cambria Math" panose="02040503050406030204" pitchFamily="18" charset="0"/>
                                </a:rPr>
                              </m:ctrlPr>
                            </m:dPr>
                            <m:e>
                              <m:r>
                                <a:rPr lang="en-US" sz="4800" i="0">
                                  <a:solidFill>
                                    <a:srgbClr val="002060"/>
                                  </a:solidFill>
                                  <a:latin typeface="Cambria Math" panose="02040503050406030204" pitchFamily="18" charset="0"/>
                                </a:rPr>
                                <m:t>%</m:t>
                              </m:r>
                              <m:r>
                                <m:rPr>
                                  <m:sty m:val="p"/>
                                </m:rPr>
                                <a:rPr lang="en-US" sz="4800" i="0">
                                  <a:solidFill>
                                    <a:srgbClr val="002060"/>
                                  </a:solidFill>
                                  <a:latin typeface="Cambria Math" panose="02040503050406030204" pitchFamily="18" charset="0"/>
                                </a:rPr>
                                <m:t>E</m:t>
                              </m:r>
                            </m:e>
                          </m:d>
                          <m:r>
                            <a:rPr lang="en-US" sz="4800" i="0">
                              <a:solidFill>
                                <a:srgbClr val="002060"/>
                              </a:solidFill>
                              <a:latin typeface="Cambria Math" panose="02040503050406030204" pitchFamily="18" charset="0"/>
                            </a:rPr>
                            <m:t> </m:t>
                          </m:r>
                          <m:sSub>
                            <m:sSubPr>
                              <m:ctrlPr>
                                <a:rPr lang="en-US" sz="4800" i="1">
                                  <a:solidFill>
                                    <a:srgbClr val="002060"/>
                                  </a:solidFill>
                                  <a:latin typeface="Cambria Math" panose="02040503050406030204" pitchFamily="18" charset="0"/>
                                </a:rPr>
                              </m:ctrlPr>
                            </m:sSubPr>
                            <m:e>
                              <m:r>
                                <m:rPr>
                                  <m:sty m:val="p"/>
                                </m:rPr>
                                <a:rPr lang="en-US" sz="4800" i="0">
                                  <a:solidFill>
                                    <a:srgbClr val="002060"/>
                                  </a:solidFill>
                                  <a:latin typeface="Cambria Math" panose="02040503050406030204" pitchFamily="18" charset="0"/>
                                </a:rPr>
                                <m:t>r</m:t>
                              </m:r>
                            </m:e>
                            <m:sub>
                              <m:r>
                                <m:rPr>
                                  <m:sty m:val="p"/>
                                </m:rPr>
                                <a:rPr lang="en-US" sz="4800" i="0">
                                  <a:solidFill>
                                    <a:srgbClr val="002060"/>
                                  </a:solidFill>
                                  <a:latin typeface="Cambria Math" panose="02040503050406030204" pitchFamily="18" charset="0"/>
                                </a:rPr>
                                <m:t>E</m:t>
                              </m:r>
                            </m:sub>
                          </m:sSub>
                        </m:num>
                        <m:den>
                          <m:d>
                            <m:dPr>
                              <m:ctrlPr>
                                <a:rPr lang="en-US" sz="4800" i="1">
                                  <a:solidFill>
                                    <a:srgbClr val="002060"/>
                                  </a:solidFill>
                                  <a:latin typeface="Cambria Math" panose="02040503050406030204" pitchFamily="18" charset="0"/>
                                </a:rPr>
                              </m:ctrlPr>
                            </m:dPr>
                            <m:e>
                              <m:r>
                                <a:rPr lang="en-US" sz="4800" i="0">
                                  <a:solidFill>
                                    <a:srgbClr val="002060"/>
                                  </a:solidFill>
                                  <a:latin typeface="Cambria Math" panose="02040503050406030204" pitchFamily="18" charset="0"/>
                                </a:rPr>
                                <m:t>1−</m:t>
                              </m:r>
                              <m:r>
                                <m:rPr>
                                  <m:sty m:val="p"/>
                                </m:rPr>
                                <a:rPr lang="en-US" sz="4800" i="0">
                                  <a:solidFill>
                                    <a:srgbClr val="002060"/>
                                  </a:solidFill>
                                  <a:latin typeface="Cambria Math" panose="02040503050406030204" pitchFamily="18" charset="0"/>
                                </a:rPr>
                                <m:t>t</m:t>
                              </m:r>
                            </m:e>
                          </m:d>
                        </m:den>
                      </m:f>
                    </m:oMath>
                  </m:oMathPara>
                </a14:m>
                <a:endParaRPr lang="en-US" sz="4800" dirty="0">
                  <a:solidFill>
                    <a:srgbClr val="002060"/>
                  </a:solidFill>
                </a:endParaRPr>
              </a:p>
            </p:txBody>
          </p:sp>
        </mc:Choice>
        <mc:Fallback xmlns="">
          <p:sp>
            <p:nvSpPr>
              <p:cNvPr id="5" name="TextBox 4">
                <a:extLst>
                  <a:ext uri="{FF2B5EF4-FFF2-40B4-BE49-F238E27FC236}">
                    <a16:creationId xmlns:a16="http://schemas.microsoft.com/office/drawing/2014/main" id="{62233677-DE6E-7048-BD15-D3998ACBB6D2}"/>
                  </a:ext>
                </a:extLst>
              </p:cNvPr>
              <p:cNvSpPr txBox="1">
                <a:spLocks noRot="1" noChangeAspect="1" noMove="1" noResize="1" noEditPoints="1" noAdjustHandles="1" noChangeArrowheads="1" noChangeShapeType="1" noTextEdit="1"/>
              </p:cNvSpPr>
              <p:nvPr/>
            </p:nvSpPr>
            <p:spPr>
              <a:xfrm>
                <a:off x="1423358" y="2228397"/>
                <a:ext cx="8205878" cy="163031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476536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B6E9BF7-B456-B0A3-301D-B0624A48CDE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0E057D-ED90-B799-AC6B-901DF447E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72343B99-4F66-0246-CE3A-28E9EE2448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84F72AD-AFAB-E103-269A-DB92115E0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37450834-B0A0-19D8-2C0B-AF4C36CC9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7B0AD47F-98CF-4351-C626-2D70C9AB0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17153A29-38D3-B63F-A44A-147492C93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3C459F14-D5DB-CA1B-C044-CF0C28330F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9F79C78D-1937-5E06-5DC6-5E82A557B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904EE1C9-980F-9D50-5B72-C98509E8F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DE7B7355-25B0-8E84-40EB-857E1FBD1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CC391A13-DD7E-87AF-2809-414EA82D4B01}"/>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sp>
        <p:nvSpPr>
          <p:cNvPr id="3" name="Title 2">
            <a:extLst>
              <a:ext uri="{FF2B5EF4-FFF2-40B4-BE49-F238E27FC236}">
                <a16:creationId xmlns:a16="http://schemas.microsoft.com/office/drawing/2014/main" id="{08E70139-0AFC-E08D-5B46-78220B82D5F2}"/>
              </a:ext>
            </a:extLst>
          </p:cNvPr>
          <p:cNvSpPr>
            <a:spLocks noGrp="1"/>
          </p:cNvSpPr>
          <p:nvPr>
            <p:ph type="title"/>
          </p:nvPr>
        </p:nvSpPr>
        <p:spPr>
          <a:xfrm>
            <a:off x="613258" y="425833"/>
            <a:ext cx="7335835" cy="1268984"/>
          </a:xfrm>
        </p:spPr>
        <p:txBody>
          <a:bodyPr/>
          <a:lstStyle/>
          <a:p>
            <a:r>
              <a:rPr lang="en-US" dirty="0">
                <a:solidFill>
                  <a:srgbClr val="002060"/>
                </a:solidFill>
              </a:rPr>
              <a:t>The cost of capital equation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AEB883-4D87-95AB-C33E-B16934ECF956}"/>
                  </a:ext>
                </a:extLst>
              </p:cNvPr>
              <p:cNvSpPr txBox="1"/>
              <p:nvPr/>
            </p:nvSpPr>
            <p:spPr>
              <a:xfrm>
                <a:off x="1423358" y="2228397"/>
                <a:ext cx="8205878" cy="16303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4800" smtClean="0">
                          <a:solidFill>
                            <a:srgbClr val="002060"/>
                          </a:solidFill>
                          <a:latin typeface="Cambria Math" panose="02040503050406030204" pitchFamily="18" charset="0"/>
                        </a:rPr>
                        <m:t>W</m:t>
                      </m:r>
                      <m:r>
                        <m:rPr>
                          <m:sty m:val="p"/>
                        </m:rPr>
                        <a:rPr lang="en-US" sz="4800" i="0">
                          <a:solidFill>
                            <a:srgbClr val="002060"/>
                          </a:solidFill>
                          <a:latin typeface="Cambria Math" panose="02040503050406030204" pitchFamily="18" charset="0"/>
                        </a:rPr>
                        <m:t>ACC</m:t>
                      </m:r>
                      <m:r>
                        <a:rPr lang="en-US" sz="4800" i="0">
                          <a:solidFill>
                            <a:srgbClr val="002060"/>
                          </a:solidFill>
                          <a:latin typeface="Cambria Math" panose="02040503050406030204" pitchFamily="18" charset="0"/>
                        </a:rPr>
                        <m:t>=</m:t>
                      </m:r>
                      <m:d>
                        <m:dPr>
                          <m:ctrlPr>
                            <a:rPr lang="en-US" sz="4800" i="1">
                              <a:solidFill>
                                <a:srgbClr val="002060"/>
                              </a:solidFill>
                              <a:latin typeface="Cambria Math" panose="02040503050406030204" pitchFamily="18" charset="0"/>
                            </a:rPr>
                          </m:ctrlPr>
                        </m:dPr>
                        <m:e>
                          <m:r>
                            <a:rPr lang="en-US" sz="4800" i="0">
                              <a:solidFill>
                                <a:srgbClr val="002060"/>
                              </a:solidFill>
                              <a:latin typeface="Cambria Math" panose="02040503050406030204" pitchFamily="18" charset="0"/>
                            </a:rPr>
                            <m:t>%</m:t>
                          </m:r>
                          <m:r>
                            <m:rPr>
                              <m:sty m:val="p"/>
                            </m:rPr>
                            <a:rPr lang="en-US" sz="4800" i="0">
                              <a:solidFill>
                                <a:srgbClr val="002060"/>
                              </a:solidFill>
                              <a:latin typeface="Cambria Math" panose="02040503050406030204" pitchFamily="18" charset="0"/>
                            </a:rPr>
                            <m:t>D</m:t>
                          </m:r>
                        </m:e>
                      </m:d>
                      <m:r>
                        <a:rPr lang="en-US" sz="4800" i="0">
                          <a:solidFill>
                            <a:srgbClr val="002060"/>
                          </a:solidFill>
                          <a:latin typeface="Cambria Math" panose="02040503050406030204" pitchFamily="18" charset="0"/>
                        </a:rPr>
                        <m:t> </m:t>
                      </m:r>
                      <m:sSub>
                        <m:sSubPr>
                          <m:ctrlPr>
                            <a:rPr lang="en-US" sz="4800" i="1">
                              <a:solidFill>
                                <a:srgbClr val="002060"/>
                              </a:solidFill>
                              <a:latin typeface="Cambria Math" panose="02040503050406030204" pitchFamily="18" charset="0"/>
                            </a:rPr>
                          </m:ctrlPr>
                        </m:sSubPr>
                        <m:e>
                          <m:r>
                            <m:rPr>
                              <m:sty m:val="p"/>
                            </m:rPr>
                            <a:rPr lang="en-US" sz="4800" i="0">
                              <a:solidFill>
                                <a:srgbClr val="002060"/>
                              </a:solidFill>
                              <a:latin typeface="Cambria Math" panose="02040503050406030204" pitchFamily="18" charset="0"/>
                            </a:rPr>
                            <m:t>r</m:t>
                          </m:r>
                        </m:e>
                        <m:sub>
                          <m:r>
                            <m:rPr>
                              <m:sty m:val="p"/>
                            </m:rPr>
                            <a:rPr lang="en-US" sz="4800" i="0">
                              <a:solidFill>
                                <a:srgbClr val="002060"/>
                              </a:solidFill>
                              <a:latin typeface="Cambria Math" panose="02040503050406030204" pitchFamily="18" charset="0"/>
                            </a:rPr>
                            <m:t>D</m:t>
                          </m:r>
                        </m:sub>
                      </m:sSub>
                      <m:r>
                        <a:rPr lang="en-US" sz="4800" i="0">
                          <a:solidFill>
                            <a:srgbClr val="002060"/>
                          </a:solidFill>
                          <a:latin typeface="Cambria Math" panose="02040503050406030204" pitchFamily="18" charset="0"/>
                        </a:rPr>
                        <m:t>+</m:t>
                      </m:r>
                      <m:f>
                        <m:fPr>
                          <m:ctrlPr>
                            <a:rPr lang="en-US" sz="4800" i="1">
                              <a:solidFill>
                                <a:srgbClr val="002060"/>
                              </a:solidFill>
                              <a:latin typeface="Cambria Math" panose="02040503050406030204" pitchFamily="18" charset="0"/>
                            </a:rPr>
                          </m:ctrlPr>
                        </m:fPr>
                        <m:num>
                          <m:d>
                            <m:dPr>
                              <m:ctrlPr>
                                <a:rPr lang="en-US" sz="4800" i="1">
                                  <a:solidFill>
                                    <a:srgbClr val="002060"/>
                                  </a:solidFill>
                                  <a:latin typeface="Cambria Math" panose="02040503050406030204" pitchFamily="18" charset="0"/>
                                </a:rPr>
                              </m:ctrlPr>
                            </m:dPr>
                            <m:e>
                              <m:r>
                                <a:rPr lang="en-US" sz="4800" i="0">
                                  <a:solidFill>
                                    <a:srgbClr val="002060"/>
                                  </a:solidFill>
                                  <a:latin typeface="Cambria Math" panose="02040503050406030204" pitchFamily="18" charset="0"/>
                                </a:rPr>
                                <m:t>%</m:t>
                              </m:r>
                              <m:r>
                                <m:rPr>
                                  <m:sty m:val="p"/>
                                </m:rPr>
                                <a:rPr lang="en-US" sz="4800" i="0">
                                  <a:solidFill>
                                    <a:srgbClr val="002060"/>
                                  </a:solidFill>
                                  <a:latin typeface="Cambria Math" panose="02040503050406030204" pitchFamily="18" charset="0"/>
                                </a:rPr>
                                <m:t>E</m:t>
                              </m:r>
                            </m:e>
                          </m:d>
                          <m:r>
                            <a:rPr lang="en-US" sz="4800" i="0">
                              <a:solidFill>
                                <a:srgbClr val="002060"/>
                              </a:solidFill>
                              <a:latin typeface="Cambria Math" panose="02040503050406030204" pitchFamily="18" charset="0"/>
                            </a:rPr>
                            <m:t> </m:t>
                          </m:r>
                          <m:sSub>
                            <m:sSubPr>
                              <m:ctrlPr>
                                <a:rPr lang="en-US" sz="4800" i="1">
                                  <a:solidFill>
                                    <a:srgbClr val="002060"/>
                                  </a:solidFill>
                                  <a:latin typeface="Cambria Math" panose="02040503050406030204" pitchFamily="18" charset="0"/>
                                </a:rPr>
                              </m:ctrlPr>
                            </m:sSubPr>
                            <m:e>
                              <m:r>
                                <m:rPr>
                                  <m:sty m:val="p"/>
                                </m:rPr>
                                <a:rPr lang="en-US" sz="4800" i="0">
                                  <a:solidFill>
                                    <a:srgbClr val="002060"/>
                                  </a:solidFill>
                                  <a:latin typeface="Cambria Math" panose="02040503050406030204" pitchFamily="18" charset="0"/>
                                </a:rPr>
                                <m:t>r</m:t>
                              </m:r>
                            </m:e>
                            <m:sub>
                              <m:r>
                                <m:rPr>
                                  <m:sty m:val="p"/>
                                </m:rPr>
                                <a:rPr lang="en-US" sz="4800" i="0">
                                  <a:solidFill>
                                    <a:srgbClr val="002060"/>
                                  </a:solidFill>
                                  <a:latin typeface="Cambria Math" panose="02040503050406030204" pitchFamily="18" charset="0"/>
                                </a:rPr>
                                <m:t>E</m:t>
                              </m:r>
                            </m:sub>
                          </m:sSub>
                        </m:num>
                        <m:den>
                          <m:d>
                            <m:dPr>
                              <m:ctrlPr>
                                <a:rPr lang="en-US" sz="4800" i="1">
                                  <a:solidFill>
                                    <a:srgbClr val="002060"/>
                                  </a:solidFill>
                                  <a:latin typeface="Cambria Math" panose="02040503050406030204" pitchFamily="18" charset="0"/>
                                </a:rPr>
                              </m:ctrlPr>
                            </m:dPr>
                            <m:e>
                              <m:r>
                                <a:rPr lang="en-US" sz="4800" i="0">
                                  <a:solidFill>
                                    <a:srgbClr val="002060"/>
                                  </a:solidFill>
                                  <a:latin typeface="Cambria Math" panose="02040503050406030204" pitchFamily="18" charset="0"/>
                                </a:rPr>
                                <m:t>1−</m:t>
                              </m:r>
                              <m:r>
                                <m:rPr>
                                  <m:sty m:val="p"/>
                                </m:rPr>
                                <a:rPr lang="en-US" sz="4800" i="0">
                                  <a:solidFill>
                                    <a:srgbClr val="002060"/>
                                  </a:solidFill>
                                  <a:latin typeface="Cambria Math" panose="02040503050406030204" pitchFamily="18" charset="0"/>
                                </a:rPr>
                                <m:t>t</m:t>
                              </m:r>
                            </m:e>
                          </m:d>
                        </m:den>
                      </m:f>
                    </m:oMath>
                  </m:oMathPara>
                </a14:m>
                <a:endParaRPr lang="en-US" sz="4800" dirty="0">
                  <a:solidFill>
                    <a:srgbClr val="002060"/>
                  </a:solidFill>
                </a:endParaRPr>
              </a:p>
            </p:txBody>
          </p:sp>
        </mc:Choice>
        <mc:Fallback xmlns="">
          <p:sp>
            <p:nvSpPr>
              <p:cNvPr id="5" name="TextBox 4">
                <a:extLst>
                  <a:ext uri="{FF2B5EF4-FFF2-40B4-BE49-F238E27FC236}">
                    <a16:creationId xmlns:a16="http://schemas.microsoft.com/office/drawing/2014/main" id="{F0AEB883-4D87-95AB-C33E-B16934ECF956}"/>
                  </a:ext>
                </a:extLst>
              </p:cNvPr>
              <p:cNvSpPr txBox="1">
                <a:spLocks noRot="1" noChangeAspect="1" noMove="1" noResize="1" noEditPoints="1" noAdjustHandles="1" noChangeArrowheads="1" noChangeShapeType="1" noTextEdit="1"/>
              </p:cNvSpPr>
              <p:nvPr/>
            </p:nvSpPr>
            <p:spPr>
              <a:xfrm>
                <a:off x="1423358" y="2228397"/>
                <a:ext cx="8205878" cy="1630318"/>
              </a:xfrm>
              <a:prstGeom prst="rect">
                <a:avLst/>
              </a:prstGeom>
              <a:blipFill>
                <a:blip r:embed="rId3"/>
                <a:stretch>
                  <a:fillRect/>
                </a:stretch>
              </a:blipFill>
            </p:spPr>
            <p:txBody>
              <a:bodyPr/>
              <a:lstStyle/>
              <a:p>
                <a:r>
                  <a:rPr lang="en-US">
                    <a:noFill/>
                  </a:rPr>
                  <a:t> </a:t>
                </a:r>
              </a:p>
            </p:txBody>
          </p:sp>
        </mc:Fallback>
      </mc:AlternateContent>
      <p:sp>
        <p:nvSpPr>
          <p:cNvPr id="7" name="Arrow: Up 6">
            <a:extLst>
              <a:ext uri="{FF2B5EF4-FFF2-40B4-BE49-F238E27FC236}">
                <a16:creationId xmlns:a16="http://schemas.microsoft.com/office/drawing/2014/main" id="{0B76300A-F86B-FBDA-E300-B0E3C110CB58}"/>
              </a:ext>
            </a:extLst>
          </p:cNvPr>
          <p:cNvSpPr/>
          <p:nvPr/>
        </p:nvSpPr>
        <p:spPr>
          <a:xfrm rot="10800000">
            <a:off x="8669912" y="1568881"/>
            <a:ext cx="405442" cy="730535"/>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9584E0A-50F7-C531-B3E4-ADE59E0AAA7B}"/>
              </a:ext>
            </a:extLst>
          </p:cNvPr>
          <p:cNvSpPr txBox="1"/>
          <p:nvPr/>
        </p:nvSpPr>
        <p:spPr>
          <a:xfrm>
            <a:off x="1851117" y="4172912"/>
            <a:ext cx="9005992" cy="830997"/>
          </a:xfrm>
          <a:prstGeom prst="rect">
            <a:avLst/>
          </a:prstGeom>
          <a:noFill/>
        </p:spPr>
        <p:txBody>
          <a:bodyPr wrap="none" rtlCol="0">
            <a:spAutoFit/>
          </a:bodyPr>
          <a:lstStyle/>
          <a:p>
            <a:r>
              <a:rPr lang="en-US" sz="2400" dirty="0">
                <a:solidFill>
                  <a:srgbClr val="C00000"/>
                </a:solidFill>
              </a:rPr>
              <a:t>We’re trying to draw a conclusion about the cost of capital by </a:t>
            </a:r>
          </a:p>
          <a:p>
            <a:r>
              <a:rPr lang="en-US" sz="2400" dirty="0">
                <a:solidFill>
                  <a:srgbClr val="C00000"/>
                </a:solidFill>
              </a:rPr>
              <a:t>examining only two of the five variables that determine it</a:t>
            </a:r>
          </a:p>
        </p:txBody>
      </p:sp>
      <p:sp>
        <p:nvSpPr>
          <p:cNvPr id="11" name="Arrow: Up 10">
            <a:extLst>
              <a:ext uri="{FF2B5EF4-FFF2-40B4-BE49-F238E27FC236}">
                <a16:creationId xmlns:a16="http://schemas.microsoft.com/office/drawing/2014/main" id="{CFEF9B78-E73E-0E99-A4CD-BC0ED190A1CE}"/>
              </a:ext>
            </a:extLst>
          </p:cNvPr>
          <p:cNvSpPr/>
          <p:nvPr/>
        </p:nvSpPr>
        <p:spPr>
          <a:xfrm rot="10800000">
            <a:off x="5866268" y="2044979"/>
            <a:ext cx="405442" cy="730535"/>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38383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427F93A-4A18-336A-6F9F-7E36A4A710C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E58728-D515-3D37-F28C-7A0060335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1F8BCDE6-A729-D78C-D731-250EAE2309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BF224B4-BE5A-FEE4-1625-F0141F1063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555C3010-6735-D2C8-5506-6527399D7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66BDDC9D-C054-C883-266B-583B0D242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5B4F5F2C-0AAF-1B3F-46AA-78A49DF8A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4B40C2D3-B06C-E190-C84F-FEFC1487E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7A1F5E10-F347-C0AA-081F-8038C828D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2B5603DB-2A05-72D4-DFBD-BA3BC3548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92C88A6C-C860-42AF-D74B-AD57F564D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A03DA045-92D4-1224-CFEA-C762CF6AB977}"/>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sp>
        <p:nvSpPr>
          <p:cNvPr id="3" name="Title 2">
            <a:extLst>
              <a:ext uri="{FF2B5EF4-FFF2-40B4-BE49-F238E27FC236}">
                <a16:creationId xmlns:a16="http://schemas.microsoft.com/office/drawing/2014/main" id="{CE78481F-7C1B-8A74-3EA7-9772B50B0961}"/>
              </a:ext>
            </a:extLst>
          </p:cNvPr>
          <p:cNvSpPr>
            <a:spLocks noGrp="1"/>
          </p:cNvSpPr>
          <p:nvPr>
            <p:ph type="title"/>
          </p:nvPr>
        </p:nvSpPr>
        <p:spPr>
          <a:xfrm>
            <a:off x="613258" y="425833"/>
            <a:ext cx="7335835" cy="1268984"/>
          </a:xfrm>
        </p:spPr>
        <p:txBody>
          <a:bodyPr/>
          <a:lstStyle/>
          <a:p>
            <a:r>
              <a:rPr lang="en-US" dirty="0">
                <a:solidFill>
                  <a:srgbClr val="002060"/>
                </a:solidFill>
              </a:rPr>
              <a:t>The cost of capital equation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B4083E2-93E4-22C9-F4D8-9EC221158806}"/>
                  </a:ext>
                </a:extLst>
              </p:cNvPr>
              <p:cNvSpPr txBox="1"/>
              <p:nvPr/>
            </p:nvSpPr>
            <p:spPr>
              <a:xfrm>
                <a:off x="1423358" y="2228397"/>
                <a:ext cx="8205878" cy="16303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4800" smtClean="0">
                          <a:solidFill>
                            <a:srgbClr val="002060"/>
                          </a:solidFill>
                          <a:latin typeface="Cambria Math" panose="02040503050406030204" pitchFamily="18" charset="0"/>
                        </a:rPr>
                        <m:t>W</m:t>
                      </m:r>
                      <m:r>
                        <m:rPr>
                          <m:sty m:val="p"/>
                        </m:rPr>
                        <a:rPr lang="en-US" sz="4800" i="0">
                          <a:solidFill>
                            <a:srgbClr val="002060"/>
                          </a:solidFill>
                          <a:latin typeface="Cambria Math" panose="02040503050406030204" pitchFamily="18" charset="0"/>
                        </a:rPr>
                        <m:t>ACC</m:t>
                      </m:r>
                      <m:r>
                        <a:rPr lang="en-US" sz="4800" i="0">
                          <a:solidFill>
                            <a:srgbClr val="002060"/>
                          </a:solidFill>
                          <a:latin typeface="Cambria Math" panose="02040503050406030204" pitchFamily="18" charset="0"/>
                        </a:rPr>
                        <m:t>=</m:t>
                      </m:r>
                      <m:d>
                        <m:dPr>
                          <m:ctrlPr>
                            <a:rPr lang="en-US" sz="4800" i="1">
                              <a:solidFill>
                                <a:srgbClr val="002060"/>
                              </a:solidFill>
                              <a:latin typeface="Cambria Math" panose="02040503050406030204" pitchFamily="18" charset="0"/>
                            </a:rPr>
                          </m:ctrlPr>
                        </m:dPr>
                        <m:e>
                          <m:r>
                            <a:rPr lang="en-US" sz="4800" i="0">
                              <a:solidFill>
                                <a:srgbClr val="002060"/>
                              </a:solidFill>
                              <a:latin typeface="Cambria Math" panose="02040503050406030204" pitchFamily="18" charset="0"/>
                            </a:rPr>
                            <m:t>%</m:t>
                          </m:r>
                          <m:r>
                            <m:rPr>
                              <m:sty m:val="p"/>
                            </m:rPr>
                            <a:rPr lang="en-US" sz="4800" i="0">
                              <a:solidFill>
                                <a:srgbClr val="002060"/>
                              </a:solidFill>
                              <a:latin typeface="Cambria Math" panose="02040503050406030204" pitchFamily="18" charset="0"/>
                            </a:rPr>
                            <m:t>D</m:t>
                          </m:r>
                        </m:e>
                      </m:d>
                      <m:r>
                        <a:rPr lang="en-US" sz="4800" i="0">
                          <a:solidFill>
                            <a:srgbClr val="002060"/>
                          </a:solidFill>
                          <a:latin typeface="Cambria Math" panose="02040503050406030204" pitchFamily="18" charset="0"/>
                        </a:rPr>
                        <m:t> </m:t>
                      </m:r>
                      <m:sSub>
                        <m:sSubPr>
                          <m:ctrlPr>
                            <a:rPr lang="en-US" sz="4800" i="1">
                              <a:solidFill>
                                <a:srgbClr val="002060"/>
                              </a:solidFill>
                              <a:latin typeface="Cambria Math" panose="02040503050406030204" pitchFamily="18" charset="0"/>
                            </a:rPr>
                          </m:ctrlPr>
                        </m:sSubPr>
                        <m:e>
                          <m:r>
                            <m:rPr>
                              <m:sty m:val="p"/>
                            </m:rPr>
                            <a:rPr lang="en-US" sz="4800" i="0">
                              <a:solidFill>
                                <a:srgbClr val="002060"/>
                              </a:solidFill>
                              <a:latin typeface="Cambria Math" panose="02040503050406030204" pitchFamily="18" charset="0"/>
                            </a:rPr>
                            <m:t>r</m:t>
                          </m:r>
                        </m:e>
                        <m:sub>
                          <m:r>
                            <m:rPr>
                              <m:sty m:val="p"/>
                            </m:rPr>
                            <a:rPr lang="en-US" sz="4800" i="0">
                              <a:solidFill>
                                <a:srgbClr val="002060"/>
                              </a:solidFill>
                              <a:latin typeface="Cambria Math" panose="02040503050406030204" pitchFamily="18" charset="0"/>
                            </a:rPr>
                            <m:t>D</m:t>
                          </m:r>
                        </m:sub>
                      </m:sSub>
                      <m:r>
                        <a:rPr lang="en-US" sz="4800" i="0">
                          <a:solidFill>
                            <a:srgbClr val="002060"/>
                          </a:solidFill>
                          <a:latin typeface="Cambria Math" panose="02040503050406030204" pitchFamily="18" charset="0"/>
                        </a:rPr>
                        <m:t>+</m:t>
                      </m:r>
                      <m:f>
                        <m:fPr>
                          <m:ctrlPr>
                            <a:rPr lang="en-US" sz="4800" i="1">
                              <a:solidFill>
                                <a:srgbClr val="002060"/>
                              </a:solidFill>
                              <a:latin typeface="Cambria Math" panose="02040503050406030204" pitchFamily="18" charset="0"/>
                            </a:rPr>
                          </m:ctrlPr>
                        </m:fPr>
                        <m:num>
                          <m:d>
                            <m:dPr>
                              <m:ctrlPr>
                                <a:rPr lang="en-US" sz="4800" i="1">
                                  <a:solidFill>
                                    <a:srgbClr val="002060"/>
                                  </a:solidFill>
                                  <a:latin typeface="Cambria Math" panose="02040503050406030204" pitchFamily="18" charset="0"/>
                                </a:rPr>
                              </m:ctrlPr>
                            </m:dPr>
                            <m:e>
                              <m:r>
                                <a:rPr lang="en-US" sz="4800" i="0">
                                  <a:solidFill>
                                    <a:srgbClr val="002060"/>
                                  </a:solidFill>
                                  <a:latin typeface="Cambria Math" panose="02040503050406030204" pitchFamily="18" charset="0"/>
                                </a:rPr>
                                <m:t>%</m:t>
                              </m:r>
                              <m:r>
                                <m:rPr>
                                  <m:sty m:val="p"/>
                                </m:rPr>
                                <a:rPr lang="en-US" sz="4800" i="0">
                                  <a:solidFill>
                                    <a:srgbClr val="002060"/>
                                  </a:solidFill>
                                  <a:latin typeface="Cambria Math" panose="02040503050406030204" pitchFamily="18" charset="0"/>
                                </a:rPr>
                                <m:t>E</m:t>
                              </m:r>
                            </m:e>
                          </m:d>
                          <m:r>
                            <a:rPr lang="en-US" sz="4800" i="0">
                              <a:solidFill>
                                <a:srgbClr val="002060"/>
                              </a:solidFill>
                              <a:latin typeface="Cambria Math" panose="02040503050406030204" pitchFamily="18" charset="0"/>
                            </a:rPr>
                            <m:t> </m:t>
                          </m:r>
                          <m:sSub>
                            <m:sSubPr>
                              <m:ctrlPr>
                                <a:rPr lang="en-US" sz="4800" i="1">
                                  <a:solidFill>
                                    <a:srgbClr val="002060"/>
                                  </a:solidFill>
                                  <a:latin typeface="Cambria Math" panose="02040503050406030204" pitchFamily="18" charset="0"/>
                                </a:rPr>
                              </m:ctrlPr>
                            </m:sSubPr>
                            <m:e>
                              <m:r>
                                <m:rPr>
                                  <m:sty m:val="p"/>
                                </m:rPr>
                                <a:rPr lang="en-US" sz="4800" i="0">
                                  <a:solidFill>
                                    <a:srgbClr val="002060"/>
                                  </a:solidFill>
                                  <a:latin typeface="Cambria Math" panose="02040503050406030204" pitchFamily="18" charset="0"/>
                                </a:rPr>
                                <m:t>r</m:t>
                              </m:r>
                            </m:e>
                            <m:sub>
                              <m:r>
                                <m:rPr>
                                  <m:sty m:val="p"/>
                                </m:rPr>
                                <a:rPr lang="en-US" sz="4800" i="0">
                                  <a:solidFill>
                                    <a:srgbClr val="002060"/>
                                  </a:solidFill>
                                  <a:latin typeface="Cambria Math" panose="02040503050406030204" pitchFamily="18" charset="0"/>
                                </a:rPr>
                                <m:t>E</m:t>
                              </m:r>
                            </m:sub>
                          </m:sSub>
                        </m:num>
                        <m:den>
                          <m:d>
                            <m:dPr>
                              <m:ctrlPr>
                                <a:rPr lang="en-US" sz="4800" i="1">
                                  <a:solidFill>
                                    <a:srgbClr val="002060"/>
                                  </a:solidFill>
                                  <a:latin typeface="Cambria Math" panose="02040503050406030204" pitchFamily="18" charset="0"/>
                                </a:rPr>
                              </m:ctrlPr>
                            </m:dPr>
                            <m:e>
                              <m:r>
                                <a:rPr lang="en-US" sz="4800" i="0">
                                  <a:solidFill>
                                    <a:srgbClr val="002060"/>
                                  </a:solidFill>
                                  <a:latin typeface="Cambria Math" panose="02040503050406030204" pitchFamily="18" charset="0"/>
                                </a:rPr>
                                <m:t>1−</m:t>
                              </m:r>
                              <m:r>
                                <m:rPr>
                                  <m:sty m:val="p"/>
                                </m:rPr>
                                <a:rPr lang="en-US" sz="4800" i="0">
                                  <a:solidFill>
                                    <a:srgbClr val="002060"/>
                                  </a:solidFill>
                                  <a:latin typeface="Cambria Math" panose="02040503050406030204" pitchFamily="18" charset="0"/>
                                </a:rPr>
                                <m:t>t</m:t>
                              </m:r>
                            </m:e>
                          </m:d>
                        </m:den>
                      </m:f>
                    </m:oMath>
                  </m:oMathPara>
                </a14:m>
                <a:endParaRPr lang="en-US" sz="4800" dirty="0">
                  <a:solidFill>
                    <a:srgbClr val="002060"/>
                  </a:solidFill>
                </a:endParaRPr>
              </a:p>
            </p:txBody>
          </p:sp>
        </mc:Choice>
        <mc:Fallback xmlns="">
          <p:sp>
            <p:nvSpPr>
              <p:cNvPr id="5" name="TextBox 4">
                <a:extLst>
                  <a:ext uri="{FF2B5EF4-FFF2-40B4-BE49-F238E27FC236}">
                    <a16:creationId xmlns:a16="http://schemas.microsoft.com/office/drawing/2014/main" id="{CB4083E2-93E4-22C9-F4D8-9EC221158806}"/>
                  </a:ext>
                </a:extLst>
              </p:cNvPr>
              <p:cNvSpPr txBox="1">
                <a:spLocks noRot="1" noChangeAspect="1" noMove="1" noResize="1" noEditPoints="1" noAdjustHandles="1" noChangeArrowheads="1" noChangeShapeType="1" noTextEdit="1"/>
              </p:cNvSpPr>
              <p:nvPr/>
            </p:nvSpPr>
            <p:spPr>
              <a:xfrm>
                <a:off x="1423358" y="2228397"/>
                <a:ext cx="8205878" cy="1630318"/>
              </a:xfrm>
              <a:prstGeom prst="rect">
                <a:avLst/>
              </a:prstGeom>
              <a:blipFill>
                <a:blip r:embed="rId3"/>
                <a:stretch>
                  <a:fillRect/>
                </a:stretch>
              </a:blipFill>
            </p:spPr>
            <p:txBody>
              <a:bodyPr/>
              <a:lstStyle/>
              <a:p>
                <a:r>
                  <a:rPr lang="en-US">
                    <a:noFill/>
                  </a:rPr>
                  <a:t> </a:t>
                </a:r>
              </a:p>
            </p:txBody>
          </p:sp>
        </mc:Fallback>
      </mc:AlternateContent>
      <p:sp>
        <p:nvSpPr>
          <p:cNvPr id="7" name="Arrow: Up 6">
            <a:extLst>
              <a:ext uri="{FF2B5EF4-FFF2-40B4-BE49-F238E27FC236}">
                <a16:creationId xmlns:a16="http://schemas.microsoft.com/office/drawing/2014/main" id="{C64FFC1F-084C-9514-CBDC-F86969660B4A}"/>
              </a:ext>
            </a:extLst>
          </p:cNvPr>
          <p:cNvSpPr/>
          <p:nvPr/>
        </p:nvSpPr>
        <p:spPr>
          <a:xfrm rot="10800000">
            <a:off x="8669912" y="1568881"/>
            <a:ext cx="405442" cy="730535"/>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B78E9CD-217D-6092-BD53-E5C0FE1909BB}"/>
              </a:ext>
            </a:extLst>
          </p:cNvPr>
          <p:cNvSpPr txBox="1"/>
          <p:nvPr/>
        </p:nvSpPr>
        <p:spPr>
          <a:xfrm>
            <a:off x="2160994" y="4262026"/>
            <a:ext cx="8130752" cy="830997"/>
          </a:xfrm>
          <a:prstGeom prst="rect">
            <a:avLst/>
          </a:prstGeom>
          <a:noFill/>
        </p:spPr>
        <p:txBody>
          <a:bodyPr wrap="none" rtlCol="0">
            <a:spAutoFit/>
          </a:bodyPr>
          <a:lstStyle/>
          <a:p>
            <a:r>
              <a:rPr lang="en-US" sz="2400" dirty="0">
                <a:solidFill>
                  <a:srgbClr val="C00000"/>
                </a:solidFill>
              </a:rPr>
              <a:t>The simultaneous changes in the mix of debt and equity</a:t>
            </a:r>
          </a:p>
          <a:p>
            <a:r>
              <a:rPr lang="en-US" sz="2400" dirty="0">
                <a:solidFill>
                  <a:srgbClr val="C00000"/>
                </a:solidFill>
              </a:rPr>
              <a:t>make it difficult to see the answer intuitively</a:t>
            </a:r>
          </a:p>
        </p:txBody>
      </p:sp>
      <p:sp>
        <p:nvSpPr>
          <p:cNvPr id="11" name="Arrow: Up 10">
            <a:extLst>
              <a:ext uri="{FF2B5EF4-FFF2-40B4-BE49-F238E27FC236}">
                <a16:creationId xmlns:a16="http://schemas.microsoft.com/office/drawing/2014/main" id="{8A7B2D6F-16E8-3A61-9F48-5119F49D3BD2}"/>
              </a:ext>
            </a:extLst>
          </p:cNvPr>
          <p:cNvSpPr/>
          <p:nvPr/>
        </p:nvSpPr>
        <p:spPr>
          <a:xfrm rot="10800000">
            <a:off x="5866268" y="2044979"/>
            <a:ext cx="405442" cy="730535"/>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Up 1">
            <a:extLst>
              <a:ext uri="{FF2B5EF4-FFF2-40B4-BE49-F238E27FC236}">
                <a16:creationId xmlns:a16="http://schemas.microsoft.com/office/drawing/2014/main" id="{771ECE53-7EEB-C8B2-C594-00D933E9131D}"/>
              </a:ext>
            </a:extLst>
          </p:cNvPr>
          <p:cNvSpPr/>
          <p:nvPr/>
        </p:nvSpPr>
        <p:spPr>
          <a:xfrm rot="10800000">
            <a:off x="4662829" y="2044979"/>
            <a:ext cx="405442" cy="730535"/>
          </a:xfrm>
          <a:prstGeom prst="up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Up 3">
            <a:extLst>
              <a:ext uri="{FF2B5EF4-FFF2-40B4-BE49-F238E27FC236}">
                <a16:creationId xmlns:a16="http://schemas.microsoft.com/office/drawing/2014/main" id="{9FD676D0-FB31-5656-259F-7E56957D5A42}"/>
              </a:ext>
            </a:extLst>
          </p:cNvPr>
          <p:cNvSpPr/>
          <p:nvPr/>
        </p:nvSpPr>
        <p:spPr>
          <a:xfrm rot="10800000">
            <a:off x="7649495" y="1573916"/>
            <a:ext cx="405442" cy="730535"/>
          </a:xfrm>
          <a:prstGeom prst="up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299028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B0E6F08-41CF-8A12-12F6-F2EB5AC52A6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88A6CC-4E48-CDFA-A7FE-3442A9A29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0DF85C31-90A8-5379-9962-97968859D2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BFE386C-90D5-87E0-942D-A2BB6C6C0D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3" name="Freeform 24">
              <a:extLst>
                <a:ext uri="{FF2B5EF4-FFF2-40B4-BE49-F238E27FC236}">
                  <a16:creationId xmlns:a16="http://schemas.microsoft.com/office/drawing/2014/main" id="{1EEFF446-DBEE-C50C-0F14-9157AA6AA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25">
              <a:extLst>
                <a:ext uri="{FF2B5EF4-FFF2-40B4-BE49-F238E27FC236}">
                  <a16:creationId xmlns:a16="http://schemas.microsoft.com/office/drawing/2014/main" id="{C7141674-8101-9738-C95B-3AF001A32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FAEC7769-E6D9-8824-5752-86FC5B8BC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id="{A6891881-903E-E6EB-1EB8-9A8A1E5D9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8">
              <a:extLst>
                <a:ext uri="{FF2B5EF4-FFF2-40B4-BE49-F238E27FC236}">
                  <a16:creationId xmlns:a16="http://schemas.microsoft.com/office/drawing/2014/main" id="{718D83BF-0FC3-5F7B-8F14-22236DCE9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29">
              <a:extLst>
                <a:ext uri="{FF2B5EF4-FFF2-40B4-BE49-F238E27FC236}">
                  <a16:creationId xmlns:a16="http://schemas.microsoft.com/office/drawing/2014/main" id="{3DBFC9A2-33B7-61B7-2A63-946E53E8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30">
              <a:extLst>
                <a:ext uri="{FF2B5EF4-FFF2-40B4-BE49-F238E27FC236}">
                  <a16:creationId xmlns:a16="http://schemas.microsoft.com/office/drawing/2014/main" id="{3C855D5F-2345-A626-4AE1-98488C153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 name="Picture 19" descr="A bird flying over a bush&#10;&#10;Description automatically generated">
            <a:extLst>
              <a:ext uri="{FF2B5EF4-FFF2-40B4-BE49-F238E27FC236}">
                <a16:creationId xmlns:a16="http://schemas.microsoft.com/office/drawing/2014/main" id="{2F4292AF-2523-8A43-CD75-D25BEAAEE08A}"/>
              </a:ext>
            </a:extLst>
          </p:cNvPr>
          <p:cNvPicPr>
            <a:picLocks noChangeAspect="1"/>
          </p:cNvPicPr>
          <p:nvPr/>
        </p:nvPicPr>
        <p:blipFill rotWithShape="1">
          <a:blip r:embed="rId2">
            <a:extLst>
              <a:ext uri="{28A0092B-C50C-407E-A947-70E740481C1C}">
                <a14:useLocalDpi xmlns:a14="http://schemas.microsoft.com/office/drawing/2010/main" val="0"/>
              </a:ext>
            </a:extLst>
          </a:blip>
          <a:srcRect l="39584" b="49196"/>
          <a:stretch/>
        </p:blipFill>
        <p:spPr>
          <a:xfrm>
            <a:off x="-77638" y="1"/>
            <a:ext cx="12416900" cy="6857999"/>
          </a:xfrm>
          <a:prstGeom prst="rect">
            <a:avLst/>
          </a:prstGeom>
        </p:spPr>
      </p:pic>
      <p:sp>
        <p:nvSpPr>
          <p:cNvPr id="3" name="Title 2">
            <a:extLst>
              <a:ext uri="{FF2B5EF4-FFF2-40B4-BE49-F238E27FC236}">
                <a16:creationId xmlns:a16="http://schemas.microsoft.com/office/drawing/2014/main" id="{C48003BC-E5C0-8876-F5AA-D0E5362D7A02}"/>
              </a:ext>
            </a:extLst>
          </p:cNvPr>
          <p:cNvSpPr>
            <a:spLocks noGrp="1"/>
          </p:cNvSpPr>
          <p:nvPr>
            <p:ph type="title"/>
          </p:nvPr>
        </p:nvSpPr>
        <p:spPr>
          <a:xfrm>
            <a:off x="613258" y="425833"/>
            <a:ext cx="8462096" cy="1268984"/>
          </a:xfrm>
        </p:spPr>
        <p:txBody>
          <a:bodyPr>
            <a:normAutofit/>
          </a:bodyPr>
          <a:lstStyle/>
          <a:p>
            <a:r>
              <a:rPr lang="en-US" dirty="0">
                <a:solidFill>
                  <a:srgbClr val="002060"/>
                </a:solidFill>
              </a:rPr>
              <a:t>Base case (Baa/BBB bond rating)</a:t>
            </a:r>
          </a:p>
        </p:txBody>
      </p:sp>
      <p:pic>
        <p:nvPicPr>
          <p:cNvPr id="29" name="Picture 28">
            <a:extLst>
              <a:ext uri="{FF2B5EF4-FFF2-40B4-BE49-F238E27FC236}">
                <a16:creationId xmlns:a16="http://schemas.microsoft.com/office/drawing/2014/main" id="{BE2CA774-FA38-ECAA-738B-D33BFE6A6EC5}"/>
              </a:ext>
            </a:extLst>
          </p:cNvPr>
          <p:cNvPicPr>
            <a:picLocks noChangeAspect="1"/>
          </p:cNvPicPr>
          <p:nvPr/>
        </p:nvPicPr>
        <p:blipFill>
          <a:blip r:embed="rId3"/>
          <a:stretch>
            <a:fillRect/>
          </a:stretch>
        </p:blipFill>
        <p:spPr>
          <a:xfrm>
            <a:off x="1066098" y="1934149"/>
            <a:ext cx="10059804" cy="2105319"/>
          </a:xfrm>
          <a:prstGeom prst="rect">
            <a:avLst/>
          </a:prstGeom>
        </p:spPr>
      </p:pic>
    </p:spTree>
    <p:extLst>
      <p:ext uri="{BB962C8B-B14F-4D97-AF65-F5344CB8AC3E}">
        <p14:creationId xmlns:p14="http://schemas.microsoft.com/office/powerpoint/2010/main" val="150854697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unchcardVTI">
  <a:themeElements>
    <a:clrScheme name="AnalogousFromRegularSeedLeftStep">
      <a:dk1>
        <a:srgbClr val="000000"/>
      </a:dk1>
      <a:lt1>
        <a:srgbClr val="FFFFFF"/>
      </a:lt1>
      <a:dk2>
        <a:srgbClr val="1B3025"/>
      </a:dk2>
      <a:lt2>
        <a:srgbClr val="F3F0F1"/>
      </a:lt2>
      <a:accent1>
        <a:srgbClr val="20B786"/>
      </a:accent1>
      <a:accent2>
        <a:srgbClr val="14BB3F"/>
      </a:accent2>
      <a:accent3>
        <a:srgbClr val="39BA21"/>
      </a:accent3>
      <a:accent4>
        <a:srgbClr val="6FB213"/>
      </a:accent4>
      <a:accent5>
        <a:srgbClr val="A4A51D"/>
      </a:accent5>
      <a:accent6>
        <a:srgbClr val="D58817"/>
      </a:accent6>
      <a:hlink>
        <a:srgbClr val="C34C73"/>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14014</TotalTime>
  <Words>674</Words>
  <Application>Microsoft Office PowerPoint</Application>
  <PresentationFormat>Widescreen</PresentationFormat>
  <Paragraphs>88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Avenir Next</vt:lpstr>
      <vt:lpstr>Cambria Math</vt:lpstr>
      <vt:lpstr>Neue Haas Grotesk Text Pro</vt:lpstr>
      <vt:lpstr>Times New Roman</vt:lpstr>
      <vt:lpstr>PunchcardVTI</vt:lpstr>
      <vt:lpstr>Capital Structure Analysis: Avoiding Default Thinking</vt:lpstr>
      <vt:lpstr>PowerPoint Presentation</vt:lpstr>
      <vt:lpstr>PowerPoint Presentation</vt:lpstr>
      <vt:lpstr>PowerPoint Presentation</vt:lpstr>
      <vt:lpstr>Default thinking</vt:lpstr>
      <vt:lpstr>The cost of capital equation</vt:lpstr>
      <vt:lpstr>The cost of capital equation</vt:lpstr>
      <vt:lpstr>The cost of capital equation</vt:lpstr>
      <vt:lpstr>Base case (Baa/BBB bond rating)</vt:lpstr>
      <vt:lpstr>PowerPoint Presentation</vt:lpstr>
      <vt:lpstr>PowerPoint Presentation</vt:lpstr>
      <vt:lpstr>PowerPoint Presentation</vt:lpstr>
      <vt:lpstr>PowerPoint Presentation</vt:lpstr>
      <vt:lpstr>Proposal (A- bond rating)</vt:lpstr>
      <vt:lpstr>Comparison—the stronger bond rating increases customer costs</vt:lpstr>
      <vt:lpstr>Just to get back to no increase in costs, the utility has to lower the ROE to 9.2%</vt:lpstr>
      <vt:lpstr>PowerPoint Presentation</vt:lpstr>
      <vt:lpstr>PowerPoint Presentation</vt:lpstr>
      <vt:lpstr>Recognizing the Value of Debt</vt:lpstr>
      <vt:lpstr>PowerPoint Presentation</vt:lpstr>
      <vt:lpstr>The Trouble with Triple A’s</vt:lpstr>
      <vt:lpstr>PowerPoint Presentation</vt:lpstr>
      <vt:lpstr>Analysis of major corporations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Kihm - CUB WI</dc:creator>
  <cp:lastModifiedBy>Steve Kihm</cp:lastModifiedBy>
  <cp:revision>4</cp:revision>
  <dcterms:created xsi:type="dcterms:W3CDTF">2024-03-23T02:58:51Z</dcterms:created>
  <dcterms:modified xsi:type="dcterms:W3CDTF">2024-04-09T03:17:38Z</dcterms:modified>
</cp:coreProperties>
</file>